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3"/>
  </p:notesMasterIdLst>
  <p:sldIdLst>
    <p:sldId id="281" r:id="rId5"/>
    <p:sldId id="260" r:id="rId6"/>
    <p:sldId id="306" r:id="rId7"/>
    <p:sldId id="324" r:id="rId8"/>
    <p:sldId id="320" r:id="rId9"/>
    <p:sldId id="308" r:id="rId10"/>
    <p:sldId id="310" r:id="rId11"/>
    <p:sldId id="311" r:id="rId12"/>
    <p:sldId id="321" r:id="rId13"/>
    <p:sldId id="262" r:id="rId14"/>
    <p:sldId id="301" r:id="rId15"/>
    <p:sldId id="323" r:id="rId16"/>
    <p:sldId id="309" r:id="rId17"/>
    <p:sldId id="312" r:id="rId18"/>
    <p:sldId id="326" r:id="rId19"/>
    <p:sldId id="317" r:id="rId20"/>
    <p:sldId id="325" r:id="rId21"/>
    <p:sldId id="315" r:id="rId22"/>
    <p:sldId id="327" r:id="rId23"/>
    <p:sldId id="284" r:id="rId24"/>
    <p:sldId id="261" r:id="rId25"/>
    <p:sldId id="299" r:id="rId26"/>
    <p:sldId id="297" r:id="rId27"/>
    <p:sldId id="296" r:id="rId28"/>
    <p:sldId id="300" r:id="rId29"/>
    <p:sldId id="303" r:id="rId30"/>
    <p:sldId id="304" r:id="rId31"/>
    <p:sldId id="282" r:id="rId3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0"/>
    <a:srgbClr val="00447C"/>
    <a:srgbClr val="1F4E79"/>
    <a:srgbClr val="F7941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A9BFBCF-BFED-4E38-9571-78A72A42BA71}" v="130" dt="2026-05-05T17:20:33.44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6392" autoAdjust="0"/>
  </p:normalViewPr>
  <p:slideViewPr>
    <p:cSldViewPr snapToGrid="0">
      <p:cViewPr varScale="1">
        <p:scale>
          <a:sx n="81" d="100"/>
          <a:sy n="81" d="100"/>
        </p:scale>
        <p:origin x="1668" y="6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p:scale>
          <a:sx n="125" d="100"/>
          <a:sy n="125" d="100"/>
        </p:scale>
        <p:origin x="2868" y="-12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F812FE59-8703-45F9-B2CA-65AF3AE81879}" type="datetimeFigureOut">
              <a:rPr lang="en-US" smtClean="0"/>
              <a:t>5/5/2026</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578BE87E-6542-4E01-B6E1-67675714452C}" type="slidenum">
              <a:rPr lang="en-US" smtClean="0"/>
              <a:t>‹#›</a:t>
            </a:fld>
            <a:endParaRPr lang="en-US" dirty="0"/>
          </a:p>
        </p:txBody>
      </p:sp>
    </p:spTree>
    <p:extLst>
      <p:ext uri="{BB962C8B-B14F-4D97-AF65-F5344CB8AC3E}">
        <p14:creationId xmlns:p14="http://schemas.microsoft.com/office/powerpoint/2010/main" val="25057744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8BE87E-6542-4E01-B6E1-67675714452C}" type="slidenum">
              <a:rPr lang="en-US" smtClean="0"/>
              <a:t>1</a:t>
            </a:fld>
            <a:endParaRPr lang="en-US" dirty="0"/>
          </a:p>
        </p:txBody>
      </p:sp>
    </p:spTree>
    <p:extLst>
      <p:ext uri="{BB962C8B-B14F-4D97-AF65-F5344CB8AC3E}">
        <p14:creationId xmlns:p14="http://schemas.microsoft.com/office/powerpoint/2010/main" val="35058013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Times New Roman" panose="02020603050405020304" pitchFamily="18" charset="0"/>
              </a:rPr>
              <a:t>So now that you have figured out how your program is going to look and be tracked, you can start working on the STUFF that makes up the program, meaning the operations that are generating pollution and the controls in place.  </a:t>
            </a:r>
          </a:p>
          <a:p>
            <a:endParaRPr lang="en-US" b="0" i="0" dirty="0">
              <a:solidFill>
                <a:srgbClr val="000000"/>
              </a:solidFill>
              <a:effectLst/>
              <a:latin typeface="Times New Roman" panose="02020603050405020304" pitchFamily="18" charset="0"/>
            </a:endParaRPr>
          </a:p>
          <a:p>
            <a:r>
              <a:rPr lang="en-US" b="0" i="0" dirty="0">
                <a:solidFill>
                  <a:srgbClr val="000000"/>
                </a:solidFill>
                <a:effectLst/>
                <a:latin typeface="Times New Roman" panose="02020603050405020304" pitchFamily="18" charset="0"/>
              </a:rPr>
              <a:t>Here is an example of activities at 3 different facilities and one that encompasses more general sites.</a:t>
            </a:r>
            <a:endParaRPr lang="en-US" dirty="0"/>
          </a:p>
        </p:txBody>
      </p:sp>
      <p:sp>
        <p:nvSpPr>
          <p:cNvPr id="4" name="Slide Number Placeholder 3"/>
          <p:cNvSpPr>
            <a:spLocks noGrp="1"/>
          </p:cNvSpPr>
          <p:nvPr>
            <p:ph type="sldNum" sz="quarter" idx="5"/>
          </p:nvPr>
        </p:nvSpPr>
        <p:spPr/>
        <p:txBody>
          <a:bodyPr/>
          <a:lstStyle/>
          <a:p>
            <a:fld id="{578BE87E-6542-4E01-B6E1-67675714452C}" type="slidenum">
              <a:rPr lang="en-US" smtClean="0"/>
              <a:t>10</a:t>
            </a:fld>
            <a:endParaRPr lang="en-US" dirty="0"/>
          </a:p>
        </p:txBody>
      </p:sp>
    </p:spTree>
    <p:extLst>
      <p:ext uri="{BB962C8B-B14F-4D97-AF65-F5344CB8AC3E}">
        <p14:creationId xmlns:p14="http://schemas.microsoft.com/office/powerpoint/2010/main" val="32423437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1A6190-4549-6907-5E45-2472C57105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A5DB8E-4951-98C3-F9FE-6CB7FF96DF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3504A5-9FF2-DAAD-353C-D5203D0FACE9}"/>
              </a:ext>
            </a:extLst>
          </p:cNvPr>
          <p:cNvSpPr>
            <a:spLocks noGrp="1"/>
          </p:cNvSpPr>
          <p:nvPr>
            <p:ph type="body" idx="1"/>
          </p:nvPr>
        </p:nvSpPr>
        <p:spPr/>
        <p:txBody>
          <a:bodyPr/>
          <a:lstStyle/>
          <a:p>
            <a:r>
              <a:rPr lang="en-US" b="0" i="0" dirty="0">
                <a:solidFill>
                  <a:srgbClr val="000000"/>
                </a:solidFill>
                <a:effectLst/>
                <a:latin typeface="Times New Roman" panose="02020603050405020304" pitchFamily="18" charset="0"/>
              </a:rPr>
              <a:t> </a:t>
            </a:r>
            <a:endParaRPr lang="en-US" dirty="0"/>
          </a:p>
        </p:txBody>
      </p:sp>
      <p:sp>
        <p:nvSpPr>
          <p:cNvPr id="4" name="Slide Number Placeholder 3">
            <a:extLst>
              <a:ext uri="{FF2B5EF4-FFF2-40B4-BE49-F238E27FC236}">
                <a16:creationId xmlns:a16="http://schemas.microsoft.com/office/drawing/2014/main" id="{BFE2D702-533F-A4A8-4D1C-F0EC6C40508C}"/>
              </a:ext>
            </a:extLst>
          </p:cNvPr>
          <p:cNvSpPr>
            <a:spLocks noGrp="1"/>
          </p:cNvSpPr>
          <p:nvPr>
            <p:ph type="sldNum" sz="quarter" idx="5"/>
          </p:nvPr>
        </p:nvSpPr>
        <p:spPr/>
        <p:txBody>
          <a:bodyPr/>
          <a:lstStyle/>
          <a:p>
            <a:fld id="{578BE87E-6542-4E01-B6E1-67675714452C}" type="slidenum">
              <a:rPr lang="en-US" smtClean="0"/>
              <a:t>11</a:t>
            </a:fld>
            <a:endParaRPr lang="en-US" dirty="0"/>
          </a:p>
        </p:txBody>
      </p:sp>
    </p:spTree>
    <p:extLst>
      <p:ext uri="{BB962C8B-B14F-4D97-AF65-F5344CB8AC3E}">
        <p14:creationId xmlns:p14="http://schemas.microsoft.com/office/powerpoint/2010/main" val="26153959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schedules for municipal operations, start with the big picture…Divide schedules by seasons.  Put monthly, weekly, daily schedules in SOPs or in work orders.</a:t>
            </a:r>
          </a:p>
        </p:txBody>
      </p:sp>
      <p:sp>
        <p:nvSpPr>
          <p:cNvPr id="4" name="Slide Number Placeholder 3"/>
          <p:cNvSpPr>
            <a:spLocks noGrp="1"/>
          </p:cNvSpPr>
          <p:nvPr>
            <p:ph type="sldNum" sz="quarter" idx="5"/>
          </p:nvPr>
        </p:nvSpPr>
        <p:spPr/>
        <p:txBody>
          <a:bodyPr/>
          <a:lstStyle/>
          <a:p>
            <a:fld id="{578BE87E-6542-4E01-B6E1-67675714452C}" type="slidenum">
              <a:rPr lang="en-US" smtClean="0"/>
              <a:t>12</a:t>
            </a:fld>
            <a:endParaRPr lang="en-US" dirty="0"/>
          </a:p>
        </p:txBody>
      </p:sp>
    </p:spTree>
    <p:extLst>
      <p:ext uri="{BB962C8B-B14F-4D97-AF65-F5344CB8AC3E}">
        <p14:creationId xmlns:p14="http://schemas.microsoft.com/office/powerpoint/2010/main" val="4298796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78BE87E-6542-4E01-B6E1-67675714452C}" type="slidenum">
              <a:rPr lang="en-US" smtClean="0"/>
              <a:t>13</a:t>
            </a:fld>
            <a:endParaRPr lang="en-US" dirty="0"/>
          </a:p>
        </p:txBody>
      </p:sp>
    </p:spTree>
    <p:extLst>
      <p:ext uri="{BB962C8B-B14F-4D97-AF65-F5344CB8AC3E}">
        <p14:creationId xmlns:p14="http://schemas.microsoft.com/office/powerpoint/2010/main" val="37848121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8BE87E-6542-4E01-B6E1-67675714452C}" type="slidenum">
              <a:rPr lang="en-US" smtClean="0"/>
              <a:t>14</a:t>
            </a:fld>
            <a:endParaRPr lang="en-US" dirty="0"/>
          </a:p>
        </p:txBody>
      </p:sp>
    </p:spTree>
    <p:extLst>
      <p:ext uri="{BB962C8B-B14F-4D97-AF65-F5344CB8AC3E}">
        <p14:creationId xmlns:p14="http://schemas.microsoft.com/office/powerpoint/2010/main" val="8765626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A32757-B7CA-2BB5-4AF7-3A5AFFF532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B69FA8-0402-F952-A691-26260A9213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DCD174-55E9-719D-FA1E-809EC2A99C0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Another key aspect of the municipal operations program is the development of SWPPPs for the facilities that need them.  </a:t>
            </a:r>
          </a:p>
          <a:p>
            <a:r>
              <a:rPr lang="en-US" dirty="0"/>
              <a:t>If you need help determining if a site needs an Industrial coverage or a SWPPP, OEPA has this nice flow chart.</a:t>
            </a:r>
          </a:p>
        </p:txBody>
      </p:sp>
      <p:sp>
        <p:nvSpPr>
          <p:cNvPr id="4" name="Slide Number Placeholder 3">
            <a:extLst>
              <a:ext uri="{FF2B5EF4-FFF2-40B4-BE49-F238E27FC236}">
                <a16:creationId xmlns:a16="http://schemas.microsoft.com/office/drawing/2014/main" id="{3088A795-A036-1BB9-F591-9A5084F13904}"/>
              </a:ext>
            </a:extLst>
          </p:cNvPr>
          <p:cNvSpPr>
            <a:spLocks noGrp="1"/>
          </p:cNvSpPr>
          <p:nvPr>
            <p:ph type="sldNum" sz="quarter" idx="5"/>
          </p:nvPr>
        </p:nvSpPr>
        <p:spPr/>
        <p:txBody>
          <a:bodyPr/>
          <a:lstStyle/>
          <a:p>
            <a:fld id="{578BE87E-6542-4E01-B6E1-67675714452C}" type="slidenum">
              <a:rPr lang="en-US" smtClean="0"/>
              <a:t>15</a:t>
            </a:fld>
            <a:endParaRPr lang="en-US" dirty="0"/>
          </a:p>
        </p:txBody>
      </p:sp>
    </p:spTree>
    <p:extLst>
      <p:ext uri="{BB962C8B-B14F-4D97-AF65-F5344CB8AC3E}">
        <p14:creationId xmlns:p14="http://schemas.microsoft.com/office/powerpoint/2010/main" val="2881429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SWPPP templates on the internet, here are a couple sites. Pull together the parts  that work for you for your SWPP.</a:t>
            </a:r>
          </a:p>
        </p:txBody>
      </p:sp>
      <p:sp>
        <p:nvSpPr>
          <p:cNvPr id="4" name="Slide Number Placeholder 3"/>
          <p:cNvSpPr>
            <a:spLocks noGrp="1"/>
          </p:cNvSpPr>
          <p:nvPr>
            <p:ph type="sldNum" sz="quarter" idx="5"/>
          </p:nvPr>
        </p:nvSpPr>
        <p:spPr/>
        <p:txBody>
          <a:bodyPr/>
          <a:lstStyle/>
          <a:p>
            <a:fld id="{578BE87E-6542-4E01-B6E1-67675714452C}" type="slidenum">
              <a:rPr lang="en-US" smtClean="0"/>
              <a:t>16</a:t>
            </a:fld>
            <a:endParaRPr lang="en-US" dirty="0"/>
          </a:p>
        </p:txBody>
      </p:sp>
    </p:spTree>
    <p:extLst>
      <p:ext uri="{BB962C8B-B14F-4D97-AF65-F5344CB8AC3E}">
        <p14:creationId xmlns:p14="http://schemas.microsoft.com/office/powerpoint/2010/main" val="6229636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4700DB-3664-8FA2-FAD9-AB93C4A9BC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4FE42B-B3F6-18F5-74BD-AA2A243357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480811-7F04-E26D-C48B-4F87F5FD793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7A4E778-EBDF-1852-1F40-1F29A0FA13E7}"/>
              </a:ext>
            </a:extLst>
          </p:cNvPr>
          <p:cNvSpPr>
            <a:spLocks noGrp="1"/>
          </p:cNvSpPr>
          <p:nvPr>
            <p:ph type="sldNum" sz="quarter" idx="5"/>
          </p:nvPr>
        </p:nvSpPr>
        <p:spPr/>
        <p:txBody>
          <a:bodyPr/>
          <a:lstStyle/>
          <a:p>
            <a:fld id="{578BE87E-6542-4E01-B6E1-67675714452C}" type="slidenum">
              <a:rPr lang="en-US" smtClean="0"/>
              <a:t>17</a:t>
            </a:fld>
            <a:endParaRPr lang="en-US" dirty="0"/>
          </a:p>
        </p:txBody>
      </p:sp>
    </p:spTree>
    <p:extLst>
      <p:ext uri="{BB962C8B-B14F-4D97-AF65-F5344CB8AC3E}">
        <p14:creationId xmlns:p14="http://schemas.microsoft.com/office/powerpoint/2010/main" val="29386794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78BE87E-6542-4E01-B6E1-67675714452C}" type="slidenum">
              <a:rPr lang="en-US" smtClean="0"/>
              <a:t>18</a:t>
            </a:fld>
            <a:endParaRPr lang="en-US" dirty="0"/>
          </a:p>
        </p:txBody>
      </p:sp>
    </p:spTree>
    <p:extLst>
      <p:ext uri="{BB962C8B-B14F-4D97-AF65-F5344CB8AC3E}">
        <p14:creationId xmlns:p14="http://schemas.microsoft.com/office/powerpoint/2010/main" val="22890151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7F3ACA-46D8-432A-0395-B4C7C9FBE7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2A5F04-C6E2-F61B-A126-28266E3BDA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7BC585-D794-0731-38C8-A7888AF75DA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 sure to document your observations AND the corrective actions</a:t>
            </a:r>
          </a:p>
        </p:txBody>
      </p:sp>
      <p:sp>
        <p:nvSpPr>
          <p:cNvPr id="4" name="Slide Number Placeholder 3">
            <a:extLst>
              <a:ext uri="{FF2B5EF4-FFF2-40B4-BE49-F238E27FC236}">
                <a16:creationId xmlns:a16="http://schemas.microsoft.com/office/drawing/2014/main" id="{98857572-E5B3-B22D-556D-8E72599A81EC}"/>
              </a:ext>
            </a:extLst>
          </p:cNvPr>
          <p:cNvSpPr>
            <a:spLocks noGrp="1"/>
          </p:cNvSpPr>
          <p:nvPr>
            <p:ph type="sldNum" sz="quarter" idx="5"/>
          </p:nvPr>
        </p:nvSpPr>
        <p:spPr/>
        <p:txBody>
          <a:bodyPr/>
          <a:lstStyle/>
          <a:p>
            <a:fld id="{578BE87E-6542-4E01-B6E1-67675714452C}" type="slidenum">
              <a:rPr lang="en-US" smtClean="0"/>
              <a:t>19</a:t>
            </a:fld>
            <a:endParaRPr lang="en-US" dirty="0"/>
          </a:p>
        </p:txBody>
      </p:sp>
    </p:spTree>
    <p:extLst>
      <p:ext uri="{BB962C8B-B14F-4D97-AF65-F5344CB8AC3E}">
        <p14:creationId xmlns:p14="http://schemas.microsoft.com/office/powerpoint/2010/main" val="34419967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The good thing about your MS4 Program is that it is YOURS – you determine what is in it, who is responsible, and how it is implemented.  Don’t get me wrong, yes, all the requirements need to be included, but it is not a cookie-cutter program, one size does not fit all.  There are 400 to 500 MS4s in Ohio, all at varying degrees of population, funding, number of personnel, and implementation stage.  So, find what works for you…get examples from other MS4s, stormwater associations, and conferences and piece together what works best for your program.</a:t>
            </a:r>
          </a:p>
          <a:p>
            <a:pPr defTabSz="931774">
              <a:defRPr/>
            </a:pPr>
            <a:endParaRPr lang="en-US" dirty="0"/>
          </a:p>
          <a:p>
            <a:pPr defTabSz="931774">
              <a:defRPr/>
            </a:pPr>
            <a:r>
              <a:rPr lang="en-US" dirty="0"/>
              <a:t>Additionally, with a new permit coming out soon, it may be a good time to reevaluate for municipal operations program.</a:t>
            </a:r>
          </a:p>
          <a:p>
            <a:endParaRPr lang="en-US" dirty="0"/>
          </a:p>
        </p:txBody>
      </p:sp>
      <p:sp>
        <p:nvSpPr>
          <p:cNvPr id="4" name="Slide Number Placeholder 3"/>
          <p:cNvSpPr>
            <a:spLocks noGrp="1"/>
          </p:cNvSpPr>
          <p:nvPr>
            <p:ph type="sldNum" sz="quarter" idx="5"/>
          </p:nvPr>
        </p:nvSpPr>
        <p:spPr/>
        <p:txBody>
          <a:bodyPr/>
          <a:lstStyle/>
          <a:p>
            <a:fld id="{578BE87E-6542-4E01-B6E1-67675714452C}" type="slidenum">
              <a:rPr lang="en-US" smtClean="0"/>
              <a:t>2</a:t>
            </a:fld>
            <a:endParaRPr lang="en-US" dirty="0"/>
          </a:p>
        </p:txBody>
      </p:sp>
    </p:spTree>
    <p:extLst>
      <p:ext uri="{BB962C8B-B14F-4D97-AF65-F5344CB8AC3E}">
        <p14:creationId xmlns:p14="http://schemas.microsoft.com/office/powerpoint/2010/main" val="13827843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move into some of the specific BMPS and performance standards. The details of these activities can be listed in your decision process, SOPs, or SWPPPs.</a:t>
            </a:r>
          </a:p>
        </p:txBody>
      </p:sp>
      <p:sp>
        <p:nvSpPr>
          <p:cNvPr id="4" name="Slide Number Placeholder 3"/>
          <p:cNvSpPr>
            <a:spLocks noGrp="1"/>
          </p:cNvSpPr>
          <p:nvPr>
            <p:ph type="sldNum" sz="quarter" idx="5"/>
          </p:nvPr>
        </p:nvSpPr>
        <p:spPr/>
        <p:txBody>
          <a:bodyPr/>
          <a:lstStyle/>
          <a:p>
            <a:fld id="{578BE87E-6542-4E01-B6E1-67675714452C}" type="slidenum">
              <a:rPr lang="en-US" smtClean="0"/>
              <a:t>20</a:t>
            </a:fld>
            <a:endParaRPr lang="en-US" dirty="0"/>
          </a:p>
        </p:txBody>
      </p:sp>
    </p:spTree>
    <p:extLst>
      <p:ext uri="{BB962C8B-B14F-4D97-AF65-F5344CB8AC3E}">
        <p14:creationId xmlns:p14="http://schemas.microsoft.com/office/powerpoint/2010/main" val="13486290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78BE87E-6542-4E01-B6E1-67675714452C}" type="slidenum">
              <a:rPr lang="en-US" smtClean="0"/>
              <a:t>21</a:t>
            </a:fld>
            <a:endParaRPr lang="en-US" dirty="0"/>
          </a:p>
        </p:txBody>
      </p:sp>
    </p:spTree>
    <p:extLst>
      <p:ext uri="{BB962C8B-B14F-4D97-AF65-F5344CB8AC3E}">
        <p14:creationId xmlns:p14="http://schemas.microsoft.com/office/powerpoint/2010/main" val="32713311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78BE87E-6542-4E01-B6E1-67675714452C}" type="slidenum">
              <a:rPr lang="en-US" smtClean="0"/>
              <a:t>22</a:t>
            </a:fld>
            <a:endParaRPr lang="en-US" dirty="0"/>
          </a:p>
        </p:txBody>
      </p:sp>
    </p:spTree>
    <p:extLst>
      <p:ext uri="{BB962C8B-B14F-4D97-AF65-F5344CB8AC3E}">
        <p14:creationId xmlns:p14="http://schemas.microsoft.com/office/powerpoint/2010/main" val="26461744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78BE87E-6542-4E01-B6E1-67675714452C}" type="slidenum">
              <a:rPr lang="en-US" smtClean="0"/>
              <a:t>23</a:t>
            </a:fld>
            <a:endParaRPr lang="en-US" dirty="0"/>
          </a:p>
        </p:txBody>
      </p:sp>
    </p:spTree>
    <p:extLst>
      <p:ext uri="{BB962C8B-B14F-4D97-AF65-F5344CB8AC3E}">
        <p14:creationId xmlns:p14="http://schemas.microsoft.com/office/powerpoint/2010/main" val="24067738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78BE87E-6542-4E01-B6E1-67675714452C}" type="slidenum">
              <a:rPr lang="en-US" smtClean="0"/>
              <a:t>24</a:t>
            </a:fld>
            <a:endParaRPr lang="en-US" dirty="0"/>
          </a:p>
        </p:txBody>
      </p:sp>
    </p:spTree>
    <p:extLst>
      <p:ext uri="{BB962C8B-B14F-4D97-AF65-F5344CB8AC3E}">
        <p14:creationId xmlns:p14="http://schemas.microsoft.com/office/powerpoint/2010/main" val="255925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78BE87E-6542-4E01-B6E1-67675714452C}" type="slidenum">
              <a:rPr lang="en-US" smtClean="0"/>
              <a:t>25</a:t>
            </a:fld>
            <a:endParaRPr lang="en-US" dirty="0"/>
          </a:p>
        </p:txBody>
      </p:sp>
    </p:spTree>
    <p:extLst>
      <p:ext uri="{BB962C8B-B14F-4D97-AF65-F5344CB8AC3E}">
        <p14:creationId xmlns:p14="http://schemas.microsoft.com/office/powerpoint/2010/main" val="10323388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78BE87E-6542-4E01-B6E1-67675714452C}" type="slidenum">
              <a:rPr lang="en-US" smtClean="0"/>
              <a:t>26</a:t>
            </a:fld>
            <a:endParaRPr lang="en-US" dirty="0"/>
          </a:p>
        </p:txBody>
      </p:sp>
    </p:spTree>
    <p:extLst>
      <p:ext uri="{BB962C8B-B14F-4D97-AF65-F5344CB8AC3E}">
        <p14:creationId xmlns:p14="http://schemas.microsoft.com/office/powerpoint/2010/main" val="35567036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78BE87E-6542-4E01-B6E1-67675714452C}" type="slidenum">
              <a:rPr lang="en-US" smtClean="0"/>
              <a:t>27</a:t>
            </a:fld>
            <a:endParaRPr lang="en-US" dirty="0"/>
          </a:p>
        </p:txBody>
      </p:sp>
    </p:spTree>
    <p:extLst>
      <p:ext uri="{BB962C8B-B14F-4D97-AF65-F5344CB8AC3E}">
        <p14:creationId xmlns:p14="http://schemas.microsoft.com/office/powerpoint/2010/main" val="16824249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78BE87E-6542-4E01-B6E1-67675714452C}" type="slidenum">
              <a:rPr lang="en-US" smtClean="0"/>
              <a:t>28</a:t>
            </a:fld>
            <a:endParaRPr lang="en-US" dirty="0"/>
          </a:p>
        </p:txBody>
      </p:sp>
    </p:spTree>
    <p:extLst>
      <p:ext uri="{BB962C8B-B14F-4D97-AF65-F5344CB8AC3E}">
        <p14:creationId xmlns:p14="http://schemas.microsoft.com/office/powerpoint/2010/main" val="40129852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sz="1400" dirty="0"/>
              <a:t>If you are just starting out, all of this can be overwhelming, but separating the pieces out be the requirements helps. I recommend starting with the decision process. As you go through it, most of the requirements fall into place.</a:t>
            </a:r>
          </a:p>
          <a:p>
            <a:pPr defTabSz="931774"/>
            <a:endParaRPr lang="en-US" sz="1400" dirty="0"/>
          </a:p>
        </p:txBody>
      </p:sp>
      <p:sp>
        <p:nvSpPr>
          <p:cNvPr id="4" name="Slide Number Placeholder 3"/>
          <p:cNvSpPr>
            <a:spLocks noGrp="1"/>
          </p:cNvSpPr>
          <p:nvPr>
            <p:ph type="sldNum" sz="quarter" idx="5"/>
          </p:nvPr>
        </p:nvSpPr>
        <p:spPr/>
        <p:txBody>
          <a:bodyPr/>
          <a:lstStyle/>
          <a:p>
            <a:fld id="{578BE87E-6542-4E01-B6E1-67675714452C}" type="slidenum">
              <a:rPr lang="en-US" smtClean="0"/>
              <a:t>3</a:t>
            </a:fld>
            <a:endParaRPr lang="en-US" dirty="0"/>
          </a:p>
        </p:txBody>
      </p:sp>
    </p:spTree>
    <p:extLst>
      <p:ext uri="{BB962C8B-B14F-4D97-AF65-F5344CB8AC3E}">
        <p14:creationId xmlns:p14="http://schemas.microsoft.com/office/powerpoint/2010/main" val="23293889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41D50B-9C25-3858-F15E-681EC1990B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09AE2E-457F-0C3D-FAC0-F71A894B45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12B7EB-5EE1-ADB0-729E-90DE6957E5A9}"/>
              </a:ext>
            </a:extLst>
          </p:cNvPr>
          <p:cNvSpPr>
            <a:spLocks noGrp="1"/>
          </p:cNvSpPr>
          <p:nvPr>
            <p:ph type="body" idx="1"/>
          </p:nvPr>
        </p:nvSpPr>
        <p:spPr/>
        <p:txBody>
          <a:bodyPr/>
          <a:lstStyle/>
          <a:p>
            <a:pPr defTabSz="931774"/>
            <a:r>
              <a:rPr lang="en-US" sz="1400" dirty="0"/>
              <a:t>By going through the decision process, you can organize the various municipal activities that are already occurring.  I encourage MS4 Coordinators to sit down with each department supervisor and discuss their activities and educate them on how each impacts stormwater. </a:t>
            </a:r>
          </a:p>
          <a:p>
            <a:pPr defTabSz="931774"/>
            <a:endParaRPr lang="en-US" sz="1400" dirty="0"/>
          </a:p>
          <a:p>
            <a:pPr marL="0" marR="0" lvl="0" indent="0" algn="l" defTabSz="931774" rtl="0" eaLnBrk="1" fontAlgn="auto" latinLnBrk="0" hangingPunct="1">
              <a:lnSpc>
                <a:spcPct val="100000"/>
              </a:lnSpc>
              <a:spcBef>
                <a:spcPts val="0"/>
              </a:spcBef>
              <a:spcAft>
                <a:spcPts val="0"/>
              </a:spcAft>
              <a:buClrTx/>
              <a:buSzTx/>
              <a:buFontTx/>
              <a:buNone/>
              <a:tabLst/>
              <a:defRPr/>
            </a:pPr>
            <a:r>
              <a:rPr lang="en-US" sz="1400" dirty="0"/>
              <a:t>Start with the BIG picture, get organized, then dive into the details.</a:t>
            </a:r>
          </a:p>
        </p:txBody>
      </p:sp>
      <p:sp>
        <p:nvSpPr>
          <p:cNvPr id="4" name="Slide Number Placeholder 3">
            <a:extLst>
              <a:ext uri="{FF2B5EF4-FFF2-40B4-BE49-F238E27FC236}">
                <a16:creationId xmlns:a16="http://schemas.microsoft.com/office/drawing/2014/main" id="{61371F31-ABE2-A9FF-463A-89D331D63E40}"/>
              </a:ext>
            </a:extLst>
          </p:cNvPr>
          <p:cNvSpPr>
            <a:spLocks noGrp="1"/>
          </p:cNvSpPr>
          <p:nvPr>
            <p:ph type="sldNum" sz="quarter" idx="5"/>
          </p:nvPr>
        </p:nvSpPr>
        <p:spPr/>
        <p:txBody>
          <a:bodyPr/>
          <a:lstStyle/>
          <a:p>
            <a:fld id="{578BE87E-6542-4E01-B6E1-67675714452C}" type="slidenum">
              <a:rPr lang="en-US" smtClean="0"/>
              <a:t>4</a:t>
            </a:fld>
            <a:endParaRPr lang="en-US" dirty="0"/>
          </a:p>
        </p:txBody>
      </p:sp>
    </p:spTree>
    <p:extLst>
      <p:ext uri="{BB962C8B-B14F-4D97-AF65-F5344CB8AC3E}">
        <p14:creationId xmlns:p14="http://schemas.microsoft.com/office/powerpoint/2010/main" val="28640064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3B65F4-B93E-DFE0-6FB5-AFA2A8348F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B78151-06A4-E971-E35B-689E6CD1B7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EF4547-3E55-8E84-5FFD-85D6B4B01B3B}"/>
              </a:ext>
            </a:extLst>
          </p:cNvPr>
          <p:cNvSpPr>
            <a:spLocks noGrp="1"/>
          </p:cNvSpPr>
          <p:nvPr>
            <p:ph type="body" idx="1"/>
          </p:nvPr>
        </p:nvSpPr>
        <p:spPr/>
        <p:txBody>
          <a:bodyPr/>
          <a:lstStyle/>
          <a:p>
            <a:r>
              <a:rPr lang="en-US" sz="1400" dirty="0"/>
              <a:t>The next question is – what does this look like? How am I documenting my decision process? </a:t>
            </a:r>
          </a:p>
          <a:p>
            <a:endParaRPr lang="en-US" sz="1400" dirty="0"/>
          </a:p>
          <a:p>
            <a:r>
              <a:rPr lang="en-US" sz="1400" dirty="0"/>
              <a:t>Start with – what are we doing now?  </a:t>
            </a:r>
          </a:p>
          <a:p>
            <a:r>
              <a:rPr lang="en-US" sz="1400" dirty="0"/>
              <a:t>This you can discuss with each department.  Can you use what is already there to make tracking and documentation less cumbersome…some people do not like change.</a:t>
            </a:r>
          </a:p>
          <a:p>
            <a:endParaRPr lang="en-US" sz="1400" dirty="0"/>
          </a:p>
          <a:p>
            <a:r>
              <a:rPr lang="en-US" sz="1400" dirty="0"/>
              <a:t>You may end up with an MS4 Program being tracked by several methods.</a:t>
            </a:r>
          </a:p>
          <a:p>
            <a:endParaRPr lang="en-US" sz="1400" dirty="0"/>
          </a:p>
          <a:p>
            <a:endParaRPr lang="en-US" sz="1400" dirty="0"/>
          </a:p>
        </p:txBody>
      </p:sp>
      <p:sp>
        <p:nvSpPr>
          <p:cNvPr id="4" name="Slide Number Placeholder 3">
            <a:extLst>
              <a:ext uri="{FF2B5EF4-FFF2-40B4-BE49-F238E27FC236}">
                <a16:creationId xmlns:a16="http://schemas.microsoft.com/office/drawing/2014/main" id="{FA42B1F3-F794-FCF2-5609-9B2D075FCE83}"/>
              </a:ext>
            </a:extLst>
          </p:cNvPr>
          <p:cNvSpPr>
            <a:spLocks noGrp="1"/>
          </p:cNvSpPr>
          <p:nvPr>
            <p:ph type="sldNum" sz="quarter" idx="5"/>
          </p:nvPr>
        </p:nvSpPr>
        <p:spPr/>
        <p:txBody>
          <a:bodyPr/>
          <a:lstStyle/>
          <a:p>
            <a:fld id="{578BE87E-6542-4E01-B6E1-67675714452C}" type="slidenum">
              <a:rPr lang="en-US" smtClean="0"/>
              <a:t>5</a:t>
            </a:fld>
            <a:endParaRPr lang="en-US" dirty="0"/>
          </a:p>
        </p:txBody>
      </p:sp>
    </p:spTree>
    <p:extLst>
      <p:ext uri="{BB962C8B-B14F-4D97-AF65-F5344CB8AC3E}">
        <p14:creationId xmlns:p14="http://schemas.microsoft.com/office/powerpoint/2010/main" val="10162579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2853"/>
              </a:lnSpc>
              <a:spcAft>
                <a:spcPts val="611"/>
              </a:spcAft>
              <a:buClr>
                <a:srgbClr val="F7941D"/>
              </a:buClr>
            </a:pPr>
            <a:r>
              <a:rPr lang="en-US"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Here is one idea on how to organize your program. Set up a template page with all the requirements.</a:t>
            </a:r>
          </a:p>
          <a:p>
            <a:pPr>
              <a:lnSpc>
                <a:spcPts val="2853"/>
              </a:lnSpc>
              <a:spcAft>
                <a:spcPts val="611"/>
              </a:spcAft>
              <a:buClr>
                <a:srgbClr val="F7941D"/>
              </a:buClr>
            </a:pPr>
            <a:endParaRPr lang="en-US"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a:p>
            <a:pPr>
              <a:lnSpc>
                <a:spcPts val="2853"/>
              </a:lnSpc>
              <a:spcAft>
                <a:spcPts val="611"/>
              </a:spcAft>
              <a:buClr>
                <a:srgbClr val="F7941D"/>
              </a:buClr>
            </a:pPr>
            <a:r>
              <a:rPr lang="en-US"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Don’t worry, You might not have all the information when you start</a:t>
            </a:r>
          </a:p>
          <a:p>
            <a:endParaRPr lang="en-US" dirty="0"/>
          </a:p>
        </p:txBody>
      </p:sp>
      <p:sp>
        <p:nvSpPr>
          <p:cNvPr id="4" name="Slide Number Placeholder 3"/>
          <p:cNvSpPr>
            <a:spLocks noGrp="1"/>
          </p:cNvSpPr>
          <p:nvPr>
            <p:ph type="sldNum" sz="quarter" idx="5"/>
          </p:nvPr>
        </p:nvSpPr>
        <p:spPr/>
        <p:txBody>
          <a:bodyPr/>
          <a:lstStyle/>
          <a:p>
            <a:fld id="{578BE87E-6542-4E01-B6E1-67675714452C}" type="slidenum">
              <a:rPr lang="en-US" smtClean="0"/>
              <a:t>6</a:t>
            </a:fld>
            <a:endParaRPr lang="en-US" dirty="0"/>
          </a:p>
        </p:txBody>
      </p:sp>
    </p:spTree>
    <p:extLst>
      <p:ext uri="{BB962C8B-B14F-4D97-AF65-F5344CB8AC3E}">
        <p14:creationId xmlns:p14="http://schemas.microsoft.com/office/powerpoint/2010/main" val="4580138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brain loves spreadsheets. I set my whole MS4 Programs in multi-tabbed spreadsheets with hyperlinks to a tracking form or SOP the spreadsheet or in a SharePoint folder. </a:t>
            </a:r>
          </a:p>
          <a:p>
            <a:endParaRPr lang="en-US" dirty="0"/>
          </a:p>
          <a:p>
            <a:r>
              <a:rPr lang="en-US" dirty="0"/>
              <a:t>A big benefit with spreadsheets is that you could set one up for each municipal department with their schedules, activities, training, and tracking that they can actively use to enter data and then review it for Annual Reporting.</a:t>
            </a:r>
          </a:p>
          <a:p>
            <a:endParaRPr lang="en-US" dirty="0"/>
          </a:p>
          <a:p>
            <a:r>
              <a:rPr lang="en-US" dirty="0"/>
              <a:t>There is no confusion on what exactly they need to do.</a:t>
            </a:r>
          </a:p>
        </p:txBody>
      </p:sp>
      <p:sp>
        <p:nvSpPr>
          <p:cNvPr id="4" name="Slide Number Placeholder 3"/>
          <p:cNvSpPr>
            <a:spLocks noGrp="1"/>
          </p:cNvSpPr>
          <p:nvPr>
            <p:ph type="sldNum" sz="quarter" idx="5"/>
          </p:nvPr>
        </p:nvSpPr>
        <p:spPr/>
        <p:txBody>
          <a:bodyPr/>
          <a:lstStyle/>
          <a:p>
            <a:fld id="{578BE87E-6542-4E01-B6E1-67675714452C}" type="slidenum">
              <a:rPr lang="en-US" smtClean="0"/>
              <a:t>7</a:t>
            </a:fld>
            <a:endParaRPr lang="en-US" dirty="0"/>
          </a:p>
        </p:txBody>
      </p:sp>
    </p:spTree>
    <p:extLst>
      <p:ext uri="{BB962C8B-B14F-4D97-AF65-F5344CB8AC3E}">
        <p14:creationId xmlns:p14="http://schemas.microsoft.com/office/powerpoint/2010/main" val="38484218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If you already have an existing GIS mapping system, determine if it can be expanded for MS4 needs. One of the great things about GIS (and I am not an expert on it) is the ability to log data to a specific property or a piece of infrastructure – manhole, inlet. Plus with a phone or tablet and Wi-Fi service, it is portable and user-friendly.  </a:t>
            </a:r>
          </a:p>
          <a:p>
            <a:endParaRPr lang="en-US" sz="1400" dirty="0"/>
          </a:p>
          <a:p>
            <a:r>
              <a:rPr lang="en-US" sz="1400" dirty="0"/>
              <a:t>If you have some talented GIS personnel, it is possible to incorporate your dry weather screening, illicit discharge complaints and investigations, and post-construction water quality and quantity units and inspections into GIS.</a:t>
            </a:r>
          </a:p>
        </p:txBody>
      </p:sp>
      <p:sp>
        <p:nvSpPr>
          <p:cNvPr id="4" name="Slide Number Placeholder 3"/>
          <p:cNvSpPr>
            <a:spLocks noGrp="1"/>
          </p:cNvSpPr>
          <p:nvPr>
            <p:ph type="sldNum" sz="quarter" idx="5"/>
          </p:nvPr>
        </p:nvSpPr>
        <p:spPr/>
        <p:txBody>
          <a:bodyPr/>
          <a:lstStyle/>
          <a:p>
            <a:fld id="{578BE87E-6542-4E01-B6E1-67675714452C}" type="slidenum">
              <a:rPr lang="en-US" smtClean="0"/>
              <a:t>8</a:t>
            </a:fld>
            <a:endParaRPr lang="en-US" dirty="0"/>
          </a:p>
        </p:txBody>
      </p:sp>
    </p:spTree>
    <p:extLst>
      <p:ext uri="{BB962C8B-B14F-4D97-AF65-F5344CB8AC3E}">
        <p14:creationId xmlns:p14="http://schemas.microsoft.com/office/powerpoint/2010/main" val="23099474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44278E-EB00-C552-5D37-4AE463FD84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F155BE-F0A0-0C6B-A806-35B53BE152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300730-E9B2-B408-8F6F-F07A91CEE162}"/>
              </a:ext>
            </a:extLst>
          </p:cNvPr>
          <p:cNvSpPr>
            <a:spLocks noGrp="1"/>
          </p:cNvSpPr>
          <p:nvPr>
            <p:ph type="body" idx="1"/>
          </p:nvPr>
        </p:nvSpPr>
        <p:spPr/>
        <p:txBody>
          <a:bodyPr/>
          <a:lstStyle/>
          <a:p>
            <a:r>
              <a:rPr lang="en-US" dirty="0"/>
              <a:t>Databases or software programs are another option. A benefit is that they are typically connected to a GIS system, multi-user access, and can be used for multiple compliance programs (FOG, Pretreatment, etc.). That way the cost of them can be spread out over several departments. </a:t>
            </a:r>
          </a:p>
          <a:p>
            <a:endParaRPr lang="en-US" dirty="0"/>
          </a:p>
          <a:p>
            <a:r>
              <a:rPr lang="en-US" dirty="0"/>
              <a:t>The downside to me is ensuring personnel know how to use it – not everyone is tech savvy and some of us, including me, have our limits. </a:t>
            </a:r>
          </a:p>
          <a:p>
            <a:endParaRPr lang="en-US" dirty="0"/>
          </a:p>
        </p:txBody>
      </p:sp>
      <p:sp>
        <p:nvSpPr>
          <p:cNvPr id="4" name="Slide Number Placeholder 3">
            <a:extLst>
              <a:ext uri="{FF2B5EF4-FFF2-40B4-BE49-F238E27FC236}">
                <a16:creationId xmlns:a16="http://schemas.microsoft.com/office/drawing/2014/main" id="{300A8C33-349E-EA0E-A185-25B9954B457F}"/>
              </a:ext>
            </a:extLst>
          </p:cNvPr>
          <p:cNvSpPr>
            <a:spLocks noGrp="1"/>
          </p:cNvSpPr>
          <p:nvPr>
            <p:ph type="sldNum" sz="quarter" idx="5"/>
          </p:nvPr>
        </p:nvSpPr>
        <p:spPr/>
        <p:txBody>
          <a:bodyPr/>
          <a:lstStyle/>
          <a:p>
            <a:fld id="{578BE87E-6542-4E01-B6E1-67675714452C}" type="slidenum">
              <a:rPr lang="en-US" smtClean="0"/>
              <a:t>9</a:t>
            </a:fld>
            <a:endParaRPr lang="en-US" dirty="0"/>
          </a:p>
        </p:txBody>
      </p:sp>
    </p:spTree>
    <p:extLst>
      <p:ext uri="{BB962C8B-B14F-4D97-AF65-F5344CB8AC3E}">
        <p14:creationId xmlns:p14="http://schemas.microsoft.com/office/powerpoint/2010/main" val="13349162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05C5B35-6EFB-47ED-89A7-1C2B1A4D5E56}" type="datetimeFigureOut">
              <a:rPr lang="en-US" smtClean="0"/>
              <a:t>5/5/2026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0153C91-B8CB-45F9-A5B1-9BF7FDE327B4}" type="slidenum">
              <a:rPr lang="en-US" smtClean="0"/>
              <a:t>‹#›</a:t>
            </a:fld>
            <a:endParaRPr lang="en-US" dirty="0"/>
          </a:p>
        </p:txBody>
      </p:sp>
    </p:spTree>
    <p:extLst>
      <p:ext uri="{BB962C8B-B14F-4D97-AF65-F5344CB8AC3E}">
        <p14:creationId xmlns:p14="http://schemas.microsoft.com/office/powerpoint/2010/main" val="8819519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05C5B35-6EFB-47ED-89A7-1C2B1A4D5E56}" type="datetimeFigureOut">
              <a:rPr lang="en-US" smtClean="0"/>
              <a:t>5/5/2026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0153C91-B8CB-45F9-A5B1-9BF7FDE327B4}" type="slidenum">
              <a:rPr lang="en-US" smtClean="0"/>
              <a:t>‹#›</a:t>
            </a:fld>
            <a:endParaRPr lang="en-US" dirty="0"/>
          </a:p>
        </p:txBody>
      </p:sp>
    </p:spTree>
    <p:extLst>
      <p:ext uri="{BB962C8B-B14F-4D97-AF65-F5344CB8AC3E}">
        <p14:creationId xmlns:p14="http://schemas.microsoft.com/office/powerpoint/2010/main" val="26973754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05C5B35-6EFB-47ED-89A7-1C2B1A4D5E56}" type="datetimeFigureOut">
              <a:rPr lang="en-US" smtClean="0"/>
              <a:t>5/5/2026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0153C91-B8CB-45F9-A5B1-9BF7FDE327B4}" type="slidenum">
              <a:rPr lang="en-US" smtClean="0"/>
              <a:t>‹#›</a:t>
            </a:fld>
            <a:endParaRPr lang="en-US" dirty="0"/>
          </a:p>
        </p:txBody>
      </p:sp>
    </p:spTree>
    <p:extLst>
      <p:ext uri="{BB962C8B-B14F-4D97-AF65-F5344CB8AC3E}">
        <p14:creationId xmlns:p14="http://schemas.microsoft.com/office/powerpoint/2010/main" val="20140361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05C5B35-6EFB-47ED-89A7-1C2B1A4D5E56}" type="datetimeFigureOut">
              <a:rPr lang="en-US" smtClean="0"/>
              <a:t>5/5/2026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0153C91-B8CB-45F9-A5B1-9BF7FDE327B4}" type="slidenum">
              <a:rPr lang="en-US" smtClean="0"/>
              <a:t>‹#›</a:t>
            </a:fld>
            <a:endParaRPr lang="en-US" dirty="0"/>
          </a:p>
        </p:txBody>
      </p:sp>
    </p:spTree>
    <p:extLst>
      <p:ext uri="{BB962C8B-B14F-4D97-AF65-F5344CB8AC3E}">
        <p14:creationId xmlns:p14="http://schemas.microsoft.com/office/powerpoint/2010/main" val="403678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05C5B35-6EFB-47ED-89A7-1C2B1A4D5E56}" type="datetimeFigureOut">
              <a:rPr lang="en-US" smtClean="0"/>
              <a:t>5/5/2026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0153C91-B8CB-45F9-A5B1-9BF7FDE327B4}" type="slidenum">
              <a:rPr lang="en-US" smtClean="0"/>
              <a:t>‹#›</a:t>
            </a:fld>
            <a:endParaRPr lang="en-US" dirty="0"/>
          </a:p>
        </p:txBody>
      </p:sp>
    </p:spTree>
    <p:extLst>
      <p:ext uri="{BB962C8B-B14F-4D97-AF65-F5344CB8AC3E}">
        <p14:creationId xmlns:p14="http://schemas.microsoft.com/office/powerpoint/2010/main" val="30604644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05C5B35-6EFB-47ED-89A7-1C2B1A4D5E56}" type="datetimeFigureOut">
              <a:rPr lang="en-US" smtClean="0"/>
              <a:t>5/5/2026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0153C91-B8CB-45F9-A5B1-9BF7FDE327B4}" type="slidenum">
              <a:rPr lang="en-US" smtClean="0"/>
              <a:t>‹#›</a:t>
            </a:fld>
            <a:endParaRPr lang="en-US" dirty="0"/>
          </a:p>
        </p:txBody>
      </p:sp>
    </p:spTree>
    <p:extLst>
      <p:ext uri="{BB962C8B-B14F-4D97-AF65-F5344CB8AC3E}">
        <p14:creationId xmlns:p14="http://schemas.microsoft.com/office/powerpoint/2010/main" val="27018750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05C5B35-6EFB-47ED-89A7-1C2B1A4D5E56}" type="datetimeFigureOut">
              <a:rPr lang="en-US" smtClean="0"/>
              <a:t>5/5/2026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0153C91-B8CB-45F9-A5B1-9BF7FDE327B4}" type="slidenum">
              <a:rPr lang="en-US" smtClean="0"/>
              <a:t>‹#›</a:t>
            </a:fld>
            <a:endParaRPr lang="en-US" dirty="0"/>
          </a:p>
        </p:txBody>
      </p:sp>
    </p:spTree>
    <p:extLst>
      <p:ext uri="{BB962C8B-B14F-4D97-AF65-F5344CB8AC3E}">
        <p14:creationId xmlns:p14="http://schemas.microsoft.com/office/powerpoint/2010/main" val="25291554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05C5B35-6EFB-47ED-89A7-1C2B1A4D5E56}" type="datetimeFigureOut">
              <a:rPr lang="en-US" smtClean="0"/>
              <a:t>5/5/2026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0153C91-B8CB-45F9-A5B1-9BF7FDE327B4}" type="slidenum">
              <a:rPr lang="en-US" smtClean="0"/>
              <a:t>‹#›</a:t>
            </a:fld>
            <a:endParaRPr lang="en-US" dirty="0"/>
          </a:p>
        </p:txBody>
      </p:sp>
    </p:spTree>
    <p:extLst>
      <p:ext uri="{BB962C8B-B14F-4D97-AF65-F5344CB8AC3E}">
        <p14:creationId xmlns:p14="http://schemas.microsoft.com/office/powerpoint/2010/main" val="15931536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5C5B35-6EFB-47ED-89A7-1C2B1A4D5E56}" type="datetimeFigureOut">
              <a:rPr lang="en-US" smtClean="0"/>
              <a:t>5/5/2026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0153C91-B8CB-45F9-A5B1-9BF7FDE327B4}" type="slidenum">
              <a:rPr lang="en-US" smtClean="0"/>
              <a:t>‹#›</a:t>
            </a:fld>
            <a:endParaRPr lang="en-US" dirty="0"/>
          </a:p>
        </p:txBody>
      </p:sp>
    </p:spTree>
    <p:extLst>
      <p:ext uri="{BB962C8B-B14F-4D97-AF65-F5344CB8AC3E}">
        <p14:creationId xmlns:p14="http://schemas.microsoft.com/office/powerpoint/2010/main" val="32502372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05C5B35-6EFB-47ED-89A7-1C2B1A4D5E56}" type="datetimeFigureOut">
              <a:rPr lang="en-US" smtClean="0"/>
              <a:t>5/5/2026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0153C91-B8CB-45F9-A5B1-9BF7FDE327B4}" type="slidenum">
              <a:rPr lang="en-US" smtClean="0"/>
              <a:t>‹#›</a:t>
            </a:fld>
            <a:endParaRPr lang="en-US" dirty="0"/>
          </a:p>
        </p:txBody>
      </p:sp>
    </p:spTree>
    <p:extLst>
      <p:ext uri="{BB962C8B-B14F-4D97-AF65-F5344CB8AC3E}">
        <p14:creationId xmlns:p14="http://schemas.microsoft.com/office/powerpoint/2010/main" val="41982894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05C5B35-6EFB-47ED-89A7-1C2B1A4D5E56}" type="datetimeFigureOut">
              <a:rPr lang="en-US" smtClean="0"/>
              <a:t>5/5/2026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0153C91-B8CB-45F9-A5B1-9BF7FDE327B4}" type="slidenum">
              <a:rPr lang="en-US" smtClean="0"/>
              <a:t>‹#›</a:t>
            </a:fld>
            <a:endParaRPr lang="en-US" dirty="0"/>
          </a:p>
        </p:txBody>
      </p:sp>
    </p:spTree>
    <p:extLst>
      <p:ext uri="{BB962C8B-B14F-4D97-AF65-F5344CB8AC3E}">
        <p14:creationId xmlns:p14="http://schemas.microsoft.com/office/powerpoint/2010/main" val="36173697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5C5B35-6EFB-47ED-89A7-1C2B1A4D5E56}" type="datetimeFigureOut">
              <a:rPr lang="en-US" smtClean="0"/>
              <a:t>5/5/2026</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153C91-B8CB-45F9-A5B1-9BF7FDE327B4}" type="slidenum">
              <a:rPr lang="en-US" smtClean="0"/>
              <a:t>‹#›</a:t>
            </a:fld>
            <a:endParaRPr lang="en-US" dirty="0"/>
          </a:p>
        </p:txBody>
      </p:sp>
    </p:spTree>
    <p:extLst>
      <p:ext uri="{BB962C8B-B14F-4D97-AF65-F5344CB8AC3E}">
        <p14:creationId xmlns:p14="http://schemas.microsoft.com/office/powerpoint/2010/main" val="11644710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hyperlink" Target="https://openclipart.org/detail/169953/dont-waste-water-by-cybergedeon" TargetMode="External"/><Relationship Id="rId5" Type="http://schemas.openxmlformats.org/officeDocument/2006/relationships/image" Target="../media/image16.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hyperlink" Target="https://openclipart.org/detail/169953/dont-waste-water-by-cybergedeon" TargetMode="External"/><Relationship Id="rId5" Type="http://schemas.openxmlformats.org/officeDocument/2006/relationships/image" Target="../media/image16.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6.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6.png"/><Relationship Id="rId7"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24.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26.pn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27.pn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8.png"/><Relationship Id="rId7" Type="http://schemas.microsoft.com/office/2007/relationships/hdphoto" Target="../media/hdphoto8.wdp"/><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6.png"/><Relationship Id="rId4" Type="http://schemas.microsoft.com/office/2007/relationships/hdphoto" Target="../media/hdphoto7.wdp"/></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2.JP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5.png"/><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7.sv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svg"/><Relationship Id="rId7"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5.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0" y="0"/>
            <a:ext cx="12192000" cy="6858000"/>
          </a:xfrm>
          <a:custGeom>
            <a:avLst/>
            <a:gdLst/>
            <a:ahLst/>
            <a:cxnLst/>
            <a:rect l="l" t="t" r="r" b="b"/>
            <a:pathLst>
              <a:path w="18288000" h="10058400">
                <a:moveTo>
                  <a:pt x="0" y="0"/>
                </a:moveTo>
                <a:lnTo>
                  <a:pt x="18288000" y="0"/>
                </a:lnTo>
                <a:lnTo>
                  <a:pt x="18288000" y="10058400"/>
                </a:lnTo>
                <a:lnTo>
                  <a:pt x="0" y="10058400"/>
                </a:lnTo>
                <a:lnTo>
                  <a:pt x="0" y="0"/>
                </a:lnTo>
                <a:close/>
              </a:path>
            </a:pathLst>
          </a:custGeom>
          <a:solidFill>
            <a:srgbClr val="002060"/>
          </a:solidFill>
        </p:spPr>
        <p:txBody>
          <a:bodyPr/>
          <a:lstStyle/>
          <a:p>
            <a:endParaRPr lang="en-US" dirty="0"/>
          </a:p>
        </p:txBody>
      </p:sp>
      <p:sp>
        <p:nvSpPr>
          <p:cNvPr id="2" name="Freeform 2"/>
          <p:cNvSpPr/>
          <p:nvPr/>
        </p:nvSpPr>
        <p:spPr>
          <a:xfrm>
            <a:off x="-74947" y="123825"/>
            <a:ext cx="11743072" cy="7264246"/>
          </a:xfrm>
          <a:custGeom>
            <a:avLst/>
            <a:gdLst/>
            <a:ahLst/>
            <a:cxnLst/>
            <a:rect l="l" t="t" r="r" b="b"/>
            <a:pathLst>
              <a:path w="11570996" h="5452832">
                <a:moveTo>
                  <a:pt x="0" y="0"/>
                </a:moveTo>
                <a:lnTo>
                  <a:pt x="11570996" y="0"/>
                </a:lnTo>
                <a:lnTo>
                  <a:pt x="11570996" y="5452832"/>
                </a:lnTo>
                <a:lnTo>
                  <a:pt x="0" y="5452832"/>
                </a:lnTo>
                <a:lnTo>
                  <a:pt x="0" y="0"/>
                </a:lnTo>
                <a:close/>
              </a:path>
            </a:pathLst>
          </a:custGeom>
          <a:blipFill>
            <a:blip>
              <a:alphaModFix amt="56000"/>
              <a:extLst>
                <a:ext uri="{96DAC541-7B7A-43D3-8B79-37D633B846F1}">
                  <asvg:svgBlip xmlns:asvg="http://schemas.microsoft.com/office/drawing/2016/SVG/main" r:embed="rId3"/>
                </a:ext>
              </a:extLst>
            </a:blip>
            <a:stretch>
              <a:fillRect/>
            </a:stretch>
          </a:blipFill>
        </p:spPr>
        <p:txBody>
          <a:bodyPr/>
          <a:lstStyle/>
          <a:p>
            <a:endParaRPr lang="en-US" dirty="0"/>
          </a:p>
        </p:txBody>
      </p:sp>
      <p:pic>
        <p:nvPicPr>
          <p:cNvPr id="3" name="Picture 2" descr="A waterfall in a forest&#10;&#10;Description automatically generated with low confidence">
            <a:extLst>
              <a:ext uri="{FF2B5EF4-FFF2-40B4-BE49-F238E27FC236}">
                <a16:creationId xmlns:a16="http://schemas.microsoft.com/office/drawing/2014/main" id="{1B99DEDE-5890-8C1C-D6F3-1449AAA9F9ED}"/>
              </a:ext>
            </a:extLst>
          </p:cNvPr>
          <p:cNvPicPr>
            <a:picLocks noChangeAspect="1"/>
          </p:cNvPicPr>
          <p:nvPr/>
        </p:nvPicPr>
        <p:blipFill>
          <a:blip r:embed="rId4">
            <a:alphaModFix amt="16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ED452014-0156-E72E-DD0C-7B4CA6EE2A0A}"/>
              </a:ext>
            </a:extLst>
          </p:cNvPr>
          <p:cNvSpPr txBox="1"/>
          <p:nvPr/>
        </p:nvSpPr>
        <p:spPr>
          <a:xfrm>
            <a:off x="452437" y="5865104"/>
            <a:ext cx="11215687" cy="754053"/>
          </a:xfrm>
          <a:prstGeom prst="rect">
            <a:avLst/>
          </a:prstGeom>
          <a:noFill/>
        </p:spPr>
        <p:txBody>
          <a:bodyPr wrap="square" lIns="91440" tIns="45720" rIns="91440" bIns="45720" rtlCol="0" anchor="t">
            <a:spAutoFit/>
          </a:bodyPr>
          <a:lstStyle/>
          <a:p>
            <a:pPr>
              <a:lnSpc>
                <a:spcPct val="150000"/>
              </a:lnSpc>
            </a:pPr>
            <a:r>
              <a:rPr lang="en-US" spc="300" dirty="0">
                <a:solidFill>
                  <a:schemeClr val="bg1"/>
                </a:solidFill>
                <a:latin typeface="Palatino Linotype" panose="02040502050505030304" pitchFamily="18" charset="0"/>
              </a:rPr>
              <a:t>Amy L. Harvell, CHMM, RPC </a:t>
            </a:r>
            <a:r>
              <a:rPr lang="en-US" spc="300" dirty="0">
                <a:solidFill>
                  <a:srgbClr val="F7941D"/>
                </a:solidFill>
                <a:latin typeface="Palatino Linotype" panose="02040502050505030304" pitchFamily="18" charset="0"/>
              </a:rPr>
              <a:t>//</a:t>
            </a:r>
            <a:r>
              <a:rPr lang="en-US" spc="300" dirty="0">
                <a:solidFill>
                  <a:schemeClr val="bg1"/>
                </a:solidFill>
                <a:latin typeface="Palatino Linotype" panose="02040502050505030304" pitchFamily="18" charset="0"/>
              </a:rPr>
              <a:t> Environmental Services Sr. Project Manager</a:t>
            </a:r>
          </a:p>
          <a:p>
            <a:r>
              <a:rPr lang="en-US" sz="1600" dirty="0">
                <a:solidFill>
                  <a:schemeClr val="bg1"/>
                </a:solidFill>
                <a:latin typeface="Palatino Linotype"/>
                <a:ea typeface="Calibri"/>
                <a:cs typeface="Calibri"/>
              </a:rPr>
              <a:t>© 2025 Copyright Wessler Engineering</a:t>
            </a:r>
          </a:p>
        </p:txBody>
      </p:sp>
      <p:sp>
        <p:nvSpPr>
          <p:cNvPr id="6" name="TextBox 5">
            <a:extLst>
              <a:ext uri="{FF2B5EF4-FFF2-40B4-BE49-F238E27FC236}">
                <a16:creationId xmlns:a16="http://schemas.microsoft.com/office/drawing/2014/main" id="{2466EF59-AF4B-E3AA-D5E2-AD758C6411E5}"/>
              </a:ext>
            </a:extLst>
          </p:cNvPr>
          <p:cNvSpPr txBox="1"/>
          <p:nvPr/>
        </p:nvSpPr>
        <p:spPr>
          <a:xfrm>
            <a:off x="1690836" y="2601786"/>
            <a:ext cx="8738888" cy="2385268"/>
          </a:xfrm>
          <a:prstGeom prst="rect">
            <a:avLst/>
          </a:prstGeom>
          <a:noFill/>
        </p:spPr>
        <p:txBody>
          <a:bodyPr wrap="square" rtlCol="0">
            <a:spAutoFit/>
          </a:bodyPr>
          <a:lstStyle/>
          <a:p>
            <a:pPr algn="ctr">
              <a:spcAft>
                <a:spcPts val="600"/>
              </a:spcAft>
            </a:pPr>
            <a:r>
              <a:rPr lang="en-US" sz="4000" b="1" spc="300" dirty="0">
                <a:solidFill>
                  <a:schemeClr val="bg1"/>
                </a:solidFill>
                <a:effectLst>
                  <a:outerShdw blurRad="50800" dist="50800" dir="5400000" algn="ctr" rotWithShape="0">
                    <a:srgbClr val="000000">
                      <a:alpha val="96000"/>
                    </a:srgbClr>
                  </a:outerShdw>
                </a:effectLst>
                <a:latin typeface="Palatino Linotype" panose="02040502050505030304" pitchFamily="18" charset="0"/>
              </a:rPr>
              <a:t>Implementing Your Pollution Prevention &amp; Good Housekeeping Program</a:t>
            </a:r>
          </a:p>
          <a:p>
            <a:pPr algn="ctr"/>
            <a:r>
              <a:rPr lang="en-US" sz="2400" spc="300" dirty="0">
                <a:solidFill>
                  <a:schemeClr val="bg1"/>
                </a:solidFill>
                <a:effectLst>
                  <a:outerShdw blurRad="50800" dist="50800" dir="5400000" algn="ctr" rotWithShape="0">
                    <a:srgbClr val="000000">
                      <a:alpha val="96000"/>
                    </a:srgbClr>
                  </a:outerShdw>
                </a:effectLst>
                <a:latin typeface="Palatino Linotype" panose="02040502050505030304" pitchFamily="18" charset="0"/>
              </a:rPr>
              <a:t>May 6, 2026</a:t>
            </a:r>
          </a:p>
        </p:txBody>
      </p:sp>
      <p:pic>
        <p:nvPicPr>
          <p:cNvPr id="8" name="Picture 7" descr="A black and white logo&#10;&#10;AI-generated content may be incorrect.">
            <a:extLst>
              <a:ext uri="{FF2B5EF4-FFF2-40B4-BE49-F238E27FC236}">
                <a16:creationId xmlns:a16="http://schemas.microsoft.com/office/drawing/2014/main" id="{55FD23B0-3DA0-424A-F049-A43356E49D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56855" y="200558"/>
            <a:ext cx="3513956" cy="149507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DBFA8193-3F2C-A146-BFF4-25259C929A48}"/>
              </a:ext>
            </a:extLst>
          </p:cNvPr>
          <p:cNvSpPr txBox="1">
            <a:spLocks/>
          </p:cNvSpPr>
          <p:nvPr/>
        </p:nvSpPr>
        <p:spPr>
          <a:xfrm>
            <a:off x="568354" y="519429"/>
            <a:ext cx="10890221" cy="518612"/>
          </a:xfrm>
          <a:prstGeom prst="rect">
            <a:avLst/>
          </a:prstGeom>
        </p:spPr>
        <p:txBody>
          <a:bodyPr/>
          <a:lstStyle>
            <a:lvl1pPr algn="ctr" defTabSz="914400" rtl="0" eaLnBrk="1" latinLnBrk="0" hangingPunct="1">
              <a:lnSpc>
                <a:spcPct val="90000"/>
              </a:lnSpc>
              <a:spcBef>
                <a:spcPct val="0"/>
              </a:spcBef>
              <a:buNone/>
              <a:defRPr sz="4400" b="1" kern="1200">
                <a:solidFill>
                  <a:srgbClr val="00447C"/>
                </a:solidFill>
                <a:latin typeface="+mj-lt"/>
                <a:ea typeface="+mj-ea"/>
                <a:cs typeface="+mj-cs"/>
              </a:defRPr>
            </a:lvl1pPr>
          </a:lstStyle>
          <a:p>
            <a:pPr algn="l"/>
            <a:r>
              <a:rPr lang="en-US" sz="3600" dirty="0">
                <a:latin typeface="Palatino Linotype" panose="02040502050505030304" pitchFamily="18" charset="0"/>
              </a:rPr>
              <a:t>Subject Facilities &amp; Pollutant Sources</a:t>
            </a:r>
          </a:p>
        </p:txBody>
      </p:sp>
      <p:sp>
        <p:nvSpPr>
          <p:cNvPr id="15" name="Text Placeholder 25">
            <a:extLst>
              <a:ext uri="{FF2B5EF4-FFF2-40B4-BE49-F238E27FC236}">
                <a16:creationId xmlns:a16="http://schemas.microsoft.com/office/drawing/2014/main" id="{D90D3D7E-9718-394B-9360-1A06A4C0651E}"/>
              </a:ext>
            </a:extLst>
          </p:cNvPr>
          <p:cNvSpPr txBox="1">
            <a:spLocks/>
          </p:cNvSpPr>
          <p:nvPr/>
        </p:nvSpPr>
        <p:spPr>
          <a:xfrm>
            <a:off x="596294" y="1718554"/>
            <a:ext cx="3503840" cy="2045499"/>
          </a:xfrm>
          <a:prstGeom prst="rect">
            <a:avLst/>
          </a:prstGeom>
        </p:spPr>
        <p:txBody>
          <a:bodyPr>
            <a:noAutofit/>
          </a:bodyPr>
          <a:lstStyle>
            <a:lvl1pPr marL="171450" indent="-171450" algn="l" defTabSz="914400" rtl="0" eaLnBrk="1" latinLnBrk="0" hangingPunct="1">
              <a:lnSpc>
                <a:spcPct val="90000"/>
              </a:lnSpc>
              <a:spcBef>
                <a:spcPts val="1000"/>
              </a:spcBef>
              <a:buFont typeface="Arial" panose="020B0604020202020204" pitchFamily="34" charset="0"/>
              <a:buChar char="•"/>
              <a:defRPr sz="12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800"/>
              </a:lnSpc>
              <a:spcBef>
                <a:spcPts val="600"/>
              </a:spcBef>
              <a:buClr>
                <a:srgbClr val="F7941D"/>
              </a:buClr>
              <a:buFont typeface="Gotham" panose="02000604030000020004" pitchFamily="50" charset="0"/>
              <a:buChar char="»"/>
            </a:pPr>
            <a:r>
              <a:rPr lang="en-US" sz="2000" dirty="0">
                <a:latin typeface="Tahoma" panose="020B0604030504040204" pitchFamily="34" charset="0"/>
                <a:ea typeface="Tahoma" panose="020B0604030504040204" pitchFamily="34" charset="0"/>
                <a:cs typeface="Tahoma" panose="020B0604030504040204" pitchFamily="34" charset="0"/>
              </a:rPr>
              <a:t>Animal Waste</a:t>
            </a:r>
          </a:p>
          <a:p>
            <a:pPr>
              <a:lnSpc>
                <a:spcPts val="1800"/>
              </a:lnSpc>
              <a:spcBef>
                <a:spcPts val="600"/>
              </a:spcBef>
              <a:buClr>
                <a:srgbClr val="F7941D"/>
              </a:buClr>
              <a:buFont typeface="Gotham" panose="02000604030000020004" pitchFamily="50" charset="0"/>
              <a:buChar char="»"/>
            </a:pPr>
            <a:r>
              <a:rPr lang="en-US" sz="2000" dirty="0">
                <a:latin typeface="Tahoma" panose="020B0604030504040204" pitchFamily="34" charset="0"/>
                <a:ea typeface="Tahoma" panose="020B0604030504040204" pitchFamily="34" charset="0"/>
                <a:cs typeface="Tahoma" panose="020B0604030504040204" pitchFamily="34" charset="0"/>
              </a:rPr>
              <a:t>Facility Location (floodway)</a:t>
            </a:r>
          </a:p>
          <a:p>
            <a:pPr>
              <a:lnSpc>
                <a:spcPts val="1800"/>
              </a:lnSpc>
              <a:spcBef>
                <a:spcPts val="600"/>
              </a:spcBef>
              <a:buClr>
                <a:srgbClr val="F7941D"/>
              </a:buClr>
              <a:buFont typeface="Gotham" panose="02000604030000020004" pitchFamily="50" charset="0"/>
              <a:buChar char="»"/>
            </a:pPr>
            <a:r>
              <a:rPr lang="en-US" sz="2000" dirty="0">
                <a:latin typeface="Tahoma" panose="020B0604030504040204" pitchFamily="34" charset="0"/>
                <a:ea typeface="Tahoma" panose="020B0604030504040204" pitchFamily="34" charset="0"/>
                <a:cs typeface="Tahoma" panose="020B0604030504040204" pitchFamily="34" charset="0"/>
              </a:rPr>
              <a:t>Fuels, Chemicals, Fertilizers, Pesticides, etc.</a:t>
            </a:r>
          </a:p>
          <a:p>
            <a:pPr>
              <a:lnSpc>
                <a:spcPts val="1800"/>
              </a:lnSpc>
              <a:spcBef>
                <a:spcPts val="600"/>
              </a:spcBef>
              <a:buClr>
                <a:srgbClr val="F7941D"/>
              </a:buClr>
              <a:buFont typeface="Gotham" panose="02000604030000020004" pitchFamily="50" charset="0"/>
              <a:buChar char="»"/>
            </a:pPr>
            <a:r>
              <a:rPr lang="en-US" sz="2000" dirty="0">
                <a:latin typeface="Tahoma" panose="020B0604030504040204" pitchFamily="34" charset="0"/>
                <a:ea typeface="Tahoma" panose="020B0604030504040204" pitchFamily="34" charset="0"/>
                <a:cs typeface="Tahoma" panose="020B0604030504040204" pitchFamily="34" charset="0"/>
              </a:rPr>
              <a:t>Special Events</a:t>
            </a:r>
          </a:p>
          <a:p>
            <a:pPr>
              <a:lnSpc>
                <a:spcPts val="1800"/>
              </a:lnSpc>
              <a:spcBef>
                <a:spcPts val="600"/>
              </a:spcBef>
              <a:buClr>
                <a:srgbClr val="F7941D"/>
              </a:buClr>
              <a:buFont typeface="Gotham" panose="02000604030000020004" pitchFamily="50" charset="0"/>
              <a:buChar char="»"/>
            </a:pPr>
            <a:r>
              <a:rPr lang="en-US" sz="2000" dirty="0">
                <a:latin typeface="Tahoma" panose="020B0604030504040204" pitchFamily="34" charset="0"/>
                <a:ea typeface="Tahoma" panose="020B0604030504040204" pitchFamily="34" charset="0"/>
                <a:cs typeface="Tahoma" panose="020B0604030504040204" pitchFamily="34" charset="0"/>
              </a:rPr>
              <a:t>Food Trucks</a:t>
            </a:r>
          </a:p>
          <a:p>
            <a:pPr>
              <a:lnSpc>
                <a:spcPts val="1800"/>
              </a:lnSpc>
              <a:spcBef>
                <a:spcPts val="600"/>
              </a:spcBef>
              <a:buClr>
                <a:srgbClr val="F7941D"/>
              </a:buClr>
              <a:buFont typeface="Gotham" panose="02000604030000020004" pitchFamily="50" charset="0"/>
              <a:buChar char="»"/>
            </a:pPr>
            <a:r>
              <a:rPr lang="en-US" sz="2000" dirty="0">
                <a:latin typeface="Tahoma" panose="020B0604030504040204" pitchFamily="34" charset="0"/>
                <a:ea typeface="Tahoma" panose="020B0604030504040204" pitchFamily="34" charset="0"/>
                <a:cs typeface="Tahoma" panose="020B0604030504040204" pitchFamily="34" charset="0"/>
              </a:rPr>
              <a:t>Pool/Splash Park Discharge</a:t>
            </a:r>
          </a:p>
        </p:txBody>
      </p:sp>
      <p:pic>
        <p:nvPicPr>
          <p:cNvPr id="17" name="Picture 16">
            <a:extLst>
              <a:ext uri="{FF2B5EF4-FFF2-40B4-BE49-F238E27FC236}">
                <a16:creationId xmlns:a16="http://schemas.microsoft.com/office/drawing/2014/main" id="{B80D4D9A-510C-364B-839A-81F05A83B0AF}"/>
              </a:ext>
            </a:extLst>
          </p:cNvPr>
          <p:cNvPicPr>
            <a:picLocks noChangeAspect="1"/>
          </p:cNvPicPr>
          <p:nvPr/>
        </p:nvPicPr>
        <p:blipFill>
          <a:blip r:embed="rId3"/>
          <a:stretch>
            <a:fillRect/>
          </a:stretch>
        </p:blipFill>
        <p:spPr>
          <a:xfrm>
            <a:off x="3970565" y="1949885"/>
            <a:ext cx="4200942" cy="3150706"/>
          </a:xfrm>
          <a:prstGeom prst="rect">
            <a:avLst/>
          </a:prstGeom>
        </p:spPr>
      </p:pic>
      <p:sp>
        <p:nvSpPr>
          <p:cNvPr id="18" name="Text Placeholder 25">
            <a:extLst>
              <a:ext uri="{FF2B5EF4-FFF2-40B4-BE49-F238E27FC236}">
                <a16:creationId xmlns:a16="http://schemas.microsoft.com/office/drawing/2014/main" id="{7C876E54-7B7B-E04E-8673-A799E5BBDDB5}"/>
              </a:ext>
            </a:extLst>
          </p:cNvPr>
          <p:cNvSpPr txBox="1">
            <a:spLocks/>
          </p:cNvSpPr>
          <p:nvPr/>
        </p:nvSpPr>
        <p:spPr>
          <a:xfrm>
            <a:off x="596294" y="1325997"/>
            <a:ext cx="2442452" cy="323781"/>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rgbClr val="0076C0"/>
                </a:solidFill>
                <a:latin typeface="Gotham Medium Regular" panose="0200060303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Tahoma" panose="020B0604030504040204" pitchFamily="34" charset="0"/>
                <a:ea typeface="Tahoma" panose="020B0604030504040204" pitchFamily="34" charset="0"/>
                <a:cs typeface="Tahoma" panose="020B0604030504040204" pitchFamily="34" charset="0"/>
              </a:rPr>
              <a:t>Parks &amp; Recreation</a:t>
            </a:r>
          </a:p>
        </p:txBody>
      </p:sp>
      <p:sp>
        <p:nvSpPr>
          <p:cNvPr id="24" name="Text Placeholder 25">
            <a:extLst>
              <a:ext uri="{FF2B5EF4-FFF2-40B4-BE49-F238E27FC236}">
                <a16:creationId xmlns:a16="http://schemas.microsoft.com/office/drawing/2014/main" id="{D90D3D7E-9718-394B-9360-1A06A4C0651E}"/>
              </a:ext>
            </a:extLst>
          </p:cNvPr>
          <p:cNvSpPr txBox="1">
            <a:spLocks/>
          </p:cNvSpPr>
          <p:nvPr/>
        </p:nvSpPr>
        <p:spPr>
          <a:xfrm>
            <a:off x="665677" y="4351987"/>
            <a:ext cx="5535098" cy="1884626"/>
          </a:xfrm>
          <a:prstGeom prst="rect">
            <a:avLst/>
          </a:prstGeom>
        </p:spPr>
        <p:txBody>
          <a:bodyPr>
            <a:noAutofit/>
          </a:bodyPr>
          <a:lstStyle>
            <a:lvl1pPr marL="171450" indent="-171450" algn="l" defTabSz="914400" rtl="0" eaLnBrk="1" latinLnBrk="0" hangingPunct="1">
              <a:lnSpc>
                <a:spcPct val="90000"/>
              </a:lnSpc>
              <a:spcBef>
                <a:spcPts val="1000"/>
              </a:spcBef>
              <a:buFont typeface="Arial" panose="020B0604020202020204" pitchFamily="34" charset="0"/>
              <a:buChar char="•"/>
              <a:defRPr sz="12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800"/>
              </a:lnSpc>
              <a:spcBef>
                <a:spcPts val="600"/>
              </a:spcBef>
              <a:buClr>
                <a:srgbClr val="F7941D"/>
              </a:buClr>
              <a:buFont typeface="Gotham" panose="02000604030000020004" pitchFamily="50" charset="0"/>
              <a:buChar char="»"/>
            </a:pPr>
            <a:r>
              <a:rPr lang="en-US" sz="2000" dirty="0">
                <a:latin typeface="Tahoma" panose="020B0604030504040204" pitchFamily="34" charset="0"/>
                <a:ea typeface="Tahoma" panose="020B0604030504040204" pitchFamily="34" charset="0"/>
                <a:cs typeface="Tahoma" panose="020B0604030504040204" pitchFamily="34" charset="0"/>
              </a:rPr>
              <a:t>Fuels/Chemicals</a:t>
            </a:r>
          </a:p>
          <a:p>
            <a:pPr>
              <a:lnSpc>
                <a:spcPts val="1800"/>
              </a:lnSpc>
              <a:spcBef>
                <a:spcPts val="600"/>
              </a:spcBef>
              <a:buClr>
                <a:srgbClr val="F7941D"/>
              </a:buClr>
              <a:buFont typeface="Gotham" panose="02000604030000020004" pitchFamily="50" charset="0"/>
              <a:buChar char="»"/>
            </a:pPr>
            <a:r>
              <a:rPr lang="en-US" sz="2000" dirty="0">
                <a:latin typeface="Tahoma" panose="020B0604030504040204" pitchFamily="34" charset="0"/>
                <a:ea typeface="Tahoma" panose="020B0604030504040204" pitchFamily="34" charset="0"/>
                <a:cs typeface="Tahoma" panose="020B0604030504040204" pitchFamily="34" charset="0"/>
              </a:rPr>
              <a:t>Salt &amp; Other Stockpiles</a:t>
            </a:r>
          </a:p>
          <a:p>
            <a:pPr>
              <a:lnSpc>
                <a:spcPts val="1800"/>
              </a:lnSpc>
              <a:spcBef>
                <a:spcPts val="600"/>
              </a:spcBef>
              <a:buClr>
                <a:srgbClr val="F7941D"/>
              </a:buClr>
              <a:buFont typeface="Gotham" panose="02000604030000020004" pitchFamily="50" charset="0"/>
              <a:buChar char="»"/>
            </a:pPr>
            <a:r>
              <a:rPr lang="en-US" sz="2000" dirty="0">
                <a:latin typeface="Tahoma" panose="020B0604030504040204" pitchFamily="34" charset="0"/>
                <a:ea typeface="Tahoma" panose="020B0604030504040204" pitchFamily="34" charset="0"/>
                <a:cs typeface="Tahoma" panose="020B0604030504040204" pitchFamily="34" charset="0"/>
              </a:rPr>
              <a:t>Vehicle &amp; Equip. Washing</a:t>
            </a:r>
          </a:p>
          <a:p>
            <a:pPr>
              <a:lnSpc>
                <a:spcPts val="1800"/>
              </a:lnSpc>
              <a:spcBef>
                <a:spcPts val="600"/>
              </a:spcBef>
              <a:buClr>
                <a:srgbClr val="F7941D"/>
              </a:buClr>
              <a:buFont typeface="Gotham" panose="02000604030000020004" pitchFamily="50" charset="0"/>
              <a:buChar char="»"/>
            </a:pPr>
            <a:r>
              <a:rPr lang="en-US" sz="2000" dirty="0">
                <a:latin typeface="Tahoma" panose="020B0604030504040204" pitchFamily="34" charset="0"/>
                <a:ea typeface="Tahoma" panose="020B0604030504040204" pitchFamily="34" charset="0"/>
                <a:cs typeface="Tahoma" panose="020B0604030504040204" pitchFamily="34" charset="0"/>
              </a:rPr>
              <a:t>On-Site Maintenance</a:t>
            </a:r>
          </a:p>
          <a:p>
            <a:pPr>
              <a:lnSpc>
                <a:spcPts val="1800"/>
              </a:lnSpc>
              <a:spcBef>
                <a:spcPts val="600"/>
              </a:spcBef>
              <a:buClr>
                <a:srgbClr val="F7941D"/>
              </a:buClr>
              <a:buFont typeface="Gotham" panose="02000604030000020004" pitchFamily="50" charset="0"/>
              <a:buChar char="»"/>
            </a:pPr>
            <a:r>
              <a:rPr lang="en-US" sz="2000" dirty="0">
                <a:latin typeface="Tahoma" panose="020B0604030504040204" pitchFamily="34" charset="0"/>
                <a:ea typeface="Tahoma" panose="020B0604030504040204" pitchFamily="34" charset="0"/>
                <a:cs typeface="Tahoma" panose="020B0604030504040204" pitchFamily="34" charset="0"/>
              </a:rPr>
              <a:t>Infrastructure Maintenance &amp; Construction</a:t>
            </a:r>
          </a:p>
          <a:p>
            <a:pPr>
              <a:lnSpc>
                <a:spcPts val="1800"/>
              </a:lnSpc>
              <a:spcBef>
                <a:spcPts val="600"/>
              </a:spcBef>
              <a:buClr>
                <a:srgbClr val="F7941D"/>
              </a:buClr>
              <a:buFont typeface="Gotham" panose="02000604030000020004" pitchFamily="50" charset="0"/>
              <a:buChar char="»"/>
            </a:pPr>
            <a:r>
              <a:rPr lang="en-US" sz="2000" dirty="0">
                <a:latin typeface="Tahoma" panose="020B0604030504040204" pitchFamily="34" charset="0"/>
                <a:ea typeface="Tahoma" panose="020B0604030504040204" pitchFamily="34" charset="0"/>
                <a:cs typeface="Tahoma" panose="020B0604030504040204" pitchFamily="34" charset="0"/>
              </a:rPr>
              <a:t>Outside Storage</a:t>
            </a:r>
          </a:p>
        </p:txBody>
      </p:sp>
      <p:sp>
        <p:nvSpPr>
          <p:cNvPr id="25" name="Text Placeholder 25">
            <a:extLst>
              <a:ext uri="{FF2B5EF4-FFF2-40B4-BE49-F238E27FC236}">
                <a16:creationId xmlns:a16="http://schemas.microsoft.com/office/drawing/2014/main" id="{7C876E54-7B7B-E04E-8673-A799E5BBDDB5}"/>
              </a:ext>
            </a:extLst>
          </p:cNvPr>
          <p:cNvSpPr txBox="1">
            <a:spLocks/>
          </p:cNvSpPr>
          <p:nvPr/>
        </p:nvSpPr>
        <p:spPr>
          <a:xfrm>
            <a:off x="596294" y="3923169"/>
            <a:ext cx="2143395" cy="323781"/>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rgbClr val="0076C0"/>
                </a:solidFill>
                <a:latin typeface="Gotham Medium Regular" panose="0200060303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Tahoma" panose="020B0604030504040204" pitchFamily="34" charset="0"/>
                <a:ea typeface="Tahoma" panose="020B0604030504040204" pitchFamily="34" charset="0"/>
                <a:cs typeface="Tahoma" panose="020B0604030504040204" pitchFamily="34" charset="0"/>
              </a:rPr>
              <a:t>Street/Highway</a:t>
            </a:r>
          </a:p>
        </p:txBody>
      </p:sp>
      <p:sp>
        <p:nvSpPr>
          <p:cNvPr id="26" name="Text Placeholder 25">
            <a:extLst>
              <a:ext uri="{FF2B5EF4-FFF2-40B4-BE49-F238E27FC236}">
                <a16:creationId xmlns:a16="http://schemas.microsoft.com/office/drawing/2014/main" id="{D90D3D7E-9718-394B-9360-1A06A4C0651E}"/>
              </a:ext>
            </a:extLst>
          </p:cNvPr>
          <p:cNvSpPr txBox="1">
            <a:spLocks/>
          </p:cNvSpPr>
          <p:nvPr/>
        </p:nvSpPr>
        <p:spPr>
          <a:xfrm>
            <a:off x="8214041" y="1741558"/>
            <a:ext cx="3503840" cy="1972458"/>
          </a:xfrm>
          <a:prstGeom prst="rect">
            <a:avLst/>
          </a:prstGeom>
        </p:spPr>
        <p:txBody>
          <a:bodyPr>
            <a:noAutofit/>
          </a:bodyPr>
          <a:lstStyle>
            <a:lvl1pPr marL="171450" indent="-171450" algn="l" defTabSz="914400" rtl="0" eaLnBrk="1" latinLnBrk="0" hangingPunct="1">
              <a:lnSpc>
                <a:spcPct val="90000"/>
              </a:lnSpc>
              <a:spcBef>
                <a:spcPts val="1000"/>
              </a:spcBef>
              <a:buFont typeface="Arial" panose="020B0604020202020204" pitchFamily="34" charset="0"/>
              <a:buChar char="•"/>
              <a:defRPr sz="12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800"/>
              </a:lnSpc>
              <a:spcBef>
                <a:spcPts val="600"/>
              </a:spcBef>
              <a:buClr>
                <a:srgbClr val="F7941D"/>
              </a:buClr>
              <a:buFont typeface="Gotham" panose="02000604030000020004" pitchFamily="50" charset="0"/>
              <a:buChar char="»"/>
            </a:pPr>
            <a:r>
              <a:rPr lang="en-US" sz="2000" dirty="0">
                <a:latin typeface="Tahoma" panose="020B0604030504040204" pitchFamily="34" charset="0"/>
                <a:ea typeface="Tahoma" panose="020B0604030504040204" pitchFamily="34" charset="0"/>
                <a:cs typeface="Tahoma" panose="020B0604030504040204" pitchFamily="34" charset="0"/>
              </a:rPr>
              <a:t>Fuels/Chemicals</a:t>
            </a:r>
          </a:p>
          <a:p>
            <a:pPr>
              <a:lnSpc>
                <a:spcPts val="1800"/>
              </a:lnSpc>
              <a:spcBef>
                <a:spcPts val="600"/>
              </a:spcBef>
              <a:buClr>
                <a:srgbClr val="F7941D"/>
              </a:buClr>
              <a:buFont typeface="Gotham" panose="02000604030000020004" pitchFamily="50" charset="0"/>
              <a:buChar char="»"/>
            </a:pPr>
            <a:r>
              <a:rPr lang="en-US" sz="2000" dirty="0">
                <a:latin typeface="Tahoma" panose="020B0604030504040204" pitchFamily="34" charset="0"/>
                <a:ea typeface="Tahoma" panose="020B0604030504040204" pitchFamily="34" charset="0"/>
                <a:cs typeface="Tahoma" panose="020B0604030504040204" pitchFamily="34" charset="0"/>
              </a:rPr>
              <a:t>Vehicle &amp; Equip. Washing</a:t>
            </a:r>
          </a:p>
          <a:p>
            <a:pPr>
              <a:lnSpc>
                <a:spcPts val="1800"/>
              </a:lnSpc>
              <a:spcBef>
                <a:spcPts val="600"/>
              </a:spcBef>
              <a:buClr>
                <a:srgbClr val="F7941D"/>
              </a:buClr>
              <a:buFont typeface="Gotham" panose="02000604030000020004" pitchFamily="50" charset="0"/>
              <a:buChar char="»"/>
            </a:pPr>
            <a:r>
              <a:rPr lang="en-US" sz="2000" dirty="0">
                <a:latin typeface="Tahoma" panose="020B0604030504040204" pitchFamily="34" charset="0"/>
                <a:ea typeface="Tahoma" panose="020B0604030504040204" pitchFamily="34" charset="0"/>
                <a:cs typeface="Tahoma" panose="020B0604030504040204" pitchFamily="34" charset="0"/>
              </a:rPr>
              <a:t>On-Site Maintenance</a:t>
            </a:r>
          </a:p>
          <a:p>
            <a:pPr>
              <a:lnSpc>
                <a:spcPts val="1800"/>
              </a:lnSpc>
              <a:spcBef>
                <a:spcPts val="600"/>
              </a:spcBef>
              <a:buClr>
                <a:srgbClr val="F7941D"/>
              </a:buClr>
              <a:buFont typeface="Gotham" panose="02000604030000020004" pitchFamily="50" charset="0"/>
              <a:buChar char="»"/>
            </a:pPr>
            <a:r>
              <a:rPr lang="en-US" sz="2000" dirty="0">
                <a:latin typeface="Tahoma" panose="020B0604030504040204" pitchFamily="34" charset="0"/>
                <a:ea typeface="Tahoma" panose="020B0604030504040204" pitchFamily="34" charset="0"/>
                <a:cs typeface="Tahoma" panose="020B0604030504040204" pitchFamily="34" charset="0"/>
              </a:rPr>
              <a:t>Infrastructure Maintenance &amp; Construction</a:t>
            </a:r>
          </a:p>
          <a:p>
            <a:pPr>
              <a:lnSpc>
                <a:spcPts val="1800"/>
              </a:lnSpc>
              <a:spcBef>
                <a:spcPts val="600"/>
              </a:spcBef>
              <a:buClr>
                <a:srgbClr val="F7941D"/>
              </a:buClr>
              <a:buFont typeface="Gotham" panose="02000604030000020004" pitchFamily="50" charset="0"/>
              <a:buChar char="»"/>
            </a:pPr>
            <a:r>
              <a:rPr lang="en-US" sz="2000" dirty="0">
                <a:latin typeface="Tahoma" panose="020B0604030504040204" pitchFamily="34" charset="0"/>
                <a:ea typeface="Tahoma" panose="020B0604030504040204" pitchFamily="34" charset="0"/>
                <a:cs typeface="Tahoma" panose="020B0604030504040204" pitchFamily="34" charset="0"/>
              </a:rPr>
              <a:t>Stockpiles</a:t>
            </a:r>
          </a:p>
          <a:p>
            <a:pPr>
              <a:lnSpc>
                <a:spcPts val="1800"/>
              </a:lnSpc>
              <a:spcBef>
                <a:spcPts val="600"/>
              </a:spcBef>
              <a:buClr>
                <a:srgbClr val="F7941D"/>
              </a:buClr>
              <a:buFont typeface="Gotham" panose="02000604030000020004" pitchFamily="50" charset="0"/>
              <a:buChar char="»"/>
            </a:pPr>
            <a:r>
              <a:rPr lang="en-US" sz="2000" dirty="0">
                <a:latin typeface="Tahoma" panose="020B0604030504040204" pitchFamily="34" charset="0"/>
                <a:ea typeface="Tahoma" panose="020B0604030504040204" pitchFamily="34" charset="0"/>
                <a:cs typeface="Tahoma" panose="020B0604030504040204" pitchFamily="34" charset="0"/>
              </a:rPr>
              <a:t>Outside Storage</a:t>
            </a:r>
          </a:p>
        </p:txBody>
      </p:sp>
      <p:sp>
        <p:nvSpPr>
          <p:cNvPr id="27" name="Text Placeholder 25">
            <a:extLst>
              <a:ext uri="{FF2B5EF4-FFF2-40B4-BE49-F238E27FC236}">
                <a16:creationId xmlns:a16="http://schemas.microsoft.com/office/drawing/2014/main" id="{7C876E54-7B7B-E04E-8673-A799E5BBDDB5}"/>
              </a:ext>
            </a:extLst>
          </p:cNvPr>
          <p:cNvSpPr txBox="1">
            <a:spLocks/>
          </p:cNvSpPr>
          <p:nvPr/>
        </p:nvSpPr>
        <p:spPr>
          <a:xfrm>
            <a:off x="8077640" y="1325997"/>
            <a:ext cx="3776642" cy="323781"/>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rgbClr val="0076C0"/>
                </a:solidFill>
                <a:latin typeface="Gotham Medium Regular" panose="0200060303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Tahoma" panose="020B0604030504040204" pitchFamily="34" charset="0"/>
                <a:ea typeface="Tahoma" panose="020B0604030504040204" pitchFamily="34" charset="0"/>
                <a:cs typeface="Tahoma" panose="020B0604030504040204" pitchFamily="34" charset="0"/>
              </a:rPr>
              <a:t>Water/Wastewater/Stormwater</a:t>
            </a:r>
          </a:p>
        </p:txBody>
      </p:sp>
      <p:sp>
        <p:nvSpPr>
          <p:cNvPr id="28" name="Text Placeholder 25">
            <a:extLst>
              <a:ext uri="{FF2B5EF4-FFF2-40B4-BE49-F238E27FC236}">
                <a16:creationId xmlns:a16="http://schemas.microsoft.com/office/drawing/2014/main" id="{D90D3D7E-9718-394B-9360-1A06A4C0651E}"/>
              </a:ext>
            </a:extLst>
          </p:cNvPr>
          <p:cNvSpPr txBox="1">
            <a:spLocks/>
          </p:cNvSpPr>
          <p:nvPr/>
        </p:nvSpPr>
        <p:spPr>
          <a:xfrm>
            <a:off x="8221436" y="4460267"/>
            <a:ext cx="3632846" cy="1280648"/>
          </a:xfrm>
          <a:prstGeom prst="rect">
            <a:avLst/>
          </a:prstGeom>
        </p:spPr>
        <p:txBody>
          <a:bodyPr>
            <a:noAutofit/>
          </a:bodyPr>
          <a:lstStyle>
            <a:lvl1pPr marL="171450" indent="-171450" algn="l" defTabSz="914400" rtl="0" eaLnBrk="1" latinLnBrk="0" hangingPunct="1">
              <a:lnSpc>
                <a:spcPct val="90000"/>
              </a:lnSpc>
              <a:spcBef>
                <a:spcPts val="1000"/>
              </a:spcBef>
              <a:buFont typeface="Arial" panose="020B0604020202020204" pitchFamily="34" charset="0"/>
              <a:buChar char="•"/>
              <a:defRPr sz="12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800"/>
              </a:lnSpc>
              <a:spcBef>
                <a:spcPts val="600"/>
              </a:spcBef>
              <a:buClr>
                <a:srgbClr val="F7941D"/>
              </a:buClr>
              <a:buFont typeface="Gotham" panose="02000604030000020004" pitchFamily="50" charset="0"/>
              <a:buChar char="»"/>
            </a:pPr>
            <a:r>
              <a:rPr lang="en-US" sz="2000" dirty="0">
                <a:latin typeface="Tahoma" panose="020B0604030504040204" pitchFamily="34" charset="0"/>
                <a:ea typeface="Tahoma" panose="020B0604030504040204" pitchFamily="34" charset="0"/>
                <a:cs typeface="Tahoma" panose="020B0604030504040204" pitchFamily="34" charset="0"/>
              </a:rPr>
              <a:t>Litter</a:t>
            </a:r>
          </a:p>
          <a:p>
            <a:pPr>
              <a:lnSpc>
                <a:spcPts val="1800"/>
              </a:lnSpc>
              <a:spcBef>
                <a:spcPts val="600"/>
              </a:spcBef>
              <a:buClr>
                <a:srgbClr val="F7941D"/>
              </a:buClr>
              <a:buFont typeface="Gotham" panose="02000604030000020004" pitchFamily="50" charset="0"/>
              <a:buChar char="»"/>
            </a:pPr>
            <a:r>
              <a:rPr lang="en-US" sz="2000" dirty="0">
                <a:latin typeface="Tahoma" panose="020B0604030504040204" pitchFamily="34" charset="0"/>
                <a:ea typeface="Tahoma" panose="020B0604030504040204" pitchFamily="34" charset="0"/>
                <a:cs typeface="Tahoma" panose="020B0604030504040204" pitchFamily="34" charset="0"/>
              </a:rPr>
              <a:t>Grass Clippings</a:t>
            </a:r>
          </a:p>
          <a:p>
            <a:pPr>
              <a:lnSpc>
                <a:spcPts val="1800"/>
              </a:lnSpc>
              <a:spcBef>
                <a:spcPts val="600"/>
              </a:spcBef>
              <a:buClr>
                <a:srgbClr val="F7941D"/>
              </a:buClr>
              <a:buFont typeface="Gotham" panose="02000604030000020004" pitchFamily="50" charset="0"/>
              <a:buChar char="»"/>
            </a:pPr>
            <a:r>
              <a:rPr lang="en-US" sz="2000" dirty="0">
                <a:latin typeface="Tahoma" panose="020B0604030504040204" pitchFamily="34" charset="0"/>
                <a:ea typeface="Tahoma" panose="020B0604030504040204" pitchFamily="34" charset="0"/>
                <a:cs typeface="Tahoma" panose="020B0604030504040204" pitchFamily="34" charset="0"/>
              </a:rPr>
              <a:t>General Trash</a:t>
            </a:r>
          </a:p>
          <a:p>
            <a:pPr>
              <a:lnSpc>
                <a:spcPts val="1800"/>
              </a:lnSpc>
              <a:spcBef>
                <a:spcPts val="600"/>
              </a:spcBef>
              <a:buClr>
                <a:srgbClr val="F7941D"/>
              </a:buClr>
              <a:buFont typeface="Gotham" panose="02000604030000020004" pitchFamily="50" charset="0"/>
              <a:buChar char="»"/>
            </a:pPr>
            <a:r>
              <a:rPr lang="en-US" sz="2000" dirty="0">
                <a:latin typeface="Tahoma" panose="020B0604030504040204" pitchFamily="34" charset="0"/>
                <a:ea typeface="Tahoma" panose="020B0604030504040204" pitchFamily="34" charset="0"/>
                <a:cs typeface="Tahoma" panose="020B0604030504040204" pitchFamily="34" charset="0"/>
              </a:rPr>
              <a:t>Parking Lot Drips &amp; Debris</a:t>
            </a:r>
          </a:p>
        </p:txBody>
      </p:sp>
      <p:sp>
        <p:nvSpPr>
          <p:cNvPr id="29" name="Text Placeholder 25">
            <a:extLst>
              <a:ext uri="{FF2B5EF4-FFF2-40B4-BE49-F238E27FC236}">
                <a16:creationId xmlns:a16="http://schemas.microsoft.com/office/drawing/2014/main" id="{7C876E54-7B7B-E04E-8673-A799E5BBDDB5}"/>
              </a:ext>
            </a:extLst>
          </p:cNvPr>
          <p:cNvSpPr txBox="1">
            <a:spLocks/>
          </p:cNvSpPr>
          <p:nvPr/>
        </p:nvSpPr>
        <p:spPr>
          <a:xfrm>
            <a:off x="8103512" y="4082285"/>
            <a:ext cx="3229258" cy="323781"/>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rgbClr val="0076C0"/>
                </a:solidFill>
                <a:latin typeface="Gotham Medium Regular" panose="0200060303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Tahoma" panose="020B0604030504040204" pitchFamily="34" charset="0"/>
                <a:ea typeface="Tahoma" panose="020B0604030504040204" pitchFamily="34" charset="0"/>
                <a:cs typeface="Tahoma" panose="020B0604030504040204" pitchFamily="34" charset="0"/>
              </a:rPr>
              <a:t>Administration &amp; All Sites</a:t>
            </a:r>
          </a:p>
        </p:txBody>
      </p:sp>
      <p:cxnSp>
        <p:nvCxnSpPr>
          <p:cNvPr id="30" name="Straight Connector 29"/>
          <p:cNvCxnSpPr>
            <a:cxnSpLocks/>
          </p:cNvCxnSpPr>
          <p:nvPr/>
        </p:nvCxnSpPr>
        <p:spPr>
          <a:xfrm>
            <a:off x="665677" y="1117085"/>
            <a:ext cx="10549170" cy="0"/>
          </a:xfrm>
          <a:prstGeom prst="line">
            <a:avLst/>
          </a:prstGeom>
          <a:ln w="38100">
            <a:solidFill>
              <a:srgbClr val="F7941D"/>
            </a:solidFill>
          </a:ln>
        </p:spPr>
        <p:style>
          <a:lnRef idx="1">
            <a:schemeClr val="accent2"/>
          </a:lnRef>
          <a:fillRef idx="0">
            <a:schemeClr val="accent2"/>
          </a:fillRef>
          <a:effectRef idx="0">
            <a:schemeClr val="accent2"/>
          </a:effectRef>
          <a:fontRef idx="minor">
            <a:schemeClr val="tx1"/>
          </a:fontRef>
        </p:style>
      </p:cxnSp>
      <p:sp>
        <p:nvSpPr>
          <p:cNvPr id="3" name="TextBox 2">
            <a:extLst>
              <a:ext uri="{FF2B5EF4-FFF2-40B4-BE49-F238E27FC236}">
                <a16:creationId xmlns:a16="http://schemas.microsoft.com/office/drawing/2014/main" id="{2439E2FD-7E14-B8A9-65FF-0CCADA3A5F8E}"/>
              </a:ext>
            </a:extLst>
          </p:cNvPr>
          <p:cNvSpPr txBox="1"/>
          <p:nvPr/>
        </p:nvSpPr>
        <p:spPr>
          <a:xfrm>
            <a:off x="9344025" y="6444432"/>
            <a:ext cx="251025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latin typeface="Palatino Linotype"/>
              </a:rPr>
              <a:t>© 2025 Copyright Wessler Engineering</a:t>
            </a:r>
            <a:r>
              <a:rPr lang="en-US" sz="1400" dirty="0">
                <a:latin typeface="Palatino Linotype"/>
              </a:rPr>
              <a:t>​</a:t>
            </a:r>
            <a:endParaRPr lang="en-US" sz="1400" dirty="0">
              <a:ea typeface="Calibri"/>
              <a:cs typeface="Calibri"/>
            </a:endParaRPr>
          </a:p>
        </p:txBody>
      </p:sp>
      <p:cxnSp>
        <p:nvCxnSpPr>
          <p:cNvPr id="2" name="Straight Connector 1">
            <a:extLst>
              <a:ext uri="{FF2B5EF4-FFF2-40B4-BE49-F238E27FC236}">
                <a16:creationId xmlns:a16="http://schemas.microsoft.com/office/drawing/2014/main" id="{CC93F569-AC30-6DE3-AE46-7D93995C2700}"/>
              </a:ext>
            </a:extLst>
          </p:cNvPr>
          <p:cNvCxnSpPr>
            <a:cxnSpLocks/>
          </p:cNvCxnSpPr>
          <p:nvPr/>
        </p:nvCxnSpPr>
        <p:spPr>
          <a:xfrm>
            <a:off x="-6" y="224608"/>
            <a:ext cx="11277606" cy="0"/>
          </a:xfrm>
          <a:prstGeom prst="line">
            <a:avLst/>
          </a:prstGeom>
          <a:ln w="98425">
            <a:solidFill>
              <a:srgbClr val="F7941D"/>
            </a:solidFill>
          </a:ln>
        </p:spPr>
        <p:style>
          <a:lnRef idx="1">
            <a:schemeClr val="accent2"/>
          </a:lnRef>
          <a:fillRef idx="0">
            <a:schemeClr val="accent2"/>
          </a:fillRef>
          <a:effectRef idx="0">
            <a:schemeClr val="accent2"/>
          </a:effectRef>
          <a:fontRef idx="minor">
            <a:schemeClr val="tx1"/>
          </a:fontRef>
        </p:style>
      </p:cxnSp>
      <p:cxnSp>
        <p:nvCxnSpPr>
          <p:cNvPr id="4" name="Straight Connector 3">
            <a:extLst>
              <a:ext uri="{FF2B5EF4-FFF2-40B4-BE49-F238E27FC236}">
                <a16:creationId xmlns:a16="http://schemas.microsoft.com/office/drawing/2014/main" id="{0A025AB5-A5CB-86DE-03BD-AFAF15BD5D1F}"/>
              </a:ext>
            </a:extLst>
          </p:cNvPr>
          <p:cNvCxnSpPr>
            <a:cxnSpLocks/>
          </p:cNvCxnSpPr>
          <p:nvPr/>
        </p:nvCxnSpPr>
        <p:spPr>
          <a:xfrm>
            <a:off x="-5" y="86518"/>
            <a:ext cx="11277605" cy="0"/>
          </a:xfrm>
          <a:prstGeom prst="line">
            <a:avLst/>
          </a:prstGeom>
          <a:ln w="190500">
            <a:solidFill>
              <a:srgbClr val="002060"/>
            </a:solidFill>
          </a:ln>
        </p:spPr>
        <p:style>
          <a:lnRef idx="1">
            <a:schemeClr val="accent2"/>
          </a:lnRef>
          <a:fillRef idx="0">
            <a:schemeClr val="accent2"/>
          </a:fillRef>
          <a:effectRef idx="0">
            <a:schemeClr val="accent2"/>
          </a:effectRef>
          <a:fontRef idx="minor">
            <a:schemeClr val="tx1"/>
          </a:fontRef>
        </p:style>
      </p:cxnSp>
      <p:sp>
        <p:nvSpPr>
          <p:cNvPr id="7" name="Rectangle 6">
            <a:extLst>
              <a:ext uri="{FF2B5EF4-FFF2-40B4-BE49-F238E27FC236}">
                <a16:creationId xmlns:a16="http://schemas.microsoft.com/office/drawing/2014/main" id="{ADE0DFFC-1601-2B41-2563-8745B28693A8}"/>
              </a:ext>
            </a:extLst>
          </p:cNvPr>
          <p:cNvSpPr/>
          <p:nvPr/>
        </p:nvSpPr>
        <p:spPr>
          <a:xfrm>
            <a:off x="10925908" y="-4293"/>
            <a:ext cx="1266092" cy="488802"/>
          </a:xfrm>
          <a:prstGeom prst="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black and white logo&#10;&#10;AI-generated content may be incorrect.">
            <a:extLst>
              <a:ext uri="{FF2B5EF4-FFF2-40B4-BE49-F238E27FC236}">
                <a16:creationId xmlns:a16="http://schemas.microsoft.com/office/drawing/2014/main" id="{0D02A95D-CC58-7E98-E432-4B43D0CA6B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84525" y="6016"/>
            <a:ext cx="1148857" cy="488802"/>
          </a:xfrm>
          <a:prstGeom prst="rect">
            <a:avLst/>
          </a:prstGeom>
        </p:spPr>
      </p:pic>
      <p:pic>
        <p:nvPicPr>
          <p:cNvPr id="11" name="Picture 10" descr="A picture containing diagram&#10;&#10;Description automatically generated">
            <a:extLst>
              <a:ext uri="{FF2B5EF4-FFF2-40B4-BE49-F238E27FC236}">
                <a16:creationId xmlns:a16="http://schemas.microsoft.com/office/drawing/2014/main" id="{76E8D5BB-1604-7851-82ED-F19EE00D4665}"/>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080159" y="2525828"/>
            <a:ext cx="1981753" cy="1986720"/>
          </a:xfrm>
          <a:prstGeom prst="rect">
            <a:avLst/>
          </a:prstGeom>
          <a:ln>
            <a:noFill/>
          </a:ln>
          <a:effectLst>
            <a:softEdge rad="127000"/>
          </a:effectLst>
        </p:spPr>
      </p:pic>
    </p:spTree>
    <p:extLst>
      <p:ext uri="{BB962C8B-B14F-4D97-AF65-F5344CB8AC3E}">
        <p14:creationId xmlns:p14="http://schemas.microsoft.com/office/powerpoint/2010/main" val="42207840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3E1CC0-D4F1-3A67-AA57-FD76DDB3A820}"/>
            </a:ext>
          </a:extLst>
        </p:cNvPr>
        <p:cNvGrpSpPr/>
        <p:nvPr/>
      </p:nvGrpSpPr>
      <p:grpSpPr>
        <a:xfrm>
          <a:off x="0" y="0"/>
          <a:ext cx="0" cy="0"/>
          <a:chOff x="0" y="0"/>
          <a:chExt cx="0" cy="0"/>
        </a:xfrm>
      </p:grpSpPr>
      <p:sp>
        <p:nvSpPr>
          <p:cNvPr id="14" name="Title 1">
            <a:extLst>
              <a:ext uri="{FF2B5EF4-FFF2-40B4-BE49-F238E27FC236}">
                <a16:creationId xmlns:a16="http://schemas.microsoft.com/office/drawing/2014/main" id="{30CAAFCF-8BEB-8FD7-C10B-66D52C49EDD4}"/>
              </a:ext>
            </a:extLst>
          </p:cNvPr>
          <p:cNvSpPr txBox="1">
            <a:spLocks/>
          </p:cNvSpPr>
          <p:nvPr/>
        </p:nvSpPr>
        <p:spPr>
          <a:xfrm>
            <a:off x="568354" y="519429"/>
            <a:ext cx="10890221" cy="518612"/>
          </a:xfrm>
          <a:prstGeom prst="rect">
            <a:avLst/>
          </a:prstGeom>
        </p:spPr>
        <p:txBody>
          <a:bodyPr/>
          <a:lstStyle>
            <a:lvl1pPr algn="ctr" defTabSz="914400" rtl="0" eaLnBrk="1" latinLnBrk="0" hangingPunct="1">
              <a:lnSpc>
                <a:spcPct val="90000"/>
              </a:lnSpc>
              <a:spcBef>
                <a:spcPct val="0"/>
              </a:spcBef>
              <a:buNone/>
              <a:defRPr sz="4400" b="1" kern="1200">
                <a:solidFill>
                  <a:srgbClr val="00447C"/>
                </a:solidFill>
                <a:latin typeface="+mj-lt"/>
                <a:ea typeface="+mj-ea"/>
                <a:cs typeface="+mj-cs"/>
              </a:defRPr>
            </a:lvl1pPr>
          </a:lstStyle>
          <a:p>
            <a:pPr algn="l"/>
            <a:r>
              <a:rPr lang="en-US" sz="3600" dirty="0">
                <a:latin typeface="Palatino Linotype" panose="02040502050505030304" pitchFamily="18" charset="0"/>
              </a:rPr>
              <a:t>Street/Highway Activity Sources</a:t>
            </a:r>
          </a:p>
        </p:txBody>
      </p:sp>
      <p:sp>
        <p:nvSpPr>
          <p:cNvPr id="15" name="Text Placeholder 25">
            <a:extLst>
              <a:ext uri="{FF2B5EF4-FFF2-40B4-BE49-F238E27FC236}">
                <a16:creationId xmlns:a16="http://schemas.microsoft.com/office/drawing/2014/main" id="{22B8C4F8-109C-F3CA-6F7F-4EA167F32D31}"/>
              </a:ext>
            </a:extLst>
          </p:cNvPr>
          <p:cNvSpPr txBox="1">
            <a:spLocks/>
          </p:cNvSpPr>
          <p:nvPr/>
        </p:nvSpPr>
        <p:spPr>
          <a:xfrm>
            <a:off x="596295" y="1906318"/>
            <a:ext cx="2834580" cy="1884627"/>
          </a:xfrm>
          <a:prstGeom prst="rect">
            <a:avLst/>
          </a:prstGeom>
        </p:spPr>
        <p:txBody>
          <a:bodyPr>
            <a:noAutofit/>
          </a:bodyPr>
          <a:lstStyle>
            <a:lvl1pPr marL="171450" indent="-171450" algn="l" defTabSz="914400" rtl="0" eaLnBrk="1" latinLnBrk="0" hangingPunct="1">
              <a:lnSpc>
                <a:spcPct val="90000"/>
              </a:lnSpc>
              <a:spcBef>
                <a:spcPts val="1000"/>
              </a:spcBef>
              <a:buFont typeface="Arial" panose="020B0604020202020204" pitchFamily="34" charset="0"/>
              <a:buChar char="•"/>
              <a:defRPr sz="12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7941D"/>
              </a:buClr>
              <a:buFont typeface="Gotham" panose="02000604030000020004" pitchFamily="50" charset="0"/>
              <a:buChar char="»"/>
            </a:pPr>
            <a:r>
              <a:rPr lang="en-US" sz="2000" dirty="0">
                <a:latin typeface="Tahoma" panose="020B0604030504040204" pitchFamily="34" charset="0"/>
                <a:ea typeface="Tahoma" panose="020B0604030504040204" pitchFamily="34" charset="0"/>
                <a:cs typeface="Tahoma" panose="020B0604030504040204" pitchFamily="34" charset="0"/>
              </a:rPr>
              <a:t>Repairs</a:t>
            </a:r>
          </a:p>
          <a:p>
            <a:pPr>
              <a:buClr>
                <a:srgbClr val="F7941D"/>
              </a:buClr>
              <a:buFont typeface="Gotham" panose="02000604030000020004" pitchFamily="50" charset="0"/>
              <a:buChar char="»"/>
            </a:pPr>
            <a:r>
              <a:rPr lang="en-US" sz="2000" dirty="0">
                <a:latin typeface="Tahoma" panose="020B0604030504040204" pitchFamily="34" charset="0"/>
                <a:ea typeface="Tahoma" panose="020B0604030504040204" pitchFamily="34" charset="0"/>
                <a:cs typeface="Tahoma" panose="020B0604030504040204" pitchFamily="34" charset="0"/>
              </a:rPr>
              <a:t>Snow Removal</a:t>
            </a:r>
          </a:p>
          <a:p>
            <a:pPr>
              <a:buClr>
                <a:srgbClr val="F7941D"/>
              </a:buClr>
              <a:buFont typeface="Gotham" panose="02000604030000020004" pitchFamily="50" charset="0"/>
              <a:buChar char="»"/>
            </a:pPr>
            <a:r>
              <a:rPr lang="en-US" sz="2000" dirty="0">
                <a:latin typeface="Tahoma" panose="020B0604030504040204" pitchFamily="34" charset="0"/>
                <a:ea typeface="Tahoma" panose="020B0604030504040204" pitchFamily="34" charset="0"/>
                <a:cs typeface="Tahoma" panose="020B0604030504040204" pitchFamily="34" charset="0"/>
              </a:rPr>
              <a:t>Fertilizers/pesticides/herbicides</a:t>
            </a:r>
          </a:p>
          <a:p>
            <a:pPr>
              <a:buClr>
                <a:srgbClr val="F7941D"/>
              </a:buClr>
              <a:buFont typeface="Gotham" panose="02000604030000020004" pitchFamily="50" charset="0"/>
              <a:buChar char="»"/>
            </a:pPr>
            <a:r>
              <a:rPr lang="en-US" sz="2000" dirty="0">
                <a:latin typeface="Tahoma" panose="020B0604030504040204" pitchFamily="34" charset="0"/>
                <a:ea typeface="Tahoma" panose="020B0604030504040204" pitchFamily="34" charset="0"/>
                <a:cs typeface="Tahoma" panose="020B0604030504040204" pitchFamily="34" charset="0"/>
              </a:rPr>
              <a:t>Litter</a:t>
            </a:r>
          </a:p>
        </p:txBody>
      </p:sp>
      <p:pic>
        <p:nvPicPr>
          <p:cNvPr id="17" name="Picture 16">
            <a:extLst>
              <a:ext uri="{FF2B5EF4-FFF2-40B4-BE49-F238E27FC236}">
                <a16:creationId xmlns:a16="http://schemas.microsoft.com/office/drawing/2014/main" id="{9EEAE27F-4727-0AEB-05DB-496996F4A078}"/>
              </a:ext>
            </a:extLst>
          </p:cNvPr>
          <p:cNvPicPr>
            <a:picLocks noChangeAspect="1"/>
          </p:cNvPicPr>
          <p:nvPr/>
        </p:nvPicPr>
        <p:blipFill>
          <a:blip r:embed="rId3"/>
          <a:stretch>
            <a:fillRect/>
          </a:stretch>
        </p:blipFill>
        <p:spPr>
          <a:xfrm>
            <a:off x="3876682" y="1971153"/>
            <a:ext cx="4200958" cy="3150718"/>
          </a:xfrm>
          <a:prstGeom prst="rect">
            <a:avLst/>
          </a:prstGeom>
        </p:spPr>
      </p:pic>
      <p:sp>
        <p:nvSpPr>
          <p:cNvPr id="18" name="Text Placeholder 25">
            <a:extLst>
              <a:ext uri="{FF2B5EF4-FFF2-40B4-BE49-F238E27FC236}">
                <a16:creationId xmlns:a16="http://schemas.microsoft.com/office/drawing/2014/main" id="{AEF38194-4709-2161-37BA-B63EA99B0CC8}"/>
              </a:ext>
            </a:extLst>
          </p:cNvPr>
          <p:cNvSpPr txBox="1">
            <a:spLocks/>
          </p:cNvSpPr>
          <p:nvPr/>
        </p:nvSpPr>
        <p:spPr>
          <a:xfrm>
            <a:off x="596295" y="1509114"/>
            <a:ext cx="2442452" cy="323781"/>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rgbClr val="0076C0"/>
                </a:solidFill>
                <a:latin typeface="Gotham Medium Regular" panose="0200060303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Tahoma" panose="020B0604030504040204" pitchFamily="34" charset="0"/>
                <a:ea typeface="Tahoma" panose="020B0604030504040204" pitchFamily="34" charset="0"/>
                <a:cs typeface="Tahoma" panose="020B0604030504040204" pitchFamily="34" charset="0"/>
              </a:rPr>
              <a:t>Streets &amp; Roads</a:t>
            </a:r>
          </a:p>
        </p:txBody>
      </p:sp>
      <p:sp>
        <p:nvSpPr>
          <p:cNvPr id="24" name="Text Placeholder 25">
            <a:extLst>
              <a:ext uri="{FF2B5EF4-FFF2-40B4-BE49-F238E27FC236}">
                <a16:creationId xmlns:a16="http://schemas.microsoft.com/office/drawing/2014/main" id="{7BC5A14C-498A-2C2E-ADA9-FE451A2F83AD}"/>
              </a:ext>
            </a:extLst>
          </p:cNvPr>
          <p:cNvSpPr txBox="1">
            <a:spLocks/>
          </p:cNvSpPr>
          <p:nvPr/>
        </p:nvSpPr>
        <p:spPr>
          <a:xfrm>
            <a:off x="665677" y="4310511"/>
            <a:ext cx="3091471" cy="1884626"/>
          </a:xfrm>
          <a:prstGeom prst="rect">
            <a:avLst/>
          </a:prstGeom>
        </p:spPr>
        <p:txBody>
          <a:bodyPr>
            <a:noAutofit/>
          </a:bodyPr>
          <a:lstStyle>
            <a:lvl1pPr marL="171450" indent="-171450" algn="l" defTabSz="914400" rtl="0" eaLnBrk="1" latinLnBrk="0" hangingPunct="1">
              <a:lnSpc>
                <a:spcPct val="90000"/>
              </a:lnSpc>
              <a:spcBef>
                <a:spcPts val="1000"/>
              </a:spcBef>
              <a:buFont typeface="Arial" panose="020B0604020202020204" pitchFamily="34" charset="0"/>
              <a:buChar char="•"/>
              <a:defRPr sz="12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7941D"/>
              </a:buClr>
              <a:buFont typeface="Gotham" panose="02000604030000020004" pitchFamily="50" charset="0"/>
              <a:buChar char="»"/>
            </a:pPr>
            <a:r>
              <a:rPr lang="en-US" sz="1800" dirty="0">
                <a:latin typeface="Tahoma" panose="020B0604030504040204" pitchFamily="34" charset="0"/>
                <a:ea typeface="Tahoma" panose="020B0604030504040204" pitchFamily="34" charset="0"/>
                <a:cs typeface="Tahoma" panose="020B0604030504040204" pitchFamily="34" charset="0"/>
              </a:rPr>
              <a:t>Creeks</a:t>
            </a:r>
          </a:p>
          <a:p>
            <a:pPr>
              <a:buClr>
                <a:srgbClr val="F7941D"/>
              </a:buClr>
              <a:buFont typeface="Gotham" panose="02000604030000020004" pitchFamily="50" charset="0"/>
              <a:buChar char="»"/>
            </a:pPr>
            <a:r>
              <a:rPr lang="en-US" sz="1800" dirty="0">
                <a:latin typeface="Tahoma" panose="020B0604030504040204" pitchFamily="34" charset="0"/>
                <a:ea typeface="Tahoma" panose="020B0604030504040204" pitchFamily="34" charset="0"/>
                <a:cs typeface="Tahoma" panose="020B0604030504040204" pitchFamily="34" charset="0"/>
              </a:rPr>
              <a:t>Catch basins/Inlets</a:t>
            </a:r>
          </a:p>
          <a:p>
            <a:pPr>
              <a:buClr>
                <a:srgbClr val="F7941D"/>
              </a:buClr>
              <a:buFont typeface="Gotham" panose="02000604030000020004" pitchFamily="50" charset="0"/>
              <a:buChar char="»"/>
            </a:pPr>
            <a:r>
              <a:rPr lang="en-US" sz="1800" dirty="0">
                <a:latin typeface="Tahoma" panose="020B0604030504040204" pitchFamily="34" charset="0"/>
                <a:ea typeface="Tahoma" panose="020B0604030504040204" pitchFamily="34" charset="0"/>
                <a:cs typeface="Tahoma" panose="020B0604030504040204" pitchFamily="34" charset="0"/>
              </a:rPr>
              <a:t>Roadside Ditches</a:t>
            </a:r>
          </a:p>
          <a:p>
            <a:pPr>
              <a:buClr>
                <a:srgbClr val="F7941D"/>
              </a:buClr>
              <a:buFont typeface="Gotham" panose="02000604030000020004" pitchFamily="50" charset="0"/>
              <a:buChar char="»"/>
            </a:pPr>
            <a:r>
              <a:rPr lang="en-US" sz="1800" dirty="0">
                <a:latin typeface="Tahoma" panose="020B0604030504040204" pitchFamily="34" charset="0"/>
                <a:ea typeface="Tahoma" panose="020B0604030504040204" pitchFamily="34" charset="0"/>
                <a:cs typeface="Tahoma" panose="020B0604030504040204" pitchFamily="34" charset="0"/>
              </a:rPr>
              <a:t>Yard Waste</a:t>
            </a:r>
          </a:p>
          <a:p>
            <a:pPr>
              <a:buClr>
                <a:srgbClr val="F7941D"/>
              </a:buClr>
              <a:buFont typeface="Gotham" panose="02000604030000020004" pitchFamily="50" charset="0"/>
              <a:buChar char="»"/>
            </a:pPr>
            <a:r>
              <a:rPr lang="en-US" sz="1800" dirty="0">
                <a:latin typeface="Tahoma" panose="020B0604030504040204" pitchFamily="34" charset="0"/>
                <a:ea typeface="Tahoma" panose="020B0604030504040204" pitchFamily="34" charset="0"/>
                <a:cs typeface="Tahoma" panose="020B0604030504040204" pitchFamily="34" charset="0"/>
              </a:rPr>
              <a:t>Leaf Collection</a:t>
            </a:r>
          </a:p>
          <a:p>
            <a:pPr>
              <a:buClr>
                <a:srgbClr val="F7941D"/>
              </a:buClr>
              <a:buFont typeface="Gotham" panose="02000604030000020004" pitchFamily="50" charset="0"/>
              <a:buChar char="»"/>
            </a:pPr>
            <a:endParaRPr lang="en-US" sz="1800" dirty="0">
              <a:latin typeface="Tahoma" panose="020B0604030504040204" pitchFamily="34" charset="0"/>
              <a:ea typeface="Tahoma" panose="020B0604030504040204" pitchFamily="34" charset="0"/>
              <a:cs typeface="Tahoma" panose="020B0604030504040204" pitchFamily="34" charset="0"/>
            </a:endParaRPr>
          </a:p>
        </p:txBody>
      </p:sp>
      <p:sp>
        <p:nvSpPr>
          <p:cNvPr id="25" name="Text Placeholder 25">
            <a:extLst>
              <a:ext uri="{FF2B5EF4-FFF2-40B4-BE49-F238E27FC236}">
                <a16:creationId xmlns:a16="http://schemas.microsoft.com/office/drawing/2014/main" id="{CC94DC31-CE4F-0BF1-5DA5-7531DA5475DD}"/>
              </a:ext>
            </a:extLst>
          </p:cNvPr>
          <p:cNvSpPr txBox="1">
            <a:spLocks/>
          </p:cNvSpPr>
          <p:nvPr/>
        </p:nvSpPr>
        <p:spPr>
          <a:xfrm>
            <a:off x="596295" y="3890842"/>
            <a:ext cx="3091471" cy="323781"/>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rgbClr val="0076C0"/>
                </a:solidFill>
                <a:latin typeface="Gotham Medium Regular" panose="0200060303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Tahoma" panose="020B0604030504040204" pitchFamily="34" charset="0"/>
                <a:ea typeface="Tahoma" panose="020B0604030504040204" pitchFamily="34" charset="0"/>
                <a:cs typeface="Tahoma" panose="020B0604030504040204" pitchFamily="34" charset="0"/>
              </a:rPr>
              <a:t>Stormwater Conveyances</a:t>
            </a:r>
          </a:p>
        </p:txBody>
      </p:sp>
      <p:sp>
        <p:nvSpPr>
          <p:cNvPr id="26" name="Text Placeholder 25">
            <a:extLst>
              <a:ext uri="{FF2B5EF4-FFF2-40B4-BE49-F238E27FC236}">
                <a16:creationId xmlns:a16="http://schemas.microsoft.com/office/drawing/2014/main" id="{5FF766C1-34E3-08FB-E01C-1CF04D0A7BE8}"/>
              </a:ext>
            </a:extLst>
          </p:cNvPr>
          <p:cNvSpPr txBox="1">
            <a:spLocks/>
          </p:cNvSpPr>
          <p:nvPr/>
        </p:nvSpPr>
        <p:spPr>
          <a:xfrm>
            <a:off x="8221436" y="1906167"/>
            <a:ext cx="2993411" cy="1972458"/>
          </a:xfrm>
          <a:prstGeom prst="rect">
            <a:avLst/>
          </a:prstGeom>
        </p:spPr>
        <p:txBody>
          <a:bodyPr>
            <a:noAutofit/>
          </a:bodyPr>
          <a:lstStyle>
            <a:lvl1pPr marL="171450" indent="-171450" algn="l" defTabSz="914400" rtl="0" eaLnBrk="1" latinLnBrk="0" hangingPunct="1">
              <a:lnSpc>
                <a:spcPct val="90000"/>
              </a:lnSpc>
              <a:spcBef>
                <a:spcPts val="1000"/>
              </a:spcBef>
              <a:buFont typeface="Arial" panose="020B0604020202020204" pitchFamily="34" charset="0"/>
              <a:buChar char="•"/>
              <a:defRPr sz="12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7941D"/>
              </a:buClr>
              <a:buFont typeface="Gotham" panose="02000604030000020004" pitchFamily="50" charset="0"/>
              <a:buChar char="»"/>
            </a:pPr>
            <a:r>
              <a:rPr lang="en-US" sz="2000" dirty="0">
                <a:latin typeface="Tahoma" panose="020B0604030504040204" pitchFamily="34" charset="0"/>
                <a:ea typeface="Tahoma" panose="020B0604030504040204" pitchFamily="34" charset="0"/>
                <a:cs typeface="Tahoma" panose="020B0604030504040204" pitchFamily="34" charset="0"/>
              </a:rPr>
              <a:t>Erosion Control</a:t>
            </a:r>
          </a:p>
          <a:p>
            <a:pPr>
              <a:buClr>
                <a:srgbClr val="F7941D"/>
              </a:buClr>
              <a:buFont typeface="Gotham" panose="02000604030000020004" pitchFamily="50" charset="0"/>
              <a:buChar char="»"/>
            </a:pPr>
            <a:r>
              <a:rPr lang="en-US" sz="2000" dirty="0">
                <a:latin typeface="Tahoma" panose="020B0604030504040204" pitchFamily="34" charset="0"/>
                <a:ea typeface="Tahoma" panose="020B0604030504040204" pitchFamily="34" charset="0"/>
                <a:cs typeface="Tahoma" panose="020B0604030504040204" pitchFamily="34" charset="0"/>
              </a:rPr>
              <a:t>Surplus stockpiles</a:t>
            </a:r>
          </a:p>
          <a:p>
            <a:pPr>
              <a:buClr>
                <a:srgbClr val="F7941D"/>
              </a:buClr>
              <a:buFont typeface="Gotham" panose="02000604030000020004" pitchFamily="50" charset="0"/>
              <a:buChar char="»"/>
            </a:pPr>
            <a:r>
              <a:rPr lang="en-US" sz="2000" dirty="0">
                <a:latin typeface="Tahoma" panose="020B0604030504040204" pitchFamily="34" charset="0"/>
                <a:ea typeface="Tahoma" panose="020B0604030504040204" pitchFamily="34" charset="0"/>
                <a:cs typeface="Tahoma" panose="020B0604030504040204" pitchFamily="34" charset="0"/>
              </a:rPr>
              <a:t>Permitting</a:t>
            </a:r>
          </a:p>
        </p:txBody>
      </p:sp>
      <p:sp>
        <p:nvSpPr>
          <p:cNvPr id="27" name="Text Placeholder 25">
            <a:extLst>
              <a:ext uri="{FF2B5EF4-FFF2-40B4-BE49-F238E27FC236}">
                <a16:creationId xmlns:a16="http://schemas.microsoft.com/office/drawing/2014/main" id="{63E8435F-979B-53B6-C453-636E22FD4BEF}"/>
              </a:ext>
            </a:extLst>
          </p:cNvPr>
          <p:cNvSpPr txBox="1">
            <a:spLocks/>
          </p:cNvSpPr>
          <p:nvPr/>
        </p:nvSpPr>
        <p:spPr>
          <a:xfrm>
            <a:off x="8077640" y="1509114"/>
            <a:ext cx="3776642" cy="323781"/>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rgbClr val="0076C0"/>
                </a:solidFill>
                <a:latin typeface="Gotham Medium Regular" panose="0200060303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Tahoma" panose="020B0604030504040204" pitchFamily="34" charset="0"/>
                <a:ea typeface="Tahoma" panose="020B0604030504040204" pitchFamily="34" charset="0"/>
                <a:cs typeface="Tahoma" panose="020B0604030504040204" pitchFamily="34" charset="0"/>
              </a:rPr>
              <a:t>Internal Construction Projects</a:t>
            </a:r>
          </a:p>
        </p:txBody>
      </p:sp>
      <p:sp>
        <p:nvSpPr>
          <p:cNvPr id="28" name="Text Placeholder 25">
            <a:extLst>
              <a:ext uri="{FF2B5EF4-FFF2-40B4-BE49-F238E27FC236}">
                <a16:creationId xmlns:a16="http://schemas.microsoft.com/office/drawing/2014/main" id="{5D91C8A2-054D-1B11-6CCC-45E17B2E0061}"/>
              </a:ext>
            </a:extLst>
          </p:cNvPr>
          <p:cNvSpPr txBox="1">
            <a:spLocks/>
          </p:cNvSpPr>
          <p:nvPr/>
        </p:nvSpPr>
        <p:spPr>
          <a:xfrm>
            <a:off x="8221436" y="4335533"/>
            <a:ext cx="3632846" cy="1776224"/>
          </a:xfrm>
          <a:prstGeom prst="rect">
            <a:avLst/>
          </a:prstGeom>
        </p:spPr>
        <p:txBody>
          <a:bodyPr>
            <a:noAutofit/>
          </a:bodyPr>
          <a:lstStyle>
            <a:lvl1pPr marL="171450" indent="-171450" algn="l" defTabSz="914400" rtl="0" eaLnBrk="1" latinLnBrk="0" hangingPunct="1">
              <a:lnSpc>
                <a:spcPct val="90000"/>
              </a:lnSpc>
              <a:spcBef>
                <a:spcPts val="1000"/>
              </a:spcBef>
              <a:buFont typeface="Arial" panose="020B0604020202020204" pitchFamily="34" charset="0"/>
              <a:buChar char="•"/>
              <a:defRPr sz="12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7941D"/>
              </a:buClr>
              <a:buFont typeface="Gotham" panose="02000604030000020004" pitchFamily="50" charset="0"/>
              <a:buChar char="»"/>
            </a:pPr>
            <a:r>
              <a:rPr lang="en-US" sz="2000" dirty="0">
                <a:latin typeface="Tahoma" panose="020B0604030504040204" pitchFamily="34" charset="0"/>
                <a:ea typeface="Tahoma" panose="020B0604030504040204" pitchFamily="34" charset="0"/>
                <a:cs typeface="Tahoma" panose="020B0604030504040204" pitchFamily="34" charset="0"/>
              </a:rPr>
              <a:t>Repairs</a:t>
            </a:r>
          </a:p>
          <a:p>
            <a:pPr>
              <a:buClr>
                <a:srgbClr val="F7941D"/>
              </a:buClr>
              <a:buFont typeface="Gotham" panose="02000604030000020004" pitchFamily="50" charset="0"/>
              <a:buChar char="»"/>
            </a:pPr>
            <a:r>
              <a:rPr lang="en-US" sz="2000" dirty="0">
                <a:latin typeface="Tahoma" panose="020B0604030504040204" pitchFamily="34" charset="0"/>
                <a:ea typeface="Tahoma" panose="020B0604030504040204" pitchFamily="34" charset="0"/>
                <a:cs typeface="Tahoma" panose="020B0604030504040204" pitchFamily="34" charset="0"/>
              </a:rPr>
              <a:t>Chemicals &amp; Wastes</a:t>
            </a:r>
          </a:p>
          <a:p>
            <a:pPr>
              <a:buClr>
                <a:srgbClr val="F7941D"/>
              </a:buClr>
              <a:buFont typeface="Gotham" panose="02000604030000020004" pitchFamily="50" charset="0"/>
              <a:buChar char="»"/>
            </a:pPr>
            <a:r>
              <a:rPr lang="en-US" sz="2000" dirty="0">
                <a:latin typeface="Tahoma" panose="020B0604030504040204" pitchFamily="34" charset="0"/>
                <a:ea typeface="Tahoma" panose="020B0604030504040204" pitchFamily="34" charset="0"/>
                <a:cs typeface="Tahoma" panose="020B0604030504040204" pitchFamily="34" charset="0"/>
              </a:rPr>
              <a:t>Bulk Fueling Operations</a:t>
            </a:r>
          </a:p>
          <a:p>
            <a:pPr>
              <a:buClr>
                <a:srgbClr val="F7941D"/>
              </a:buClr>
              <a:buFont typeface="Gotham" panose="02000604030000020004" pitchFamily="50" charset="0"/>
              <a:buChar char="»"/>
            </a:pPr>
            <a:r>
              <a:rPr lang="en-US" sz="2000" dirty="0">
                <a:latin typeface="Tahoma" panose="020B0604030504040204" pitchFamily="34" charset="0"/>
                <a:ea typeface="Tahoma" panose="020B0604030504040204" pitchFamily="34" charset="0"/>
                <a:cs typeface="Tahoma" panose="020B0604030504040204" pitchFamily="34" charset="0"/>
              </a:rPr>
              <a:t>Washing</a:t>
            </a:r>
          </a:p>
        </p:txBody>
      </p:sp>
      <p:sp>
        <p:nvSpPr>
          <p:cNvPr id="29" name="Text Placeholder 25">
            <a:extLst>
              <a:ext uri="{FF2B5EF4-FFF2-40B4-BE49-F238E27FC236}">
                <a16:creationId xmlns:a16="http://schemas.microsoft.com/office/drawing/2014/main" id="{F4C13189-0648-F907-7245-438E58C2C1F8}"/>
              </a:ext>
            </a:extLst>
          </p:cNvPr>
          <p:cNvSpPr txBox="1">
            <a:spLocks/>
          </p:cNvSpPr>
          <p:nvPr/>
        </p:nvSpPr>
        <p:spPr>
          <a:xfrm>
            <a:off x="8103512" y="3872765"/>
            <a:ext cx="3492193" cy="323781"/>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rgbClr val="0076C0"/>
                </a:solidFill>
                <a:latin typeface="Gotham Medium Regular" panose="0200060303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Tahoma" panose="020B0604030504040204" pitchFamily="34" charset="0"/>
                <a:ea typeface="Tahoma" panose="020B0604030504040204" pitchFamily="34" charset="0"/>
                <a:cs typeface="Tahoma" panose="020B0604030504040204" pitchFamily="34" charset="0"/>
              </a:rPr>
              <a:t>Vehicle &amp; Equipment</a:t>
            </a:r>
          </a:p>
        </p:txBody>
      </p:sp>
      <p:cxnSp>
        <p:nvCxnSpPr>
          <p:cNvPr id="30" name="Straight Connector 29">
            <a:extLst>
              <a:ext uri="{FF2B5EF4-FFF2-40B4-BE49-F238E27FC236}">
                <a16:creationId xmlns:a16="http://schemas.microsoft.com/office/drawing/2014/main" id="{0A6C3A5F-5C43-4C59-AFAF-B4704F0F3CA6}"/>
              </a:ext>
            </a:extLst>
          </p:cNvPr>
          <p:cNvCxnSpPr>
            <a:cxnSpLocks/>
          </p:cNvCxnSpPr>
          <p:nvPr/>
        </p:nvCxnSpPr>
        <p:spPr>
          <a:xfrm>
            <a:off x="665677" y="1117085"/>
            <a:ext cx="10549170" cy="0"/>
          </a:xfrm>
          <a:prstGeom prst="line">
            <a:avLst/>
          </a:prstGeom>
          <a:ln w="38100">
            <a:solidFill>
              <a:srgbClr val="F7941D"/>
            </a:solidFill>
          </a:ln>
        </p:spPr>
        <p:style>
          <a:lnRef idx="1">
            <a:schemeClr val="accent2"/>
          </a:lnRef>
          <a:fillRef idx="0">
            <a:schemeClr val="accent2"/>
          </a:fillRef>
          <a:effectRef idx="0">
            <a:schemeClr val="accent2"/>
          </a:effectRef>
          <a:fontRef idx="minor">
            <a:schemeClr val="tx1"/>
          </a:fontRef>
        </p:style>
      </p:cxnSp>
      <p:sp>
        <p:nvSpPr>
          <p:cNvPr id="3" name="TextBox 2">
            <a:extLst>
              <a:ext uri="{FF2B5EF4-FFF2-40B4-BE49-F238E27FC236}">
                <a16:creationId xmlns:a16="http://schemas.microsoft.com/office/drawing/2014/main" id="{E532D2DD-14AB-A60A-C0F7-3B727E13EBFF}"/>
              </a:ext>
            </a:extLst>
          </p:cNvPr>
          <p:cNvSpPr txBox="1"/>
          <p:nvPr/>
        </p:nvSpPr>
        <p:spPr>
          <a:xfrm>
            <a:off x="279400" y="6456218"/>
            <a:ext cx="442883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latin typeface="Palatino Linotype"/>
              </a:rPr>
              <a:t>© 2025 Copyright Wessler Engineering</a:t>
            </a:r>
            <a:r>
              <a:rPr lang="en-US" sz="1400" dirty="0">
                <a:latin typeface="Palatino Linotype"/>
              </a:rPr>
              <a:t>​</a:t>
            </a:r>
            <a:endParaRPr lang="en-US" sz="1400" dirty="0">
              <a:ea typeface="Calibri"/>
              <a:cs typeface="Calibri"/>
            </a:endParaRPr>
          </a:p>
        </p:txBody>
      </p:sp>
      <p:cxnSp>
        <p:nvCxnSpPr>
          <p:cNvPr id="2" name="Straight Connector 1">
            <a:extLst>
              <a:ext uri="{FF2B5EF4-FFF2-40B4-BE49-F238E27FC236}">
                <a16:creationId xmlns:a16="http://schemas.microsoft.com/office/drawing/2014/main" id="{D326E691-D328-55BA-C793-4DB9795EE1C1}"/>
              </a:ext>
            </a:extLst>
          </p:cNvPr>
          <p:cNvCxnSpPr>
            <a:cxnSpLocks/>
          </p:cNvCxnSpPr>
          <p:nvPr/>
        </p:nvCxnSpPr>
        <p:spPr>
          <a:xfrm>
            <a:off x="-6" y="224608"/>
            <a:ext cx="11277606" cy="0"/>
          </a:xfrm>
          <a:prstGeom prst="line">
            <a:avLst/>
          </a:prstGeom>
          <a:ln w="98425">
            <a:solidFill>
              <a:srgbClr val="F7941D"/>
            </a:solidFill>
          </a:ln>
        </p:spPr>
        <p:style>
          <a:lnRef idx="1">
            <a:schemeClr val="accent2"/>
          </a:lnRef>
          <a:fillRef idx="0">
            <a:schemeClr val="accent2"/>
          </a:fillRef>
          <a:effectRef idx="0">
            <a:schemeClr val="accent2"/>
          </a:effectRef>
          <a:fontRef idx="minor">
            <a:schemeClr val="tx1"/>
          </a:fontRef>
        </p:style>
      </p:cxnSp>
      <p:cxnSp>
        <p:nvCxnSpPr>
          <p:cNvPr id="4" name="Straight Connector 3">
            <a:extLst>
              <a:ext uri="{FF2B5EF4-FFF2-40B4-BE49-F238E27FC236}">
                <a16:creationId xmlns:a16="http://schemas.microsoft.com/office/drawing/2014/main" id="{3936189C-37D9-E89F-BFD7-DC01A7FBD8F4}"/>
              </a:ext>
            </a:extLst>
          </p:cNvPr>
          <p:cNvCxnSpPr>
            <a:cxnSpLocks/>
          </p:cNvCxnSpPr>
          <p:nvPr/>
        </p:nvCxnSpPr>
        <p:spPr>
          <a:xfrm>
            <a:off x="-5" y="86518"/>
            <a:ext cx="11277605" cy="0"/>
          </a:xfrm>
          <a:prstGeom prst="line">
            <a:avLst/>
          </a:prstGeom>
          <a:ln w="190500">
            <a:solidFill>
              <a:srgbClr val="002060"/>
            </a:solidFill>
          </a:ln>
        </p:spPr>
        <p:style>
          <a:lnRef idx="1">
            <a:schemeClr val="accent2"/>
          </a:lnRef>
          <a:fillRef idx="0">
            <a:schemeClr val="accent2"/>
          </a:fillRef>
          <a:effectRef idx="0">
            <a:schemeClr val="accent2"/>
          </a:effectRef>
          <a:fontRef idx="minor">
            <a:schemeClr val="tx1"/>
          </a:fontRef>
        </p:style>
      </p:cxnSp>
      <p:sp>
        <p:nvSpPr>
          <p:cNvPr id="7" name="Rectangle 6">
            <a:extLst>
              <a:ext uri="{FF2B5EF4-FFF2-40B4-BE49-F238E27FC236}">
                <a16:creationId xmlns:a16="http://schemas.microsoft.com/office/drawing/2014/main" id="{6CA84865-3C09-9BAA-0262-C1774F36FF05}"/>
              </a:ext>
            </a:extLst>
          </p:cNvPr>
          <p:cNvSpPr/>
          <p:nvPr/>
        </p:nvSpPr>
        <p:spPr>
          <a:xfrm>
            <a:off x="10925908" y="-4293"/>
            <a:ext cx="1266092" cy="488802"/>
          </a:xfrm>
          <a:prstGeom prst="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black and white logo&#10;&#10;AI-generated content may be incorrect.">
            <a:extLst>
              <a:ext uri="{FF2B5EF4-FFF2-40B4-BE49-F238E27FC236}">
                <a16:creationId xmlns:a16="http://schemas.microsoft.com/office/drawing/2014/main" id="{406E2384-8992-2F6A-4D07-71AA921B43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84525" y="6016"/>
            <a:ext cx="1148857" cy="488802"/>
          </a:xfrm>
          <a:prstGeom prst="rect">
            <a:avLst/>
          </a:prstGeom>
        </p:spPr>
      </p:pic>
      <p:pic>
        <p:nvPicPr>
          <p:cNvPr id="11" name="Picture 10" descr="A picture containing diagram&#10;&#10;Description automatically generated">
            <a:extLst>
              <a:ext uri="{FF2B5EF4-FFF2-40B4-BE49-F238E27FC236}">
                <a16:creationId xmlns:a16="http://schemas.microsoft.com/office/drawing/2014/main" id="{61B684CE-5C8A-8560-86F4-8015B467E505}"/>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4986284" y="2553152"/>
            <a:ext cx="1981753" cy="1986720"/>
          </a:xfrm>
          <a:prstGeom prst="rect">
            <a:avLst/>
          </a:prstGeom>
          <a:ln>
            <a:noFill/>
          </a:ln>
          <a:effectLst>
            <a:softEdge rad="127000"/>
          </a:effectLst>
        </p:spPr>
      </p:pic>
    </p:spTree>
    <p:extLst>
      <p:ext uri="{BB962C8B-B14F-4D97-AF65-F5344CB8AC3E}">
        <p14:creationId xmlns:p14="http://schemas.microsoft.com/office/powerpoint/2010/main" val="22804383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9C9D4B-03E6-5CBF-141D-807CCF6A11B9}"/>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9A14CF71-43FA-E3B9-D557-300B549C85FC}"/>
              </a:ext>
            </a:extLst>
          </p:cNvPr>
          <p:cNvSpPr txBox="1"/>
          <p:nvPr/>
        </p:nvSpPr>
        <p:spPr>
          <a:xfrm>
            <a:off x="590547" y="579854"/>
            <a:ext cx="6334128" cy="584775"/>
          </a:xfrm>
          <a:prstGeom prst="rect">
            <a:avLst/>
          </a:prstGeom>
          <a:noFill/>
        </p:spPr>
        <p:txBody>
          <a:bodyPr wrap="square" rtlCol="0">
            <a:spAutoFit/>
          </a:bodyPr>
          <a:lstStyle/>
          <a:p>
            <a:r>
              <a:rPr lang="en-US" sz="3200" b="1" dirty="0">
                <a:solidFill>
                  <a:schemeClr val="accent1">
                    <a:lumMod val="50000"/>
                  </a:schemeClr>
                </a:solidFill>
                <a:latin typeface="Palatino Linotype" panose="02040502050505030304" pitchFamily="18" charset="0"/>
                <a:ea typeface="Tahoma" panose="020B0604030504040204" pitchFamily="34" charset="0"/>
                <a:cs typeface="Tahoma" panose="020B0604030504040204" pitchFamily="34" charset="0"/>
              </a:rPr>
              <a:t>Maintenance Schedules</a:t>
            </a:r>
          </a:p>
        </p:txBody>
      </p:sp>
      <p:cxnSp>
        <p:nvCxnSpPr>
          <p:cNvPr id="11" name="Straight Connector 10">
            <a:extLst>
              <a:ext uri="{FF2B5EF4-FFF2-40B4-BE49-F238E27FC236}">
                <a16:creationId xmlns:a16="http://schemas.microsoft.com/office/drawing/2014/main" id="{F7DAC8BD-D0EA-517B-8340-8AAA25EC34C2}"/>
              </a:ext>
            </a:extLst>
          </p:cNvPr>
          <p:cNvCxnSpPr>
            <a:cxnSpLocks/>
          </p:cNvCxnSpPr>
          <p:nvPr/>
        </p:nvCxnSpPr>
        <p:spPr>
          <a:xfrm>
            <a:off x="705840" y="1257352"/>
            <a:ext cx="6103542" cy="0"/>
          </a:xfrm>
          <a:prstGeom prst="line">
            <a:avLst/>
          </a:prstGeom>
          <a:ln w="38100">
            <a:solidFill>
              <a:srgbClr val="F7941D"/>
            </a:solidFill>
          </a:ln>
        </p:spPr>
        <p:style>
          <a:lnRef idx="1">
            <a:schemeClr val="accent2"/>
          </a:lnRef>
          <a:fillRef idx="0">
            <a:schemeClr val="accent2"/>
          </a:fillRef>
          <a:effectRef idx="0">
            <a:schemeClr val="accent2"/>
          </a:effectRef>
          <a:fontRef idx="minor">
            <a:schemeClr val="tx1"/>
          </a:fontRef>
        </p:style>
      </p:cxnSp>
      <p:pic>
        <p:nvPicPr>
          <p:cNvPr id="13" name="Picture 12">
            <a:extLst>
              <a:ext uri="{FF2B5EF4-FFF2-40B4-BE49-F238E27FC236}">
                <a16:creationId xmlns:a16="http://schemas.microsoft.com/office/drawing/2014/main" id="{DC4B72BC-161E-7D65-25FE-B0AE32CF0F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07715" y="6496592"/>
            <a:ext cx="365210" cy="289733"/>
          </a:xfrm>
          <a:prstGeom prst="rect">
            <a:avLst/>
          </a:prstGeom>
        </p:spPr>
      </p:pic>
      <p:sp>
        <p:nvSpPr>
          <p:cNvPr id="5" name="TextBox 4">
            <a:extLst>
              <a:ext uri="{FF2B5EF4-FFF2-40B4-BE49-F238E27FC236}">
                <a16:creationId xmlns:a16="http://schemas.microsoft.com/office/drawing/2014/main" id="{D63F78F6-38B9-361E-0911-EE8C65364D33}"/>
              </a:ext>
            </a:extLst>
          </p:cNvPr>
          <p:cNvSpPr txBox="1"/>
          <p:nvPr/>
        </p:nvSpPr>
        <p:spPr>
          <a:xfrm>
            <a:off x="9344535" y="6478548"/>
            <a:ext cx="442883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latin typeface="Palatino Linotype"/>
              </a:rPr>
              <a:t>© 2025 Copyright Wessler Engineering</a:t>
            </a:r>
            <a:r>
              <a:rPr lang="en-US" sz="1400" dirty="0">
                <a:latin typeface="Palatino Linotype"/>
              </a:rPr>
              <a:t>​</a:t>
            </a:r>
            <a:endParaRPr lang="en-US" sz="1400" dirty="0">
              <a:ea typeface="Calibri"/>
              <a:cs typeface="Calibri"/>
            </a:endParaRPr>
          </a:p>
        </p:txBody>
      </p:sp>
      <p:cxnSp>
        <p:nvCxnSpPr>
          <p:cNvPr id="7" name="Straight Connector 6">
            <a:extLst>
              <a:ext uri="{FF2B5EF4-FFF2-40B4-BE49-F238E27FC236}">
                <a16:creationId xmlns:a16="http://schemas.microsoft.com/office/drawing/2014/main" id="{9D8B01CA-CBB3-8295-C2B5-4DD1623E5A41}"/>
              </a:ext>
            </a:extLst>
          </p:cNvPr>
          <p:cNvCxnSpPr>
            <a:cxnSpLocks/>
          </p:cNvCxnSpPr>
          <p:nvPr/>
        </p:nvCxnSpPr>
        <p:spPr>
          <a:xfrm>
            <a:off x="-6" y="224608"/>
            <a:ext cx="11277606" cy="0"/>
          </a:xfrm>
          <a:prstGeom prst="line">
            <a:avLst/>
          </a:prstGeom>
          <a:ln w="98425">
            <a:solidFill>
              <a:srgbClr val="F7941D"/>
            </a:solidFill>
          </a:ln>
        </p:spPr>
        <p:style>
          <a:lnRef idx="1">
            <a:schemeClr val="accent2"/>
          </a:lnRef>
          <a:fillRef idx="0">
            <a:schemeClr val="accent2"/>
          </a:fillRef>
          <a:effectRef idx="0">
            <a:schemeClr val="accent2"/>
          </a:effectRef>
          <a:fontRef idx="minor">
            <a:schemeClr val="tx1"/>
          </a:fontRef>
        </p:style>
      </p:cxnSp>
      <p:cxnSp>
        <p:nvCxnSpPr>
          <p:cNvPr id="9" name="Straight Connector 8">
            <a:extLst>
              <a:ext uri="{FF2B5EF4-FFF2-40B4-BE49-F238E27FC236}">
                <a16:creationId xmlns:a16="http://schemas.microsoft.com/office/drawing/2014/main" id="{6724F064-8FFF-695F-E440-FBE618E93491}"/>
              </a:ext>
            </a:extLst>
          </p:cNvPr>
          <p:cNvCxnSpPr>
            <a:cxnSpLocks/>
          </p:cNvCxnSpPr>
          <p:nvPr/>
        </p:nvCxnSpPr>
        <p:spPr>
          <a:xfrm>
            <a:off x="-5" y="86518"/>
            <a:ext cx="11277605" cy="0"/>
          </a:xfrm>
          <a:prstGeom prst="line">
            <a:avLst/>
          </a:prstGeom>
          <a:ln w="190500">
            <a:solidFill>
              <a:srgbClr val="002060"/>
            </a:solidFill>
          </a:ln>
        </p:spPr>
        <p:style>
          <a:lnRef idx="1">
            <a:schemeClr val="accent2"/>
          </a:lnRef>
          <a:fillRef idx="0">
            <a:schemeClr val="accent2"/>
          </a:fillRef>
          <a:effectRef idx="0">
            <a:schemeClr val="accent2"/>
          </a:effectRef>
          <a:fontRef idx="minor">
            <a:schemeClr val="tx1"/>
          </a:fontRef>
        </p:style>
      </p:cxnSp>
      <p:sp>
        <p:nvSpPr>
          <p:cNvPr id="2" name="Rectangle 1">
            <a:extLst>
              <a:ext uri="{FF2B5EF4-FFF2-40B4-BE49-F238E27FC236}">
                <a16:creationId xmlns:a16="http://schemas.microsoft.com/office/drawing/2014/main" id="{DCABA7E4-8169-4445-E1A0-BD097F1BBCE1}"/>
              </a:ext>
            </a:extLst>
          </p:cNvPr>
          <p:cNvSpPr/>
          <p:nvPr/>
        </p:nvSpPr>
        <p:spPr>
          <a:xfrm>
            <a:off x="10925908" y="-4293"/>
            <a:ext cx="1266092" cy="488802"/>
          </a:xfrm>
          <a:prstGeom prst="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black and white logo&#10;&#10;AI-generated content may be incorrect.">
            <a:extLst>
              <a:ext uri="{FF2B5EF4-FFF2-40B4-BE49-F238E27FC236}">
                <a16:creationId xmlns:a16="http://schemas.microsoft.com/office/drawing/2014/main" id="{636C6DF0-6641-5FDD-61D6-39375A5EBF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84525" y="6016"/>
            <a:ext cx="1148857" cy="488802"/>
          </a:xfrm>
          <a:prstGeom prst="rect">
            <a:avLst/>
          </a:prstGeom>
        </p:spPr>
      </p:pic>
      <p:graphicFrame>
        <p:nvGraphicFramePr>
          <p:cNvPr id="4" name="Table 3">
            <a:extLst>
              <a:ext uri="{FF2B5EF4-FFF2-40B4-BE49-F238E27FC236}">
                <a16:creationId xmlns:a16="http://schemas.microsoft.com/office/drawing/2014/main" id="{0FE4444B-B812-BDB3-07AB-B31C3243EB49}"/>
              </a:ext>
            </a:extLst>
          </p:cNvPr>
          <p:cNvGraphicFramePr>
            <a:graphicFrameLocks noGrp="1"/>
          </p:cNvGraphicFramePr>
          <p:nvPr>
            <p:extLst>
              <p:ext uri="{D42A27DB-BD31-4B8C-83A1-F6EECF244321}">
                <p14:modId xmlns:p14="http://schemas.microsoft.com/office/powerpoint/2010/main" val="4174468"/>
              </p:ext>
            </p:extLst>
          </p:nvPr>
        </p:nvGraphicFramePr>
        <p:xfrm>
          <a:off x="0" y="1519874"/>
          <a:ext cx="12192000" cy="4971495"/>
        </p:xfrm>
        <a:graphic>
          <a:graphicData uri="http://schemas.openxmlformats.org/drawingml/2006/table">
            <a:tbl>
              <a:tblPr firstRow="1" bandRow="1">
                <a:tableStyleId>{F5AB1C69-6EDB-4FF4-983F-18BD219EF322}</a:tableStyleId>
              </a:tblPr>
              <a:tblGrid>
                <a:gridCol w="2438400">
                  <a:extLst>
                    <a:ext uri="{9D8B030D-6E8A-4147-A177-3AD203B41FA5}">
                      <a16:colId xmlns:a16="http://schemas.microsoft.com/office/drawing/2014/main" val="3126444547"/>
                    </a:ext>
                  </a:extLst>
                </a:gridCol>
                <a:gridCol w="2438400">
                  <a:extLst>
                    <a:ext uri="{9D8B030D-6E8A-4147-A177-3AD203B41FA5}">
                      <a16:colId xmlns:a16="http://schemas.microsoft.com/office/drawing/2014/main" val="3805580905"/>
                    </a:ext>
                  </a:extLst>
                </a:gridCol>
                <a:gridCol w="2438400">
                  <a:extLst>
                    <a:ext uri="{9D8B030D-6E8A-4147-A177-3AD203B41FA5}">
                      <a16:colId xmlns:a16="http://schemas.microsoft.com/office/drawing/2014/main" val="4142295332"/>
                    </a:ext>
                  </a:extLst>
                </a:gridCol>
                <a:gridCol w="2438400">
                  <a:extLst>
                    <a:ext uri="{9D8B030D-6E8A-4147-A177-3AD203B41FA5}">
                      <a16:colId xmlns:a16="http://schemas.microsoft.com/office/drawing/2014/main" val="2394055396"/>
                    </a:ext>
                  </a:extLst>
                </a:gridCol>
                <a:gridCol w="2438400">
                  <a:extLst>
                    <a:ext uri="{9D8B030D-6E8A-4147-A177-3AD203B41FA5}">
                      <a16:colId xmlns:a16="http://schemas.microsoft.com/office/drawing/2014/main" val="750336794"/>
                    </a:ext>
                  </a:extLst>
                </a:gridCol>
              </a:tblGrid>
              <a:tr h="605809">
                <a:tc>
                  <a:txBody>
                    <a:bodyPr/>
                    <a:lstStyle/>
                    <a:p>
                      <a:pPr algn="ctr"/>
                      <a:r>
                        <a:rPr lang="en-US" sz="2000" dirty="0">
                          <a:latin typeface="Tahoma" panose="020B0604030504040204" pitchFamily="34" charset="0"/>
                          <a:ea typeface="Tahoma" panose="020B0604030504040204" pitchFamily="34" charset="0"/>
                          <a:cs typeface="Tahoma" panose="020B0604030504040204" pitchFamily="34" charset="0"/>
                        </a:rPr>
                        <a:t>ON-GOING &amp;</a:t>
                      </a:r>
                    </a:p>
                    <a:p>
                      <a:pPr algn="ctr"/>
                      <a:r>
                        <a:rPr lang="en-US" sz="2000" dirty="0">
                          <a:latin typeface="Tahoma" panose="020B0604030504040204" pitchFamily="34" charset="0"/>
                          <a:ea typeface="Tahoma" panose="020B0604030504040204" pitchFamily="34" charset="0"/>
                          <a:cs typeface="Tahoma" panose="020B0604030504040204" pitchFamily="34" charset="0"/>
                        </a:rPr>
                        <a:t>AS NEEDED</a:t>
                      </a:r>
                    </a:p>
                  </a:txBody>
                  <a:tcPr anchor="ctr"/>
                </a:tc>
                <a:tc>
                  <a:txBody>
                    <a:bodyPr/>
                    <a:lstStyle/>
                    <a:p>
                      <a:pPr algn="ctr"/>
                      <a:r>
                        <a:rPr lang="en-US" sz="2000" dirty="0">
                          <a:latin typeface="Tahoma" panose="020B0604030504040204" pitchFamily="34" charset="0"/>
                          <a:ea typeface="Tahoma" panose="020B0604030504040204" pitchFamily="34" charset="0"/>
                          <a:cs typeface="Tahoma" panose="020B0604030504040204" pitchFamily="34" charset="0"/>
                        </a:rPr>
                        <a:t>WINTER</a:t>
                      </a:r>
                    </a:p>
                  </a:txBody>
                  <a:tcPr anchor="ctr"/>
                </a:tc>
                <a:tc>
                  <a:txBody>
                    <a:bodyPr/>
                    <a:lstStyle/>
                    <a:p>
                      <a:pPr algn="ctr"/>
                      <a:r>
                        <a:rPr lang="en-US" sz="2000" dirty="0">
                          <a:latin typeface="Tahoma" panose="020B0604030504040204" pitchFamily="34" charset="0"/>
                          <a:ea typeface="Tahoma" panose="020B0604030504040204" pitchFamily="34" charset="0"/>
                          <a:cs typeface="Tahoma" panose="020B0604030504040204" pitchFamily="34" charset="0"/>
                        </a:rPr>
                        <a:t>SPRING</a:t>
                      </a:r>
                    </a:p>
                  </a:txBody>
                  <a:tcPr anchor="ctr"/>
                </a:tc>
                <a:tc>
                  <a:txBody>
                    <a:bodyPr/>
                    <a:lstStyle/>
                    <a:p>
                      <a:pPr algn="ctr"/>
                      <a:r>
                        <a:rPr lang="en-US" sz="2000" dirty="0">
                          <a:latin typeface="Tahoma" panose="020B0604030504040204" pitchFamily="34" charset="0"/>
                          <a:ea typeface="Tahoma" panose="020B0604030504040204" pitchFamily="34" charset="0"/>
                          <a:cs typeface="Tahoma" panose="020B0604030504040204" pitchFamily="34" charset="0"/>
                        </a:rPr>
                        <a:t>SUMMER</a:t>
                      </a:r>
                    </a:p>
                  </a:txBody>
                  <a:tcPr anchor="ctr"/>
                </a:tc>
                <a:tc>
                  <a:txBody>
                    <a:bodyPr/>
                    <a:lstStyle/>
                    <a:p>
                      <a:pPr algn="ctr"/>
                      <a:r>
                        <a:rPr lang="en-US" sz="2000" dirty="0">
                          <a:latin typeface="Tahoma" panose="020B0604030504040204" pitchFamily="34" charset="0"/>
                          <a:ea typeface="Tahoma" panose="020B0604030504040204" pitchFamily="34" charset="0"/>
                          <a:cs typeface="Tahoma" panose="020B0604030504040204" pitchFamily="34" charset="0"/>
                        </a:rPr>
                        <a:t>FALL</a:t>
                      </a:r>
                    </a:p>
                  </a:txBody>
                  <a:tcPr anchor="ctr"/>
                </a:tc>
                <a:extLst>
                  <a:ext uri="{0D108BD9-81ED-4DB2-BD59-A6C34878D82A}">
                    <a16:rowId xmlns:a16="http://schemas.microsoft.com/office/drawing/2014/main" val="2541680715"/>
                  </a:ext>
                </a:extLst>
              </a:tr>
              <a:tr h="752925">
                <a:tc>
                  <a:txBody>
                    <a:bodyPr/>
                    <a:lstStyle/>
                    <a:p>
                      <a:r>
                        <a:rPr lang="en-US" sz="2000" dirty="0">
                          <a:latin typeface="Tahoma" panose="020B0604030504040204" pitchFamily="34" charset="0"/>
                          <a:ea typeface="Tahoma" panose="020B0604030504040204" pitchFamily="34" charset="0"/>
                          <a:cs typeface="Tahoma" panose="020B0604030504040204" pitchFamily="34" charset="0"/>
                        </a:rPr>
                        <a:t>Respond to complaints</a:t>
                      </a:r>
                    </a:p>
                  </a:txBody>
                  <a:tcPr/>
                </a:tc>
                <a:tc>
                  <a:txBody>
                    <a:bodyPr/>
                    <a:lstStyle/>
                    <a:p>
                      <a:r>
                        <a:rPr lang="en-US" sz="2000" dirty="0">
                          <a:latin typeface="Tahoma" panose="020B0604030504040204" pitchFamily="34" charset="0"/>
                          <a:ea typeface="Tahoma" panose="020B0604030504040204" pitchFamily="34" charset="0"/>
                          <a:cs typeface="Tahoma" panose="020B0604030504040204" pitchFamily="34" charset="0"/>
                        </a:rPr>
                        <a:t>Planning/Budgets</a:t>
                      </a:r>
                    </a:p>
                  </a:txBody>
                  <a:tcPr/>
                </a:tc>
                <a:tc>
                  <a:txBody>
                    <a:bodyPr/>
                    <a:lstStyle/>
                    <a:p>
                      <a:r>
                        <a:rPr lang="en-US" sz="2000" dirty="0">
                          <a:latin typeface="Tahoma" panose="020B0604030504040204" pitchFamily="34" charset="0"/>
                          <a:ea typeface="Tahoma" panose="020B0604030504040204" pitchFamily="34" charset="0"/>
                          <a:cs typeface="Tahoma" panose="020B0604030504040204" pitchFamily="34" charset="0"/>
                        </a:rPr>
                        <a:t>Litter collection from snow piles</a:t>
                      </a:r>
                    </a:p>
                  </a:txBody>
                  <a:tcPr/>
                </a:tc>
                <a:tc>
                  <a:txBody>
                    <a:bodyPr/>
                    <a:lstStyle/>
                    <a:p>
                      <a:r>
                        <a:rPr lang="en-US" sz="2000" dirty="0">
                          <a:latin typeface="Tahoma" panose="020B0604030504040204" pitchFamily="34" charset="0"/>
                          <a:ea typeface="Tahoma" panose="020B0604030504040204" pitchFamily="34" charset="0"/>
                          <a:cs typeface="Tahoma" panose="020B0604030504040204" pitchFamily="34" charset="0"/>
                        </a:rPr>
                        <a:t>Sediment removal from system</a:t>
                      </a:r>
                    </a:p>
                  </a:txBody>
                  <a:tcPr/>
                </a:tc>
                <a:tc>
                  <a:txBody>
                    <a:bodyPr/>
                    <a:lstStyle/>
                    <a:p>
                      <a:r>
                        <a:rPr lang="en-US" sz="2000" dirty="0">
                          <a:latin typeface="Tahoma" panose="020B0604030504040204" pitchFamily="34" charset="0"/>
                          <a:ea typeface="Tahoma" panose="020B0604030504040204" pitchFamily="34" charset="0"/>
                          <a:cs typeface="Tahoma" panose="020B0604030504040204" pitchFamily="34" charset="0"/>
                        </a:rPr>
                        <a:t>Leaf collection</a:t>
                      </a:r>
                    </a:p>
                  </a:txBody>
                  <a:tcPr/>
                </a:tc>
                <a:extLst>
                  <a:ext uri="{0D108BD9-81ED-4DB2-BD59-A6C34878D82A}">
                    <a16:rowId xmlns:a16="http://schemas.microsoft.com/office/drawing/2014/main" val="3390148014"/>
                  </a:ext>
                </a:extLst>
              </a:tr>
              <a:tr h="752925">
                <a:tc>
                  <a:txBody>
                    <a:bodyPr/>
                    <a:lstStyle/>
                    <a:p>
                      <a:r>
                        <a:rPr lang="en-US" sz="2000" dirty="0">
                          <a:latin typeface="Tahoma" panose="020B0604030504040204" pitchFamily="34" charset="0"/>
                          <a:ea typeface="Tahoma" panose="020B0604030504040204" pitchFamily="34" charset="0"/>
                          <a:cs typeface="Tahoma" panose="020B0604030504040204" pitchFamily="34" charset="0"/>
                        </a:rPr>
                        <a:t>Repair storm damage/hot spots</a:t>
                      </a:r>
                    </a:p>
                  </a:txBody>
                  <a:tcPr/>
                </a:tc>
                <a:tc>
                  <a:txBody>
                    <a:bodyPr/>
                    <a:lstStyle/>
                    <a:p>
                      <a:r>
                        <a:rPr lang="en-US" sz="2000" dirty="0">
                          <a:latin typeface="Tahoma" panose="020B0604030504040204" pitchFamily="34" charset="0"/>
                          <a:ea typeface="Tahoma" panose="020B0604030504040204" pitchFamily="34" charset="0"/>
                          <a:cs typeface="Tahoma" panose="020B0604030504040204" pitchFamily="34" charset="0"/>
                        </a:rPr>
                        <a:t>Targeted inspections of trouble areas</a:t>
                      </a:r>
                    </a:p>
                  </a:txBody>
                  <a:tcPr/>
                </a:tc>
                <a:tc>
                  <a:txBody>
                    <a:bodyPr/>
                    <a:lstStyle/>
                    <a:p>
                      <a:r>
                        <a:rPr lang="en-US" sz="2000" dirty="0">
                          <a:latin typeface="Tahoma" panose="020B0604030504040204" pitchFamily="34" charset="0"/>
                          <a:ea typeface="Tahoma" panose="020B0604030504040204" pitchFamily="34" charset="0"/>
                          <a:cs typeface="Tahoma" panose="020B0604030504040204" pitchFamily="34" charset="0"/>
                        </a:rPr>
                        <a:t>Inspect/clean catch basins &amp; inlets</a:t>
                      </a:r>
                    </a:p>
                  </a:txBody>
                  <a:tcPr/>
                </a:tc>
                <a:tc>
                  <a:txBody>
                    <a:bodyPr/>
                    <a:lstStyle/>
                    <a:p>
                      <a:r>
                        <a:rPr lang="en-US" sz="2000" dirty="0">
                          <a:latin typeface="Tahoma" panose="020B0604030504040204" pitchFamily="34" charset="0"/>
                          <a:ea typeface="Tahoma" panose="020B0604030504040204" pitchFamily="34" charset="0"/>
                          <a:cs typeface="Tahoma" panose="020B0604030504040204" pitchFamily="34" charset="0"/>
                        </a:rPr>
                        <a:t>Televise pipes as needed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latin typeface="Tahoma" panose="020B0604030504040204" pitchFamily="34" charset="0"/>
                          <a:ea typeface="Tahoma" panose="020B0604030504040204" pitchFamily="34" charset="0"/>
                          <a:cs typeface="Tahoma" panose="020B0604030504040204" pitchFamily="34" charset="0"/>
                        </a:rPr>
                        <a:t>Debris removal</a:t>
                      </a:r>
                    </a:p>
                  </a:txBody>
                  <a:tcPr/>
                </a:tc>
                <a:extLst>
                  <a:ext uri="{0D108BD9-81ED-4DB2-BD59-A6C34878D82A}">
                    <a16:rowId xmlns:a16="http://schemas.microsoft.com/office/drawing/2014/main" val="1328541069"/>
                  </a:ext>
                </a:extLst>
              </a:tr>
              <a:tr h="839340">
                <a:tc>
                  <a:txBody>
                    <a:bodyPr/>
                    <a:lstStyle/>
                    <a:p>
                      <a:r>
                        <a:rPr lang="en-US" sz="2000" dirty="0">
                          <a:latin typeface="Tahoma" panose="020B0604030504040204" pitchFamily="34" charset="0"/>
                          <a:ea typeface="Tahoma" panose="020B0604030504040204" pitchFamily="34" charset="0"/>
                          <a:cs typeface="Tahoma" panose="020B0604030504040204" pitchFamily="34" charset="0"/>
                        </a:rPr>
                        <a:t>Illicit discharge investigations</a:t>
                      </a:r>
                    </a:p>
                  </a:txBody>
                  <a:tcPr/>
                </a:tc>
                <a:tc>
                  <a:txBody>
                    <a:bodyPr/>
                    <a:lstStyle/>
                    <a:p>
                      <a:r>
                        <a:rPr lang="en-US" sz="2000" dirty="0">
                          <a:latin typeface="Tahoma" panose="020B0604030504040204" pitchFamily="34" charset="0"/>
                          <a:ea typeface="Tahoma" panose="020B0604030504040204" pitchFamily="34" charset="0"/>
                          <a:cs typeface="Tahoma" panose="020B0604030504040204" pitchFamily="34" charset="0"/>
                        </a:rPr>
                        <a:t>Snow storage areas</a:t>
                      </a:r>
                    </a:p>
                    <a:p>
                      <a:r>
                        <a:rPr lang="en-US" sz="2000" dirty="0">
                          <a:latin typeface="Tahoma" panose="020B0604030504040204" pitchFamily="34" charset="0"/>
                          <a:ea typeface="Tahoma" panose="020B0604030504040204" pitchFamily="34" charset="0"/>
                          <a:cs typeface="Tahoma" panose="020B0604030504040204" pitchFamily="34" charset="0"/>
                        </a:rPr>
                        <a:t>Salt/sand tracking</a:t>
                      </a:r>
                    </a:p>
                  </a:txBody>
                  <a:tcPr/>
                </a:tc>
                <a:tc>
                  <a:txBody>
                    <a:bodyPr/>
                    <a:lstStyle/>
                    <a:p>
                      <a:r>
                        <a:rPr lang="en-US" sz="2000" dirty="0">
                          <a:latin typeface="Tahoma" panose="020B0604030504040204" pitchFamily="34" charset="0"/>
                          <a:ea typeface="Tahoma" panose="020B0604030504040204" pitchFamily="34" charset="0"/>
                          <a:cs typeface="Tahoma" panose="020B0604030504040204" pitchFamily="34" charset="0"/>
                        </a:rPr>
                        <a:t>Dry weather insp.</a:t>
                      </a:r>
                    </a:p>
                    <a:p>
                      <a:r>
                        <a:rPr lang="en-US" sz="2000" dirty="0">
                          <a:latin typeface="Tahoma" panose="020B0604030504040204" pitchFamily="34" charset="0"/>
                          <a:ea typeface="Tahoma" panose="020B0604030504040204" pitchFamily="34" charset="0"/>
                          <a:cs typeface="Tahoma" panose="020B0604030504040204" pitchFamily="34" charset="0"/>
                        </a:rPr>
                        <a:t>Post-Con BMP insp.</a:t>
                      </a:r>
                    </a:p>
                  </a:txBody>
                  <a:tcPr/>
                </a:tc>
                <a:tc>
                  <a:txBody>
                    <a:bodyPr/>
                    <a:lstStyle/>
                    <a:p>
                      <a:r>
                        <a:rPr lang="en-US" sz="2000" dirty="0">
                          <a:latin typeface="Tahoma" panose="020B0604030504040204" pitchFamily="34" charset="0"/>
                          <a:ea typeface="Tahoma" panose="020B0604030504040204" pitchFamily="34" charset="0"/>
                          <a:cs typeface="Tahoma" panose="020B0604030504040204" pitchFamily="34" charset="0"/>
                        </a:rPr>
                        <a:t>Construction projects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latin typeface="Tahoma" panose="020B0604030504040204" pitchFamily="34" charset="0"/>
                          <a:ea typeface="Tahoma" panose="020B0604030504040204" pitchFamily="34" charset="0"/>
                          <a:cs typeface="Tahoma" panose="020B0604030504040204" pitchFamily="34" charset="0"/>
                        </a:rPr>
                        <a:t>Parking lot &amp; street sweeping</a:t>
                      </a:r>
                    </a:p>
                    <a:p>
                      <a:endParaRPr lang="en-US" sz="2000" dirty="0">
                        <a:latin typeface="Tahoma" panose="020B0604030504040204" pitchFamily="34" charset="0"/>
                        <a:ea typeface="Tahoma" panose="020B0604030504040204" pitchFamily="34" charset="0"/>
                        <a:cs typeface="Tahoma" panose="020B0604030504040204" pitchFamily="34" charset="0"/>
                      </a:endParaRPr>
                    </a:p>
                  </a:txBody>
                  <a:tcPr/>
                </a:tc>
                <a:extLst>
                  <a:ext uri="{0D108BD9-81ED-4DB2-BD59-A6C34878D82A}">
                    <a16:rowId xmlns:a16="http://schemas.microsoft.com/office/drawing/2014/main" val="1896231081"/>
                  </a:ext>
                </a:extLst>
              </a:tr>
              <a:tr h="752925">
                <a:tc>
                  <a:txBody>
                    <a:bodyPr/>
                    <a:lstStyle/>
                    <a:p>
                      <a:r>
                        <a:rPr lang="en-US" sz="2000" dirty="0">
                          <a:latin typeface="Tahoma" panose="020B0604030504040204" pitchFamily="34" charset="0"/>
                          <a:ea typeface="Tahoma" panose="020B0604030504040204" pitchFamily="34" charset="0"/>
                          <a:cs typeface="Tahoma" panose="020B0604030504040204" pitchFamily="34" charset="0"/>
                        </a:rPr>
                        <a:t>Recordkeeping</a:t>
                      </a:r>
                    </a:p>
                  </a:txBody>
                  <a:tcPr/>
                </a:tc>
                <a:tc>
                  <a:txBody>
                    <a:bodyPr/>
                    <a:lstStyle/>
                    <a:p>
                      <a:r>
                        <a:rPr lang="en-US" sz="2000" dirty="0">
                          <a:latin typeface="Tahoma" panose="020B0604030504040204" pitchFamily="34" charset="0"/>
                          <a:ea typeface="Tahoma" panose="020B0604030504040204" pitchFamily="34" charset="0"/>
                          <a:cs typeface="Tahoma" panose="020B0604030504040204" pitchFamily="34" charset="0"/>
                        </a:rPr>
                        <a:t>Employee Training</a:t>
                      </a:r>
                    </a:p>
                  </a:txBody>
                  <a:tcPr/>
                </a:tc>
                <a:tc>
                  <a:txBody>
                    <a:bodyPr/>
                    <a:lstStyle/>
                    <a:p>
                      <a:r>
                        <a:rPr lang="en-US" sz="2000" dirty="0">
                          <a:latin typeface="Tahoma" panose="020B0604030504040204" pitchFamily="34" charset="0"/>
                          <a:ea typeface="Tahoma" panose="020B0604030504040204" pitchFamily="34" charset="0"/>
                          <a:cs typeface="Tahoma" panose="020B0604030504040204" pitchFamily="34" charset="0"/>
                        </a:rPr>
                        <a:t>Repair riprap, headwalls, channels</a:t>
                      </a:r>
                    </a:p>
                  </a:txBody>
                  <a:tcPr/>
                </a:tc>
                <a:tc>
                  <a:txBody>
                    <a:bodyPr/>
                    <a:lstStyle/>
                    <a:p>
                      <a:r>
                        <a:rPr lang="en-US" sz="2000" dirty="0">
                          <a:latin typeface="Tahoma" panose="020B0604030504040204" pitchFamily="34" charset="0"/>
                          <a:ea typeface="Tahoma" panose="020B0604030504040204" pitchFamily="34" charset="0"/>
                          <a:cs typeface="Tahoma" panose="020B0604030504040204" pitchFamily="34" charset="0"/>
                        </a:rPr>
                        <a:t>Street sweeping</a:t>
                      </a:r>
                    </a:p>
                  </a:txBody>
                  <a:tcPr/>
                </a:tc>
                <a:tc>
                  <a:txBody>
                    <a:bodyPr/>
                    <a:lstStyle/>
                    <a:p>
                      <a:r>
                        <a:rPr lang="en-US" sz="2000" dirty="0">
                          <a:latin typeface="Tahoma" panose="020B0604030504040204" pitchFamily="34" charset="0"/>
                          <a:ea typeface="Tahoma" panose="020B0604030504040204" pitchFamily="34" charset="0"/>
                          <a:cs typeface="Tahoma" panose="020B0604030504040204" pitchFamily="34" charset="0"/>
                        </a:rPr>
                        <a:t>Winter operations training</a:t>
                      </a:r>
                    </a:p>
                  </a:txBody>
                  <a:tcPr/>
                </a:tc>
                <a:extLst>
                  <a:ext uri="{0D108BD9-81ED-4DB2-BD59-A6C34878D82A}">
                    <a16:rowId xmlns:a16="http://schemas.microsoft.com/office/drawing/2014/main" val="2108923390"/>
                  </a:ext>
                </a:extLst>
              </a:tr>
              <a:tr h="752925">
                <a:tc>
                  <a:txBody>
                    <a:bodyPr/>
                    <a:lstStyle/>
                    <a:p>
                      <a:r>
                        <a:rPr lang="en-US" sz="2000" dirty="0">
                          <a:latin typeface="Tahoma" panose="020B0604030504040204" pitchFamily="34" charset="0"/>
                          <a:ea typeface="Tahoma" panose="020B0604030504040204" pitchFamily="34" charset="0"/>
                          <a:cs typeface="Tahoma" panose="020B0604030504040204" pitchFamily="34" charset="0"/>
                        </a:rPr>
                        <a:t>Facility cleaning &amp; organization</a:t>
                      </a:r>
                    </a:p>
                  </a:txBody>
                  <a:tcPr/>
                </a:tc>
                <a:tc>
                  <a:txBody>
                    <a:bodyPr/>
                    <a:lstStyle/>
                    <a:p>
                      <a:r>
                        <a:rPr lang="en-US" sz="2000" dirty="0">
                          <a:latin typeface="Tahoma" panose="020B0604030504040204" pitchFamily="34" charset="0"/>
                          <a:ea typeface="Tahoma" panose="020B0604030504040204" pitchFamily="34" charset="0"/>
                          <a:cs typeface="Tahoma" panose="020B0604030504040204" pitchFamily="34" charset="0"/>
                        </a:rPr>
                        <a:t>MS4 Annual Report preparation</a:t>
                      </a:r>
                    </a:p>
                  </a:txBody>
                  <a:tcPr/>
                </a:tc>
                <a:tc>
                  <a:txBody>
                    <a:bodyPr/>
                    <a:lstStyle/>
                    <a:p>
                      <a:r>
                        <a:rPr lang="en-US" sz="2000" dirty="0">
                          <a:latin typeface="Tahoma" panose="020B0604030504040204" pitchFamily="34" charset="0"/>
                          <a:ea typeface="Tahoma" panose="020B0604030504040204" pitchFamily="34" charset="0"/>
                          <a:cs typeface="Tahoma" panose="020B0604030504040204" pitchFamily="34" charset="0"/>
                        </a:rPr>
                        <a:t>Parking lot &amp; street sweeping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latin typeface="Tahoma" panose="020B0604030504040204" pitchFamily="34" charset="0"/>
                          <a:ea typeface="Tahoma" panose="020B0604030504040204" pitchFamily="34" charset="0"/>
                          <a:cs typeface="Tahoma" panose="020B0604030504040204" pitchFamily="34" charset="0"/>
                        </a:rPr>
                        <a:t>Invasive species removal, mowing</a:t>
                      </a:r>
                    </a:p>
                  </a:txBody>
                  <a:tcPr/>
                </a:tc>
                <a:tc>
                  <a:txBody>
                    <a:bodyPr/>
                    <a:lstStyle/>
                    <a:p>
                      <a:r>
                        <a:rPr lang="en-US" sz="2000" dirty="0">
                          <a:latin typeface="Tahoma" panose="020B0604030504040204" pitchFamily="34" charset="0"/>
                          <a:ea typeface="Tahoma" panose="020B0604030504040204" pitchFamily="34" charset="0"/>
                          <a:cs typeface="Tahoma" panose="020B0604030504040204" pitchFamily="34" charset="0"/>
                        </a:rPr>
                        <a:t>Documentation</a:t>
                      </a:r>
                    </a:p>
                  </a:txBody>
                  <a:tcPr/>
                </a:tc>
                <a:extLst>
                  <a:ext uri="{0D108BD9-81ED-4DB2-BD59-A6C34878D82A}">
                    <a16:rowId xmlns:a16="http://schemas.microsoft.com/office/drawing/2014/main" val="1842650233"/>
                  </a:ext>
                </a:extLst>
              </a:tr>
            </a:tbl>
          </a:graphicData>
        </a:graphic>
      </p:graphicFrame>
    </p:spTree>
    <p:extLst>
      <p:ext uri="{BB962C8B-B14F-4D97-AF65-F5344CB8AC3E}">
        <p14:creationId xmlns:p14="http://schemas.microsoft.com/office/powerpoint/2010/main" val="28583438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E409B9-E589-37DD-FBDE-BF245106CE45}"/>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95C1960C-E30B-9DB4-0AB8-EC4D0FBEE9A7}"/>
              </a:ext>
            </a:extLst>
          </p:cNvPr>
          <p:cNvSpPr txBox="1"/>
          <p:nvPr/>
        </p:nvSpPr>
        <p:spPr>
          <a:xfrm>
            <a:off x="7714654" y="727341"/>
            <a:ext cx="3893062" cy="646331"/>
          </a:xfrm>
          <a:prstGeom prst="rect">
            <a:avLst/>
          </a:prstGeom>
          <a:noFill/>
        </p:spPr>
        <p:txBody>
          <a:bodyPr wrap="square" rtlCol="0">
            <a:spAutoFit/>
          </a:bodyPr>
          <a:lstStyle/>
          <a:p>
            <a:r>
              <a:rPr lang="en-US" sz="3600" b="1" dirty="0">
                <a:solidFill>
                  <a:schemeClr val="accent1">
                    <a:lumMod val="50000"/>
                  </a:schemeClr>
                </a:solidFill>
                <a:latin typeface="Palatino Linotype" panose="02040502050505030304" pitchFamily="18" charset="0"/>
                <a:ea typeface="Tahoma" panose="020B0604030504040204" pitchFamily="34" charset="0"/>
                <a:cs typeface="Tahoma" panose="020B0604030504040204" pitchFamily="34" charset="0"/>
              </a:rPr>
              <a:t>Decision Process</a:t>
            </a:r>
          </a:p>
        </p:txBody>
      </p:sp>
      <p:sp>
        <p:nvSpPr>
          <p:cNvPr id="10" name="TextBox 9">
            <a:extLst>
              <a:ext uri="{FF2B5EF4-FFF2-40B4-BE49-F238E27FC236}">
                <a16:creationId xmlns:a16="http://schemas.microsoft.com/office/drawing/2014/main" id="{776BBD35-A08D-B9AA-3576-68C20E3E12C8}"/>
              </a:ext>
            </a:extLst>
          </p:cNvPr>
          <p:cNvSpPr txBox="1"/>
          <p:nvPr/>
        </p:nvSpPr>
        <p:spPr>
          <a:xfrm>
            <a:off x="7714652" y="1689918"/>
            <a:ext cx="4037793" cy="3785652"/>
          </a:xfrm>
          <a:prstGeom prst="rect">
            <a:avLst/>
          </a:prstGeom>
          <a:noFill/>
        </p:spPr>
        <p:txBody>
          <a:bodyPr wrap="square" rtlCol="0">
            <a:spAutoFit/>
          </a:bodyPr>
          <a:lstStyle/>
          <a:p>
            <a:pPr marL="285750" indent="-285750">
              <a:lnSpc>
                <a:spcPts val="2800"/>
              </a:lnSpc>
              <a:spcAft>
                <a:spcPts val="600"/>
              </a:spcAft>
              <a:buClr>
                <a:srgbClr val="F7941D"/>
              </a:buClr>
              <a:buFont typeface="Gotham" panose="02000604030000020004" pitchFamily="50" charset="0"/>
              <a:buChar char="»"/>
            </a:pPr>
            <a:r>
              <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Now the details…</a:t>
            </a:r>
          </a:p>
          <a:p>
            <a:pPr marL="285750" indent="-285750">
              <a:lnSpc>
                <a:spcPts val="2800"/>
              </a:lnSpc>
              <a:spcAft>
                <a:spcPts val="600"/>
              </a:spcAft>
              <a:buClr>
                <a:srgbClr val="F7941D"/>
              </a:buClr>
              <a:buFont typeface="Gotham" panose="02000604030000020004" pitchFamily="50" charset="0"/>
              <a:buChar char="»"/>
            </a:pPr>
            <a:r>
              <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Standard Operating Procedures (SOPs) as part of O&amp;M Plan</a:t>
            </a:r>
          </a:p>
          <a:p>
            <a:pPr marL="285750" indent="-285750">
              <a:lnSpc>
                <a:spcPts val="2800"/>
              </a:lnSpc>
              <a:spcAft>
                <a:spcPts val="600"/>
              </a:spcAft>
              <a:buClr>
                <a:srgbClr val="F7941D"/>
              </a:buClr>
              <a:buFont typeface="Gotham" panose="02000604030000020004" pitchFamily="50" charset="0"/>
              <a:buChar char="»"/>
            </a:pPr>
            <a:r>
              <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Fine tune a schedule</a:t>
            </a:r>
          </a:p>
          <a:p>
            <a:pPr marL="285750" indent="-285750">
              <a:lnSpc>
                <a:spcPts val="2800"/>
              </a:lnSpc>
              <a:spcAft>
                <a:spcPts val="600"/>
              </a:spcAft>
              <a:buClr>
                <a:srgbClr val="F7941D"/>
              </a:buClr>
              <a:buFont typeface="Gotham" panose="02000604030000020004" pitchFamily="50" charset="0"/>
              <a:buChar char="»"/>
            </a:pPr>
            <a:r>
              <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Assign responsibilities</a:t>
            </a:r>
          </a:p>
          <a:p>
            <a:pPr marL="285750" indent="-285750">
              <a:lnSpc>
                <a:spcPts val="2800"/>
              </a:lnSpc>
              <a:spcAft>
                <a:spcPts val="600"/>
              </a:spcAft>
              <a:buClr>
                <a:srgbClr val="F7941D"/>
              </a:buClr>
              <a:buFont typeface="Gotham" panose="02000604030000020004" pitchFamily="50" charset="0"/>
              <a:buChar char="»"/>
            </a:pPr>
            <a:r>
              <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Measurable goals</a:t>
            </a:r>
          </a:p>
          <a:p>
            <a:pPr marL="285750" indent="-285750">
              <a:lnSpc>
                <a:spcPts val="2800"/>
              </a:lnSpc>
              <a:spcAft>
                <a:spcPts val="600"/>
              </a:spcAft>
              <a:buClr>
                <a:srgbClr val="F7941D"/>
              </a:buClr>
              <a:buFont typeface="Gotham" panose="02000604030000020004" pitchFamily="50" charset="0"/>
              <a:buChar char="»"/>
            </a:pPr>
            <a:endPar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a:p>
            <a:pPr marL="285750" indent="-285750">
              <a:lnSpc>
                <a:spcPts val="2800"/>
              </a:lnSpc>
              <a:spcAft>
                <a:spcPts val="600"/>
              </a:spcAft>
              <a:buClr>
                <a:srgbClr val="F7941D"/>
              </a:buClr>
              <a:buFont typeface="Gotham" panose="02000604030000020004" pitchFamily="50" charset="0"/>
              <a:buChar char="»"/>
            </a:pPr>
            <a:endPar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cxnSp>
        <p:nvCxnSpPr>
          <p:cNvPr id="11" name="Straight Connector 10">
            <a:extLst>
              <a:ext uri="{FF2B5EF4-FFF2-40B4-BE49-F238E27FC236}">
                <a16:creationId xmlns:a16="http://schemas.microsoft.com/office/drawing/2014/main" id="{46DA7CCA-2FEA-8839-2461-DA41E2A31D03}"/>
              </a:ext>
            </a:extLst>
          </p:cNvPr>
          <p:cNvCxnSpPr>
            <a:cxnSpLocks/>
          </p:cNvCxnSpPr>
          <p:nvPr/>
        </p:nvCxnSpPr>
        <p:spPr>
          <a:xfrm>
            <a:off x="7714653" y="1453305"/>
            <a:ext cx="4037793" cy="0"/>
          </a:xfrm>
          <a:prstGeom prst="line">
            <a:avLst/>
          </a:prstGeom>
          <a:ln w="38100">
            <a:solidFill>
              <a:srgbClr val="F7941D"/>
            </a:solidFill>
          </a:ln>
        </p:spPr>
        <p:style>
          <a:lnRef idx="1">
            <a:schemeClr val="accent2"/>
          </a:lnRef>
          <a:fillRef idx="0">
            <a:schemeClr val="accent2"/>
          </a:fillRef>
          <a:effectRef idx="0">
            <a:schemeClr val="accent2"/>
          </a:effectRef>
          <a:fontRef idx="minor">
            <a:schemeClr val="tx1"/>
          </a:fontRef>
        </p:style>
      </p:cxnSp>
      <p:pic>
        <p:nvPicPr>
          <p:cNvPr id="13" name="Picture 12">
            <a:extLst>
              <a:ext uri="{FF2B5EF4-FFF2-40B4-BE49-F238E27FC236}">
                <a16:creationId xmlns:a16="http://schemas.microsoft.com/office/drawing/2014/main" id="{1007A28D-4D04-9260-C36C-FB1B1CD615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07715" y="6496592"/>
            <a:ext cx="365210" cy="289733"/>
          </a:xfrm>
          <a:prstGeom prst="rect">
            <a:avLst/>
          </a:prstGeom>
        </p:spPr>
      </p:pic>
      <p:sp>
        <p:nvSpPr>
          <p:cNvPr id="5" name="TextBox 4">
            <a:extLst>
              <a:ext uri="{FF2B5EF4-FFF2-40B4-BE49-F238E27FC236}">
                <a16:creationId xmlns:a16="http://schemas.microsoft.com/office/drawing/2014/main" id="{2466F476-26AA-2E8E-C051-AF9183929F3A}"/>
              </a:ext>
            </a:extLst>
          </p:cNvPr>
          <p:cNvSpPr txBox="1"/>
          <p:nvPr/>
        </p:nvSpPr>
        <p:spPr>
          <a:xfrm>
            <a:off x="9661185" y="6416958"/>
            <a:ext cx="247219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latin typeface="Palatino Linotype"/>
              </a:rPr>
              <a:t>© 2025 Copyright Wessler Engineering</a:t>
            </a:r>
            <a:r>
              <a:rPr lang="en-US" sz="1400" dirty="0">
                <a:latin typeface="Palatino Linotype"/>
              </a:rPr>
              <a:t>​</a:t>
            </a:r>
            <a:endParaRPr lang="en-US" sz="1400" dirty="0">
              <a:ea typeface="Calibri"/>
              <a:cs typeface="Calibri"/>
            </a:endParaRPr>
          </a:p>
        </p:txBody>
      </p:sp>
      <p:cxnSp>
        <p:nvCxnSpPr>
          <p:cNvPr id="7" name="Straight Connector 6">
            <a:extLst>
              <a:ext uri="{FF2B5EF4-FFF2-40B4-BE49-F238E27FC236}">
                <a16:creationId xmlns:a16="http://schemas.microsoft.com/office/drawing/2014/main" id="{40A2E3C1-4ACF-C8AF-C003-63E8D9968DA1}"/>
              </a:ext>
            </a:extLst>
          </p:cNvPr>
          <p:cNvCxnSpPr>
            <a:cxnSpLocks/>
          </p:cNvCxnSpPr>
          <p:nvPr/>
        </p:nvCxnSpPr>
        <p:spPr>
          <a:xfrm>
            <a:off x="-6" y="224608"/>
            <a:ext cx="11277606" cy="0"/>
          </a:xfrm>
          <a:prstGeom prst="line">
            <a:avLst/>
          </a:prstGeom>
          <a:ln w="98425">
            <a:solidFill>
              <a:srgbClr val="F7941D"/>
            </a:solidFill>
          </a:ln>
        </p:spPr>
        <p:style>
          <a:lnRef idx="1">
            <a:schemeClr val="accent2"/>
          </a:lnRef>
          <a:fillRef idx="0">
            <a:schemeClr val="accent2"/>
          </a:fillRef>
          <a:effectRef idx="0">
            <a:schemeClr val="accent2"/>
          </a:effectRef>
          <a:fontRef idx="minor">
            <a:schemeClr val="tx1"/>
          </a:fontRef>
        </p:style>
      </p:cxnSp>
      <p:cxnSp>
        <p:nvCxnSpPr>
          <p:cNvPr id="9" name="Straight Connector 8">
            <a:extLst>
              <a:ext uri="{FF2B5EF4-FFF2-40B4-BE49-F238E27FC236}">
                <a16:creationId xmlns:a16="http://schemas.microsoft.com/office/drawing/2014/main" id="{89A607B8-33A1-BA5F-FA8E-3C8D99E56D76}"/>
              </a:ext>
            </a:extLst>
          </p:cNvPr>
          <p:cNvCxnSpPr>
            <a:cxnSpLocks/>
          </p:cNvCxnSpPr>
          <p:nvPr/>
        </p:nvCxnSpPr>
        <p:spPr>
          <a:xfrm>
            <a:off x="-5" y="86518"/>
            <a:ext cx="11277605" cy="0"/>
          </a:xfrm>
          <a:prstGeom prst="line">
            <a:avLst/>
          </a:prstGeom>
          <a:ln w="190500">
            <a:solidFill>
              <a:srgbClr val="002060"/>
            </a:solidFill>
          </a:ln>
        </p:spPr>
        <p:style>
          <a:lnRef idx="1">
            <a:schemeClr val="accent2"/>
          </a:lnRef>
          <a:fillRef idx="0">
            <a:schemeClr val="accent2"/>
          </a:fillRef>
          <a:effectRef idx="0">
            <a:schemeClr val="accent2"/>
          </a:effectRef>
          <a:fontRef idx="minor">
            <a:schemeClr val="tx1"/>
          </a:fontRef>
        </p:style>
      </p:cxnSp>
      <p:sp>
        <p:nvSpPr>
          <p:cNvPr id="2" name="Rectangle 1">
            <a:extLst>
              <a:ext uri="{FF2B5EF4-FFF2-40B4-BE49-F238E27FC236}">
                <a16:creationId xmlns:a16="http://schemas.microsoft.com/office/drawing/2014/main" id="{D6D8640C-B6F1-4868-DCDF-32C5317296D6}"/>
              </a:ext>
            </a:extLst>
          </p:cNvPr>
          <p:cNvSpPr/>
          <p:nvPr/>
        </p:nvSpPr>
        <p:spPr>
          <a:xfrm>
            <a:off x="10925908" y="-4293"/>
            <a:ext cx="1266092" cy="488802"/>
          </a:xfrm>
          <a:prstGeom prst="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black and white logo&#10;&#10;AI-generated content may be incorrect.">
            <a:extLst>
              <a:ext uri="{FF2B5EF4-FFF2-40B4-BE49-F238E27FC236}">
                <a16:creationId xmlns:a16="http://schemas.microsoft.com/office/drawing/2014/main" id="{8F652D96-75F6-4D97-D60A-5E786BD6FAF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84525" y="6016"/>
            <a:ext cx="1148857" cy="488802"/>
          </a:xfrm>
          <a:prstGeom prst="rect">
            <a:avLst/>
          </a:prstGeom>
        </p:spPr>
      </p:pic>
      <p:pic>
        <p:nvPicPr>
          <p:cNvPr id="15" name="Picture 14">
            <a:extLst>
              <a:ext uri="{FF2B5EF4-FFF2-40B4-BE49-F238E27FC236}">
                <a16:creationId xmlns:a16="http://schemas.microsoft.com/office/drawing/2014/main" id="{647F7A9A-07EB-A467-2C31-9B857E2D14B7}"/>
              </a:ext>
            </a:extLst>
          </p:cNvPr>
          <p:cNvPicPr>
            <a:picLocks noChangeAspect="1"/>
          </p:cNvPicPr>
          <p:nvPr/>
        </p:nvPicPr>
        <p:blipFill>
          <a:blip r:embed="rId5" cstate="print">
            <a:grayscl/>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l="22577" t="2897" r="26422" b="17599"/>
          <a:stretch>
            <a:fillRect/>
          </a:stretch>
        </p:blipFill>
        <p:spPr>
          <a:xfrm>
            <a:off x="-6" y="250417"/>
            <a:ext cx="7526956" cy="6607583"/>
          </a:xfrm>
          <a:prstGeom prst="rect">
            <a:avLst/>
          </a:prstGeom>
        </p:spPr>
      </p:pic>
    </p:spTree>
    <p:extLst>
      <p:ext uri="{BB962C8B-B14F-4D97-AF65-F5344CB8AC3E}">
        <p14:creationId xmlns:p14="http://schemas.microsoft.com/office/powerpoint/2010/main" val="9846993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D77F43-5E6A-D3EB-B545-F557454F5B74}"/>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700699FE-7D4A-C849-4C59-5AF7C9AC568E}"/>
              </a:ext>
            </a:extLst>
          </p:cNvPr>
          <p:cNvPicPr>
            <a:picLocks noChangeAspect="1"/>
          </p:cNvPicPr>
          <p:nvPr/>
        </p:nvPicPr>
        <p:blipFill>
          <a:blip r:embed="rId3" cstate="print">
            <a:grayscl/>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20127" t="6136" r="40760" b="14383"/>
          <a:stretch>
            <a:fillRect/>
          </a:stretch>
        </p:blipFill>
        <p:spPr>
          <a:xfrm rot="5400000">
            <a:off x="5106659" y="-227341"/>
            <a:ext cx="6601566" cy="7569116"/>
          </a:xfrm>
          <a:prstGeom prst="rect">
            <a:avLst/>
          </a:prstGeom>
        </p:spPr>
      </p:pic>
      <p:sp>
        <p:nvSpPr>
          <p:cNvPr id="8" name="TextBox 7">
            <a:extLst>
              <a:ext uri="{FF2B5EF4-FFF2-40B4-BE49-F238E27FC236}">
                <a16:creationId xmlns:a16="http://schemas.microsoft.com/office/drawing/2014/main" id="{A32DCC74-78E7-76EE-78EE-18720B983E36}"/>
              </a:ext>
            </a:extLst>
          </p:cNvPr>
          <p:cNvSpPr txBox="1"/>
          <p:nvPr/>
        </p:nvSpPr>
        <p:spPr>
          <a:xfrm>
            <a:off x="279399" y="554009"/>
            <a:ext cx="6334128" cy="646331"/>
          </a:xfrm>
          <a:prstGeom prst="rect">
            <a:avLst/>
          </a:prstGeom>
          <a:noFill/>
        </p:spPr>
        <p:txBody>
          <a:bodyPr wrap="square" rtlCol="0">
            <a:spAutoFit/>
          </a:bodyPr>
          <a:lstStyle/>
          <a:p>
            <a:r>
              <a:rPr lang="en-US" sz="3600" b="1" dirty="0">
                <a:solidFill>
                  <a:schemeClr val="accent1">
                    <a:lumMod val="50000"/>
                  </a:schemeClr>
                </a:solidFill>
                <a:latin typeface="Palatino Linotype" panose="02040502050505030304" pitchFamily="18" charset="0"/>
                <a:ea typeface="Tahoma" panose="020B0604030504040204" pitchFamily="34" charset="0"/>
                <a:cs typeface="Tahoma" panose="020B0604030504040204" pitchFamily="34" charset="0"/>
              </a:rPr>
              <a:t>Decision Process</a:t>
            </a:r>
          </a:p>
        </p:txBody>
      </p:sp>
      <p:sp>
        <p:nvSpPr>
          <p:cNvPr id="10" name="TextBox 9">
            <a:extLst>
              <a:ext uri="{FF2B5EF4-FFF2-40B4-BE49-F238E27FC236}">
                <a16:creationId xmlns:a16="http://schemas.microsoft.com/office/drawing/2014/main" id="{1E6B9030-AD24-9A8E-4176-20879B84BDCC}"/>
              </a:ext>
            </a:extLst>
          </p:cNvPr>
          <p:cNvSpPr txBox="1"/>
          <p:nvPr/>
        </p:nvSpPr>
        <p:spPr>
          <a:xfrm>
            <a:off x="279400" y="1505039"/>
            <a:ext cx="3625850" cy="2041585"/>
          </a:xfrm>
          <a:prstGeom prst="rect">
            <a:avLst/>
          </a:prstGeom>
          <a:noFill/>
        </p:spPr>
        <p:txBody>
          <a:bodyPr wrap="square" rtlCol="0">
            <a:spAutoFit/>
          </a:bodyPr>
          <a:lstStyle/>
          <a:p>
            <a:pPr marL="285750" indent="-285750">
              <a:lnSpc>
                <a:spcPts val="2800"/>
              </a:lnSpc>
              <a:spcAft>
                <a:spcPts val="600"/>
              </a:spcAft>
              <a:buClr>
                <a:srgbClr val="F7941D"/>
              </a:buClr>
              <a:buFont typeface="Gotham" panose="02000604030000020004" pitchFamily="50" charset="0"/>
              <a:buChar char="»"/>
            </a:pPr>
            <a:r>
              <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Log sheets, inspection forms and checklists</a:t>
            </a:r>
          </a:p>
          <a:p>
            <a:pPr marL="285750" indent="-285750">
              <a:lnSpc>
                <a:spcPts val="2800"/>
              </a:lnSpc>
              <a:spcAft>
                <a:spcPts val="600"/>
              </a:spcAft>
              <a:buClr>
                <a:srgbClr val="F7941D"/>
              </a:buClr>
              <a:buFont typeface="Gotham" panose="02000604030000020004" pitchFamily="50" charset="0"/>
              <a:buChar char="»"/>
            </a:pPr>
            <a:r>
              <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Can always upgrade later!</a:t>
            </a:r>
          </a:p>
          <a:p>
            <a:pPr marL="285750" indent="-285750">
              <a:lnSpc>
                <a:spcPts val="2800"/>
              </a:lnSpc>
              <a:spcAft>
                <a:spcPts val="600"/>
              </a:spcAft>
              <a:buClr>
                <a:srgbClr val="F7941D"/>
              </a:buClr>
              <a:buFont typeface="Gotham" panose="02000604030000020004" pitchFamily="50" charset="0"/>
              <a:buChar char="»"/>
            </a:pPr>
            <a:endPar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cxnSp>
        <p:nvCxnSpPr>
          <p:cNvPr id="11" name="Straight Connector 10">
            <a:extLst>
              <a:ext uri="{FF2B5EF4-FFF2-40B4-BE49-F238E27FC236}">
                <a16:creationId xmlns:a16="http://schemas.microsoft.com/office/drawing/2014/main" id="{8B1B93E4-5C26-6943-24F8-049AC2FE38E9}"/>
              </a:ext>
            </a:extLst>
          </p:cNvPr>
          <p:cNvCxnSpPr>
            <a:cxnSpLocks/>
          </p:cNvCxnSpPr>
          <p:nvPr/>
        </p:nvCxnSpPr>
        <p:spPr>
          <a:xfrm>
            <a:off x="279400" y="1280051"/>
            <a:ext cx="3854450" cy="0"/>
          </a:xfrm>
          <a:prstGeom prst="line">
            <a:avLst/>
          </a:prstGeom>
          <a:ln w="38100">
            <a:solidFill>
              <a:srgbClr val="F7941D"/>
            </a:solidFill>
          </a:ln>
        </p:spPr>
        <p:style>
          <a:lnRef idx="1">
            <a:schemeClr val="accent2"/>
          </a:lnRef>
          <a:fillRef idx="0">
            <a:schemeClr val="accent2"/>
          </a:fillRef>
          <a:effectRef idx="0">
            <a:schemeClr val="accent2"/>
          </a:effectRef>
          <a:fontRef idx="minor">
            <a:schemeClr val="tx1"/>
          </a:fontRef>
        </p:style>
      </p:cxnSp>
      <p:pic>
        <p:nvPicPr>
          <p:cNvPr id="13" name="Picture 12">
            <a:extLst>
              <a:ext uri="{FF2B5EF4-FFF2-40B4-BE49-F238E27FC236}">
                <a16:creationId xmlns:a16="http://schemas.microsoft.com/office/drawing/2014/main" id="{8CA1F23A-54EE-908F-C451-C80943DFFD6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607715" y="6496592"/>
            <a:ext cx="365210" cy="289733"/>
          </a:xfrm>
          <a:prstGeom prst="rect">
            <a:avLst/>
          </a:prstGeom>
        </p:spPr>
      </p:pic>
      <p:sp>
        <p:nvSpPr>
          <p:cNvPr id="5" name="TextBox 4">
            <a:extLst>
              <a:ext uri="{FF2B5EF4-FFF2-40B4-BE49-F238E27FC236}">
                <a16:creationId xmlns:a16="http://schemas.microsoft.com/office/drawing/2014/main" id="{FA54D5FD-4E63-E920-9A72-6E945FE310B2}"/>
              </a:ext>
            </a:extLst>
          </p:cNvPr>
          <p:cNvSpPr txBox="1"/>
          <p:nvPr/>
        </p:nvSpPr>
        <p:spPr>
          <a:xfrm>
            <a:off x="279399" y="6456218"/>
            <a:ext cx="442883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latin typeface="Palatino Linotype"/>
              </a:rPr>
              <a:t>© 2025 Copyright Wessler Engineering</a:t>
            </a:r>
            <a:r>
              <a:rPr lang="en-US" sz="1400" dirty="0">
                <a:latin typeface="Palatino Linotype"/>
              </a:rPr>
              <a:t>​</a:t>
            </a:r>
            <a:endParaRPr lang="en-US" sz="1400" dirty="0">
              <a:ea typeface="Calibri"/>
              <a:cs typeface="Calibri"/>
            </a:endParaRPr>
          </a:p>
        </p:txBody>
      </p:sp>
      <p:cxnSp>
        <p:nvCxnSpPr>
          <p:cNvPr id="7" name="Straight Connector 6">
            <a:extLst>
              <a:ext uri="{FF2B5EF4-FFF2-40B4-BE49-F238E27FC236}">
                <a16:creationId xmlns:a16="http://schemas.microsoft.com/office/drawing/2014/main" id="{B4DA2E7B-014C-92EF-011E-A83A4BEE22AC}"/>
              </a:ext>
            </a:extLst>
          </p:cNvPr>
          <p:cNvCxnSpPr>
            <a:cxnSpLocks/>
          </p:cNvCxnSpPr>
          <p:nvPr/>
        </p:nvCxnSpPr>
        <p:spPr>
          <a:xfrm>
            <a:off x="-6" y="224608"/>
            <a:ext cx="11277606" cy="0"/>
          </a:xfrm>
          <a:prstGeom prst="line">
            <a:avLst/>
          </a:prstGeom>
          <a:ln w="98425">
            <a:solidFill>
              <a:srgbClr val="F7941D"/>
            </a:solidFill>
          </a:ln>
        </p:spPr>
        <p:style>
          <a:lnRef idx="1">
            <a:schemeClr val="accent2"/>
          </a:lnRef>
          <a:fillRef idx="0">
            <a:schemeClr val="accent2"/>
          </a:fillRef>
          <a:effectRef idx="0">
            <a:schemeClr val="accent2"/>
          </a:effectRef>
          <a:fontRef idx="minor">
            <a:schemeClr val="tx1"/>
          </a:fontRef>
        </p:style>
      </p:cxnSp>
      <p:cxnSp>
        <p:nvCxnSpPr>
          <p:cNvPr id="9" name="Straight Connector 8">
            <a:extLst>
              <a:ext uri="{FF2B5EF4-FFF2-40B4-BE49-F238E27FC236}">
                <a16:creationId xmlns:a16="http://schemas.microsoft.com/office/drawing/2014/main" id="{215CE4C6-C97D-0CB0-1DBA-DB4A5F55175C}"/>
              </a:ext>
            </a:extLst>
          </p:cNvPr>
          <p:cNvCxnSpPr>
            <a:cxnSpLocks/>
          </p:cNvCxnSpPr>
          <p:nvPr/>
        </p:nvCxnSpPr>
        <p:spPr>
          <a:xfrm>
            <a:off x="-5" y="86518"/>
            <a:ext cx="11277605" cy="0"/>
          </a:xfrm>
          <a:prstGeom prst="line">
            <a:avLst/>
          </a:prstGeom>
          <a:ln w="190500">
            <a:solidFill>
              <a:srgbClr val="002060"/>
            </a:solidFill>
          </a:ln>
        </p:spPr>
        <p:style>
          <a:lnRef idx="1">
            <a:schemeClr val="accent2"/>
          </a:lnRef>
          <a:fillRef idx="0">
            <a:schemeClr val="accent2"/>
          </a:fillRef>
          <a:effectRef idx="0">
            <a:schemeClr val="accent2"/>
          </a:effectRef>
          <a:fontRef idx="minor">
            <a:schemeClr val="tx1"/>
          </a:fontRef>
        </p:style>
      </p:cxnSp>
      <p:sp>
        <p:nvSpPr>
          <p:cNvPr id="2" name="Rectangle 1">
            <a:extLst>
              <a:ext uri="{FF2B5EF4-FFF2-40B4-BE49-F238E27FC236}">
                <a16:creationId xmlns:a16="http://schemas.microsoft.com/office/drawing/2014/main" id="{754F9909-9537-A161-6852-C3A10134C53A}"/>
              </a:ext>
            </a:extLst>
          </p:cNvPr>
          <p:cNvSpPr/>
          <p:nvPr/>
        </p:nvSpPr>
        <p:spPr>
          <a:xfrm>
            <a:off x="10925908" y="-4293"/>
            <a:ext cx="1266092" cy="488802"/>
          </a:xfrm>
          <a:prstGeom prst="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black and white logo&#10;&#10;AI-generated content may be incorrect.">
            <a:extLst>
              <a:ext uri="{FF2B5EF4-FFF2-40B4-BE49-F238E27FC236}">
                <a16:creationId xmlns:a16="http://schemas.microsoft.com/office/drawing/2014/main" id="{4CC6AC74-2080-AECF-48F1-72C07706A97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84525" y="6016"/>
            <a:ext cx="1148857" cy="488802"/>
          </a:xfrm>
          <a:prstGeom prst="rect">
            <a:avLst/>
          </a:prstGeom>
        </p:spPr>
      </p:pic>
    </p:spTree>
    <p:extLst>
      <p:ext uri="{BB962C8B-B14F-4D97-AF65-F5344CB8AC3E}">
        <p14:creationId xmlns:p14="http://schemas.microsoft.com/office/powerpoint/2010/main" val="17224347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C66410-1402-A340-66B2-A8AFDC378408}"/>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B9E2B4A6-B9CB-34FF-3ADB-CB6C30724BCF}"/>
              </a:ext>
            </a:extLst>
          </p:cNvPr>
          <p:cNvSpPr txBox="1"/>
          <p:nvPr/>
        </p:nvSpPr>
        <p:spPr>
          <a:xfrm>
            <a:off x="279398" y="554009"/>
            <a:ext cx="3854449" cy="646331"/>
          </a:xfrm>
          <a:prstGeom prst="rect">
            <a:avLst/>
          </a:prstGeom>
          <a:noFill/>
        </p:spPr>
        <p:txBody>
          <a:bodyPr wrap="square" rtlCol="0">
            <a:spAutoFit/>
          </a:bodyPr>
          <a:lstStyle/>
          <a:p>
            <a:r>
              <a:rPr lang="en-US" sz="3600" b="1" dirty="0">
                <a:solidFill>
                  <a:schemeClr val="accent1">
                    <a:lumMod val="50000"/>
                  </a:schemeClr>
                </a:solidFill>
                <a:latin typeface="Palatino Linotype" panose="02040502050505030304" pitchFamily="18" charset="0"/>
                <a:ea typeface="Tahoma" panose="020B0604030504040204" pitchFamily="34" charset="0"/>
                <a:cs typeface="Tahoma" panose="020B0604030504040204" pitchFamily="34" charset="0"/>
              </a:rPr>
              <a:t>Facility SWPPPs</a:t>
            </a:r>
          </a:p>
        </p:txBody>
      </p:sp>
      <p:cxnSp>
        <p:nvCxnSpPr>
          <p:cNvPr id="11" name="Straight Connector 10">
            <a:extLst>
              <a:ext uri="{FF2B5EF4-FFF2-40B4-BE49-F238E27FC236}">
                <a16:creationId xmlns:a16="http://schemas.microsoft.com/office/drawing/2014/main" id="{31362D9E-897E-1A2B-AA2F-940FC358DC19}"/>
              </a:ext>
            </a:extLst>
          </p:cNvPr>
          <p:cNvCxnSpPr>
            <a:cxnSpLocks/>
          </p:cNvCxnSpPr>
          <p:nvPr/>
        </p:nvCxnSpPr>
        <p:spPr>
          <a:xfrm>
            <a:off x="279400" y="1280051"/>
            <a:ext cx="3854450" cy="0"/>
          </a:xfrm>
          <a:prstGeom prst="line">
            <a:avLst/>
          </a:prstGeom>
          <a:ln w="38100">
            <a:solidFill>
              <a:srgbClr val="F7941D"/>
            </a:solidFill>
          </a:ln>
        </p:spPr>
        <p:style>
          <a:lnRef idx="1">
            <a:schemeClr val="accent2"/>
          </a:lnRef>
          <a:fillRef idx="0">
            <a:schemeClr val="accent2"/>
          </a:fillRef>
          <a:effectRef idx="0">
            <a:schemeClr val="accent2"/>
          </a:effectRef>
          <a:fontRef idx="minor">
            <a:schemeClr val="tx1"/>
          </a:fontRef>
        </p:style>
      </p:cxnSp>
      <p:pic>
        <p:nvPicPr>
          <p:cNvPr id="13" name="Picture 12">
            <a:extLst>
              <a:ext uri="{FF2B5EF4-FFF2-40B4-BE49-F238E27FC236}">
                <a16:creationId xmlns:a16="http://schemas.microsoft.com/office/drawing/2014/main" id="{48E42BA4-2081-ED60-BC97-060FFDCFD6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07715" y="6496592"/>
            <a:ext cx="365210" cy="289733"/>
          </a:xfrm>
          <a:prstGeom prst="rect">
            <a:avLst/>
          </a:prstGeom>
        </p:spPr>
      </p:pic>
      <p:sp>
        <p:nvSpPr>
          <p:cNvPr id="5" name="TextBox 4">
            <a:extLst>
              <a:ext uri="{FF2B5EF4-FFF2-40B4-BE49-F238E27FC236}">
                <a16:creationId xmlns:a16="http://schemas.microsoft.com/office/drawing/2014/main" id="{F23C9473-4E7F-79E2-2CB2-31C7FF2C4605}"/>
              </a:ext>
            </a:extLst>
          </p:cNvPr>
          <p:cNvSpPr txBox="1"/>
          <p:nvPr/>
        </p:nvSpPr>
        <p:spPr>
          <a:xfrm>
            <a:off x="279399" y="6456218"/>
            <a:ext cx="442883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latin typeface="Palatino Linotype"/>
              </a:rPr>
              <a:t>© 2025 Copyright Wessler Engineering</a:t>
            </a:r>
            <a:r>
              <a:rPr lang="en-US" sz="1400" dirty="0">
                <a:latin typeface="Palatino Linotype"/>
              </a:rPr>
              <a:t>​</a:t>
            </a:r>
            <a:endParaRPr lang="en-US" sz="1400" dirty="0">
              <a:ea typeface="Calibri"/>
              <a:cs typeface="Calibri"/>
            </a:endParaRPr>
          </a:p>
        </p:txBody>
      </p:sp>
      <p:cxnSp>
        <p:nvCxnSpPr>
          <p:cNvPr id="7" name="Straight Connector 6">
            <a:extLst>
              <a:ext uri="{FF2B5EF4-FFF2-40B4-BE49-F238E27FC236}">
                <a16:creationId xmlns:a16="http://schemas.microsoft.com/office/drawing/2014/main" id="{91021659-6755-D2AA-FF6C-B5D36039CEF6}"/>
              </a:ext>
            </a:extLst>
          </p:cNvPr>
          <p:cNvCxnSpPr>
            <a:cxnSpLocks/>
          </p:cNvCxnSpPr>
          <p:nvPr/>
        </p:nvCxnSpPr>
        <p:spPr>
          <a:xfrm>
            <a:off x="-6" y="224608"/>
            <a:ext cx="11277606" cy="0"/>
          </a:xfrm>
          <a:prstGeom prst="line">
            <a:avLst/>
          </a:prstGeom>
          <a:ln w="98425">
            <a:solidFill>
              <a:srgbClr val="F7941D"/>
            </a:solidFill>
          </a:ln>
        </p:spPr>
        <p:style>
          <a:lnRef idx="1">
            <a:schemeClr val="accent2"/>
          </a:lnRef>
          <a:fillRef idx="0">
            <a:schemeClr val="accent2"/>
          </a:fillRef>
          <a:effectRef idx="0">
            <a:schemeClr val="accent2"/>
          </a:effectRef>
          <a:fontRef idx="minor">
            <a:schemeClr val="tx1"/>
          </a:fontRef>
        </p:style>
      </p:cxnSp>
      <p:cxnSp>
        <p:nvCxnSpPr>
          <p:cNvPr id="9" name="Straight Connector 8">
            <a:extLst>
              <a:ext uri="{FF2B5EF4-FFF2-40B4-BE49-F238E27FC236}">
                <a16:creationId xmlns:a16="http://schemas.microsoft.com/office/drawing/2014/main" id="{181DD94B-3E8A-7383-527B-FB33FA53AF4B}"/>
              </a:ext>
            </a:extLst>
          </p:cNvPr>
          <p:cNvCxnSpPr>
            <a:cxnSpLocks/>
          </p:cNvCxnSpPr>
          <p:nvPr/>
        </p:nvCxnSpPr>
        <p:spPr>
          <a:xfrm>
            <a:off x="-5" y="86518"/>
            <a:ext cx="11277605" cy="0"/>
          </a:xfrm>
          <a:prstGeom prst="line">
            <a:avLst/>
          </a:prstGeom>
          <a:ln w="190500">
            <a:solidFill>
              <a:srgbClr val="002060"/>
            </a:solidFill>
          </a:ln>
        </p:spPr>
        <p:style>
          <a:lnRef idx="1">
            <a:schemeClr val="accent2"/>
          </a:lnRef>
          <a:fillRef idx="0">
            <a:schemeClr val="accent2"/>
          </a:fillRef>
          <a:effectRef idx="0">
            <a:schemeClr val="accent2"/>
          </a:effectRef>
          <a:fontRef idx="minor">
            <a:schemeClr val="tx1"/>
          </a:fontRef>
        </p:style>
      </p:cxnSp>
      <p:sp>
        <p:nvSpPr>
          <p:cNvPr id="2" name="Rectangle 1">
            <a:extLst>
              <a:ext uri="{FF2B5EF4-FFF2-40B4-BE49-F238E27FC236}">
                <a16:creationId xmlns:a16="http://schemas.microsoft.com/office/drawing/2014/main" id="{3B4DF1F1-1340-7F79-EB93-A94E237E4300}"/>
              </a:ext>
            </a:extLst>
          </p:cNvPr>
          <p:cNvSpPr/>
          <p:nvPr/>
        </p:nvSpPr>
        <p:spPr>
          <a:xfrm>
            <a:off x="10925908" y="-4293"/>
            <a:ext cx="1266092" cy="488802"/>
          </a:xfrm>
          <a:prstGeom prst="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black and white logo&#10;&#10;AI-generated content may be incorrect.">
            <a:extLst>
              <a:ext uri="{FF2B5EF4-FFF2-40B4-BE49-F238E27FC236}">
                <a16:creationId xmlns:a16="http://schemas.microsoft.com/office/drawing/2014/main" id="{D72DF0E4-EFEA-4CB7-B849-6F3CE5BE47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84525" y="6016"/>
            <a:ext cx="1148857" cy="488802"/>
          </a:xfrm>
          <a:prstGeom prst="rect">
            <a:avLst/>
          </a:prstGeom>
        </p:spPr>
      </p:pic>
      <p:sp>
        <p:nvSpPr>
          <p:cNvPr id="4" name="TextBox 3">
            <a:extLst>
              <a:ext uri="{FF2B5EF4-FFF2-40B4-BE49-F238E27FC236}">
                <a16:creationId xmlns:a16="http://schemas.microsoft.com/office/drawing/2014/main" id="{20150B43-1225-51A4-17B8-A5A9B99CB803}"/>
              </a:ext>
            </a:extLst>
          </p:cNvPr>
          <p:cNvSpPr txBox="1"/>
          <p:nvPr/>
        </p:nvSpPr>
        <p:spPr>
          <a:xfrm>
            <a:off x="254044" y="1461067"/>
            <a:ext cx="4317956" cy="4716676"/>
          </a:xfrm>
          <a:prstGeom prst="rect">
            <a:avLst/>
          </a:prstGeom>
          <a:noFill/>
        </p:spPr>
        <p:txBody>
          <a:bodyPr wrap="square" rtlCol="0">
            <a:spAutoFit/>
          </a:bodyPr>
          <a:lstStyle/>
          <a:p>
            <a:pPr marL="285750" indent="-285750">
              <a:lnSpc>
                <a:spcPts val="2800"/>
              </a:lnSpc>
              <a:spcAft>
                <a:spcPts val="300"/>
              </a:spcAft>
              <a:buClr>
                <a:srgbClr val="F7941D"/>
              </a:buClr>
              <a:buFont typeface="Gotham" panose="02000604030000020004" pitchFamily="50" charset="0"/>
              <a:buChar char="»"/>
            </a:pPr>
            <a:r>
              <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List of MS4 owned/operated facilities under NPDES Industrial Stormwater General Permit or an Individual Permit</a:t>
            </a:r>
          </a:p>
          <a:p>
            <a:endParaRPr lang="en-US" b="1" dirty="0"/>
          </a:p>
          <a:p>
            <a:r>
              <a:rPr lang="en-US" sz="2000" dirty="0">
                <a:latin typeface="Tahoma" panose="020B0604030504040204" pitchFamily="34" charset="0"/>
                <a:ea typeface="Tahoma" panose="020B0604030504040204" pitchFamily="34" charset="0"/>
                <a:cs typeface="Tahoma" panose="020B0604030504040204" pitchFamily="34" charset="0"/>
              </a:rPr>
              <a:t>Ohio EPA / Divisions &amp; Offices / Surface Water / Permitting/ Small Municipal Separate Storm Sewer Systems (MS4s) - General Permit</a:t>
            </a:r>
          </a:p>
          <a:p>
            <a:endParaRPr lang="en-US" sz="2000" dirty="0">
              <a:latin typeface="Tahoma" panose="020B0604030504040204" pitchFamily="34" charset="0"/>
              <a:ea typeface="Tahoma" panose="020B0604030504040204" pitchFamily="34" charset="0"/>
              <a:cs typeface="Tahoma" panose="020B0604030504040204" pitchFamily="34" charset="0"/>
            </a:endParaRPr>
          </a:p>
          <a:p>
            <a:r>
              <a:rPr lang="en-US" sz="2000" dirty="0">
                <a:latin typeface="Tahoma" panose="020B0604030504040204" pitchFamily="34" charset="0"/>
                <a:ea typeface="Tahoma" panose="020B0604030504040204" pitchFamily="34" charset="0"/>
                <a:cs typeface="Tahoma" panose="020B0604030504040204" pitchFamily="34" charset="0"/>
              </a:rPr>
              <a:t>Guidance for MS4 Operated Industrial Facilities</a:t>
            </a:r>
          </a:p>
          <a:p>
            <a:pPr marL="285750" indent="-285750">
              <a:lnSpc>
                <a:spcPts val="2800"/>
              </a:lnSpc>
              <a:spcAft>
                <a:spcPts val="300"/>
              </a:spcAft>
              <a:buClr>
                <a:srgbClr val="F7941D"/>
              </a:buClr>
              <a:buFont typeface="Gotham" panose="02000604030000020004" pitchFamily="50" charset="0"/>
              <a:buChar char="»"/>
            </a:pPr>
            <a:endPar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14" name="Picture 13">
            <a:extLst>
              <a:ext uri="{FF2B5EF4-FFF2-40B4-BE49-F238E27FC236}">
                <a16:creationId xmlns:a16="http://schemas.microsoft.com/office/drawing/2014/main" id="{1B1F01F4-E74A-7D5E-6613-E0F2BBC42827}"/>
              </a:ext>
            </a:extLst>
          </p:cNvPr>
          <p:cNvPicPr>
            <a:picLocks noChangeAspect="1"/>
          </p:cNvPicPr>
          <p:nvPr/>
        </p:nvPicPr>
        <p:blipFill>
          <a:blip r:embed="rId5"/>
          <a:stretch>
            <a:fillRect/>
          </a:stretch>
        </p:blipFill>
        <p:spPr>
          <a:xfrm>
            <a:off x="4087348" y="632907"/>
            <a:ext cx="8046034" cy="5685221"/>
          </a:xfrm>
          <a:prstGeom prst="rect">
            <a:avLst/>
          </a:prstGeom>
        </p:spPr>
      </p:pic>
    </p:spTree>
    <p:extLst>
      <p:ext uri="{BB962C8B-B14F-4D97-AF65-F5344CB8AC3E}">
        <p14:creationId xmlns:p14="http://schemas.microsoft.com/office/powerpoint/2010/main" val="4884248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5BC074-03D8-2D1E-AE13-D98FE0E4205A}"/>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91D857C8-A179-B356-9553-43887BB38FB2}"/>
              </a:ext>
            </a:extLst>
          </p:cNvPr>
          <p:cNvSpPr txBox="1"/>
          <p:nvPr/>
        </p:nvSpPr>
        <p:spPr>
          <a:xfrm>
            <a:off x="1019364" y="1273548"/>
            <a:ext cx="2948907" cy="1200329"/>
          </a:xfrm>
          <a:prstGeom prst="rect">
            <a:avLst/>
          </a:prstGeom>
          <a:noFill/>
        </p:spPr>
        <p:txBody>
          <a:bodyPr wrap="square" rtlCol="0">
            <a:spAutoFit/>
          </a:bodyPr>
          <a:lstStyle/>
          <a:p>
            <a:r>
              <a:rPr lang="en-US" sz="3600" b="1" dirty="0">
                <a:solidFill>
                  <a:schemeClr val="accent1">
                    <a:lumMod val="50000"/>
                  </a:schemeClr>
                </a:solidFill>
                <a:latin typeface="Palatino Linotype" panose="02040502050505030304" pitchFamily="18" charset="0"/>
              </a:rPr>
              <a:t>Facility</a:t>
            </a:r>
          </a:p>
          <a:p>
            <a:r>
              <a:rPr lang="en-US" sz="3600" b="1" dirty="0">
                <a:solidFill>
                  <a:schemeClr val="accent1">
                    <a:lumMod val="50000"/>
                  </a:schemeClr>
                </a:solidFill>
                <a:latin typeface="Palatino Linotype" panose="02040502050505030304" pitchFamily="18" charset="0"/>
              </a:rPr>
              <a:t>SWPPPs</a:t>
            </a:r>
          </a:p>
        </p:txBody>
      </p:sp>
      <p:cxnSp>
        <p:nvCxnSpPr>
          <p:cNvPr id="10" name="Straight Connector 9">
            <a:extLst>
              <a:ext uri="{FF2B5EF4-FFF2-40B4-BE49-F238E27FC236}">
                <a16:creationId xmlns:a16="http://schemas.microsoft.com/office/drawing/2014/main" id="{81491DCF-35D0-55BD-4B33-2ED113C2856A}"/>
              </a:ext>
            </a:extLst>
          </p:cNvPr>
          <p:cNvCxnSpPr>
            <a:cxnSpLocks/>
          </p:cNvCxnSpPr>
          <p:nvPr/>
        </p:nvCxnSpPr>
        <p:spPr>
          <a:xfrm flipV="1">
            <a:off x="868566" y="937552"/>
            <a:ext cx="0" cy="1872323"/>
          </a:xfrm>
          <a:prstGeom prst="line">
            <a:avLst/>
          </a:prstGeom>
          <a:ln w="38100">
            <a:solidFill>
              <a:srgbClr val="F7941D"/>
            </a:solidFill>
          </a:ln>
        </p:spPr>
        <p:style>
          <a:lnRef idx="1">
            <a:schemeClr val="accent2"/>
          </a:lnRef>
          <a:fillRef idx="0">
            <a:schemeClr val="accent2"/>
          </a:fillRef>
          <a:effectRef idx="0">
            <a:schemeClr val="accent2"/>
          </a:effectRef>
          <a:fontRef idx="minor">
            <a:schemeClr val="tx1"/>
          </a:fontRef>
        </p:style>
      </p:cxnSp>
      <p:sp>
        <p:nvSpPr>
          <p:cNvPr id="13" name="TextBox 12">
            <a:extLst>
              <a:ext uri="{FF2B5EF4-FFF2-40B4-BE49-F238E27FC236}">
                <a16:creationId xmlns:a16="http://schemas.microsoft.com/office/drawing/2014/main" id="{66533EFB-CB6E-76EC-9DE6-BC17EF2EA865}"/>
              </a:ext>
            </a:extLst>
          </p:cNvPr>
          <p:cNvSpPr txBox="1"/>
          <p:nvPr/>
        </p:nvSpPr>
        <p:spPr>
          <a:xfrm>
            <a:off x="4057463" y="1264613"/>
            <a:ext cx="7550251" cy="3875420"/>
          </a:xfrm>
          <a:prstGeom prst="rect">
            <a:avLst/>
          </a:prstGeom>
          <a:noFill/>
        </p:spPr>
        <p:txBody>
          <a:bodyPr wrap="square" rtlCol="0">
            <a:spAutoFit/>
          </a:bodyPr>
          <a:lstStyle/>
          <a:p>
            <a:pPr marL="285750" indent="-285750">
              <a:lnSpc>
                <a:spcPts val="3500"/>
              </a:lnSpc>
              <a:spcAft>
                <a:spcPts val="600"/>
              </a:spcAft>
              <a:buClr>
                <a:srgbClr val="F7941D"/>
              </a:buClr>
              <a:buFont typeface="Gotham" panose="02000604030000020004" pitchFamily="50" charset="0"/>
              <a:buChar char="»"/>
            </a:pPr>
            <a:r>
              <a:rPr lang="en-US" sz="28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Don’t reinvent the wheel…Use and revise existing templates to meet the requirements and your needs</a:t>
            </a:r>
          </a:p>
          <a:p>
            <a:pPr marL="742950" lvl="1" indent="-285750">
              <a:lnSpc>
                <a:spcPts val="3500"/>
              </a:lnSpc>
              <a:spcAft>
                <a:spcPts val="600"/>
              </a:spcAft>
              <a:buClr>
                <a:srgbClr val="F7941D"/>
              </a:buClr>
              <a:buFont typeface="Gotham" panose="02000604030000020004" pitchFamily="50" charset="0"/>
              <a:buChar char="»"/>
            </a:pPr>
            <a:r>
              <a:rPr lang="en-US" sz="28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Ohio EPA Industrial SWPPP Template</a:t>
            </a:r>
          </a:p>
          <a:p>
            <a:pPr marL="742950" lvl="1" indent="-285750">
              <a:lnSpc>
                <a:spcPts val="3500"/>
              </a:lnSpc>
              <a:spcAft>
                <a:spcPts val="600"/>
              </a:spcAft>
              <a:buClr>
                <a:srgbClr val="F7941D"/>
              </a:buClr>
              <a:buFont typeface="Gotham" panose="02000604030000020004" pitchFamily="50" charset="0"/>
              <a:buChar char="»"/>
            </a:pPr>
            <a:r>
              <a:rPr lang="en-US" sz="28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Central Massachusetts Regional Stormwater Coalition</a:t>
            </a:r>
          </a:p>
          <a:p>
            <a:pPr marL="742950" lvl="1" indent="-285750">
              <a:lnSpc>
                <a:spcPts val="3500"/>
              </a:lnSpc>
              <a:spcAft>
                <a:spcPts val="600"/>
              </a:spcAft>
              <a:buClr>
                <a:srgbClr val="F7941D"/>
              </a:buClr>
              <a:buFont typeface="Gotham" panose="02000604030000020004" pitchFamily="50" charset="0"/>
              <a:buChar char="»"/>
            </a:pPr>
            <a:r>
              <a:rPr lang="en-US" sz="28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Indiana Association for Floodplain and Stormwater Management</a:t>
            </a:r>
          </a:p>
        </p:txBody>
      </p:sp>
      <p:pic>
        <p:nvPicPr>
          <p:cNvPr id="11" name="Picture 10">
            <a:extLst>
              <a:ext uri="{FF2B5EF4-FFF2-40B4-BE49-F238E27FC236}">
                <a16:creationId xmlns:a16="http://schemas.microsoft.com/office/drawing/2014/main" id="{34C3E220-8778-392F-6E97-29388B6D8F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07715" y="6496592"/>
            <a:ext cx="365210" cy="289733"/>
          </a:xfrm>
          <a:prstGeom prst="rect">
            <a:avLst/>
          </a:prstGeom>
        </p:spPr>
      </p:pic>
      <p:sp>
        <p:nvSpPr>
          <p:cNvPr id="5" name="TextBox 4">
            <a:extLst>
              <a:ext uri="{FF2B5EF4-FFF2-40B4-BE49-F238E27FC236}">
                <a16:creationId xmlns:a16="http://schemas.microsoft.com/office/drawing/2014/main" id="{EE6A77B4-2FDD-1897-525C-594EFFF857D6}"/>
              </a:ext>
            </a:extLst>
          </p:cNvPr>
          <p:cNvSpPr txBox="1"/>
          <p:nvPr/>
        </p:nvSpPr>
        <p:spPr>
          <a:xfrm>
            <a:off x="279400" y="6456218"/>
            <a:ext cx="442883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latin typeface="Palatino Linotype"/>
              </a:rPr>
              <a:t>© 2025 Copyright Wessler Engineering</a:t>
            </a:r>
            <a:r>
              <a:rPr lang="en-US" sz="1400" dirty="0">
                <a:latin typeface="Palatino Linotype"/>
              </a:rPr>
              <a:t>​</a:t>
            </a:r>
            <a:endParaRPr lang="en-US" sz="1400" dirty="0">
              <a:ea typeface="Calibri"/>
              <a:cs typeface="Calibri"/>
            </a:endParaRPr>
          </a:p>
        </p:txBody>
      </p:sp>
      <p:cxnSp>
        <p:nvCxnSpPr>
          <p:cNvPr id="6" name="Straight Connector 5">
            <a:extLst>
              <a:ext uri="{FF2B5EF4-FFF2-40B4-BE49-F238E27FC236}">
                <a16:creationId xmlns:a16="http://schemas.microsoft.com/office/drawing/2014/main" id="{305A749B-E071-D41C-E429-54F4853E72B3}"/>
              </a:ext>
            </a:extLst>
          </p:cNvPr>
          <p:cNvCxnSpPr>
            <a:cxnSpLocks/>
          </p:cNvCxnSpPr>
          <p:nvPr/>
        </p:nvCxnSpPr>
        <p:spPr>
          <a:xfrm>
            <a:off x="-6" y="224608"/>
            <a:ext cx="11277606" cy="0"/>
          </a:xfrm>
          <a:prstGeom prst="line">
            <a:avLst/>
          </a:prstGeom>
          <a:ln w="98425">
            <a:solidFill>
              <a:srgbClr val="F7941D"/>
            </a:solidFill>
          </a:ln>
        </p:spPr>
        <p:style>
          <a:lnRef idx="1">
            <a:schemeClr val="accent2"/>
          </a:lnRef>
          <a:fillRef idx="0">
            <a:schemeClr val="accent2"/>
          </a:fillRef>
          <a:effectRef idx="0">
            <a:schemeClr val="accent2"/>
          </a:effectRef>
          <a:fontRef idx="minor">
            <a:schemeClr val="tx1"/>
          </a:fontRef>
        </p:style>
      </p:cxnSp>
      <p:cxnSp>
        <p:nvCxnSpPr>
          <p:cNvPr id="7" name="Straight Connector 6">
            <a:extLst>
              <a:ext uri="{FF2B5EF4-FFF2-40B4-BE49-F238E27FC236}">
                <a16:creationId xmlns:a16="http://schemas.microsoft.com/office/drawing/2014/main" id="{323F041E-C893-7B54-5C46-5A4875A7C4C2}"/>
              </a:ext>
            </a:extLst>
          </p:cNvPr>
          <p:cNvCxnSpPr>
            <a:cxnSpLocks/>
          </p:cNvCxnSpPr>
          <p:nvPr/>
        </p:nvCxnSpPr>
        <p:spPr>
          <a:xfrm>
            <a:off x="-5" y="86518"/>
            <a:ext cx="11277605" cy="0"/>
          </a:xfrm>
          <a:prstGeom prst="line">
            <a:avLst/>
          </a:prstGeom>
          <a:ln w="190500">
            <a:solidFill>
              <a:srgbClr val="002060"/>
            </a:solidFill>
          </a:ln>
        </p:spPr>
        <p:style>
          <a:lnRef idx="1">
            <a:schemeClr val="accent2"/>
          </a:lnRef>
          <a:fillRef idx="0">
            <a:schemeClr val="accent2"/>
          </a:fillRef>
          <a:effectRef idx="0">
            <a:schemeClr val="accent2"/>
          </a:effectRef>
          <a:fontRef idx="minor">
            <a:schemeClr val="tx1"/>
          </a:fontRef>
        </p:style>
      </p:cxnSp>
      <p:sp>
        <p:nvSpPr>
          <p:cNvPr id="2" name="Rectangle 1">
            <a:extLst>
              <a:ext uri="{FF2B5EF4-FFF2-40B4-BE49-F238E27FC236}">
                <a16:creationId xmlns:a16="http://schemas.microsoft.com/office/drawing/2014/main" id="{55C5FAC6-513A-31E0-9DDA-DBE6A76BFA10}"/>
              </a:ext>
            </a:extLst>
          </p:cNvPr>
          <p:cNvSpPr/>
          <p:nvPr/>
        </p:nvSpPr>
        <p:spPr>
          <a:xfrm>
            <a:off x="10925908" y="-4293"/>
            <a:ext cx="1266092" cy="488802"/>
          </a:xfrm>
          <a:prstGeom prst="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black and white logo&#10;&#10;AI-generated content may be incorrect.">
            <a:extLst>
              <a:ext uri="{FF2B5EF4-FFF2-40B4-BE49-F238E27FC236}">
                <a16:creationId xmlns:a16="http://schemas.microsoft.com/office/drawing/2014/main" id="{13308598-EF7B-B839-7C5B-7E8213FE385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84525" y="6016"/>
            <a:ext cx="1148857" cy="488802"/>
          </a:xfrm>
          <a:prstGeom prst="rect">
            <a:avLst/>
          </a:prstGeom>
        </p:spPr>
      </p:pic>
    </p:spTree>
    <p:extLst>
      <p:ext uri="{BB962C8B-B14F-4D97-AF65-F5344CB8AC3E}">
        <p14:creationId xmlns:p14="http://schemas.microsoft.com/office/powerpoint/2010/main" val="14056259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C7FFC4-0BE4-61B8-D2CB-D564248CE6E1}"/>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97297A20-B63E-9474-847E-BD962A48E01E}"/>
              </a:ext>
            </a:extLst>
          </p:cNvPr>
          <p:cNvSpPr txBox="1"/>
          <p:nvPr/>
        </p:nvSpPr>
        <p:spPr>
          <a:xfrm>
            <a:off x="1019364" y="1273548"/>
            <a:ext cx="2948907" cy="1200329"/>
          </a:xfrm>
          <a:prstGeom prst="rect">
            <a:avLst/>
          </a:prstGeom>
          <a:noFill/>
        </p:spPr>
        <p:txBody>
          <a:bodyPr wrap="square" rtlCol="0">
            <a:spAutoFit/>
          </a:bodyPr>
          <a:lstStyle/>
          <a:p>
            <a:r>
              <a:rPr lang="en-US" sz="3600" b="1" dirty="0">
                <a:solidFill>
                  <a:schemeClr val="accent1">
                    <a:lumMod val="50000"/>
                  </a:schemeClr>
                </a:solidFill>
                <a:latin typeface="Palatino Linotype" panose="02040502050505030304" pitchFamily="18" charset="0"/>
              </a:rPr>
              <a:t>Facility</a:t>
            </a:r>
          </a:p>
          <a:p>
            <a:r>
              <a:rPr lang="en-US" sz="3600" b="1" dirty="0">
                <a:solidFill>
                  <a:schemeClr val="accent1">
                    <a:lumMod val="50000"/>
                  </a:schemeClr>
                </a:solidFill>
                <a:latin typeface="Palatino Linotype" panose="02040502050505030304" pitchFamily="18" charset="0"/>
              </a:rPr>
              <a:t>SWPPPs</a:t>
            </a:r>
          </a:p>
        </p:txBody>
      </p:sp>
      <p:cxnSp>
        <p:nvCxnSpPr>
          <p:cNvPr id="10" name="Straight Connector 9">
            <a:extLst>
              <a:ext uri="{FF2B5EF4-FFF2-40B4-BE49-F238E27FC236}">
                <a16:creationId xmlns:a16="http://schemas.microsoft.com/office/drawing/2014/main" id="{454FAFEA-6EEB-D85E-9F16-BEAA4D0799D2}"/>
              </a:ext>
            </a:extLst>
          </p:cNvPr>
          <p:cNvCxnSpPr>
            <a:cxnSpLocks/>
          </p:cNvCxnSpPr>
          <p:nvPr/>
        </p:nvCxnSpPr>
        <p:spPr>
          <a:xfrm flipV="1">
            <a:off x="868566" y="937552"/>
            <a:ext cx="0" cy="1872323"/>
          </a:xfrm>
          <a:prstGeom prst="line">
            <a:avLst/>
          </a:prstGeom>
          <a:ln w="38100">
            <a:solidFill>
              <a:srgbClr val="F7941D"/>
            </a:solidFill>
          </a:ln>
        </p:spPr>
        <p:style>
          <a:lnRef idx="1">
            <a:schemeClr val="accent2"/>
          </a:lnRef>
          <a:fillRef idx="0">
            <a:schemeClr val="accent2"/>
          </a:fillRef>
          <a:effectRef idx="0">
            <a:schemeClr val="accent2"/>
          </a:effectRef>
          <a:fontRef idx="minor">
            <a:schemeClr val="tx1"/>
          </a:fontRef>
        </p:style>
      </p:cxnSp>
      <p:sp>
        <p:nvSpPr>
          <p:cNvPr id="13" name="TextBox 12">
            <a:extLst>
              <a:ext uri="{FF2B5EF4-FFF2-40B4-BE49-F238E27FC236}">
                <a16:creationId xmlns:a16="http://schemas.microsoft.com/office/drawing/2014/main" id="{FD7EDB40-B01C-160D-19A8-9761773FAD20}"/>
              </a:ext>
            </a:extLst>
          </p:cNvPr>
          <p:cNvSpPr txBox="1"/>
          <p:nvPr/>
        </p:nvSpPr>
        <p:spPr>
          <a:xfrm>
            <a:off x="3819525" y="937552"/>
            <a:ext cx="8153398" cy="5106526"/>
          </a:xfrm>
          <a:prstGeom prst="rect">
            <a:avLst/>
          </a:prstGeom>
          <a:noFill/>
        </p:spPr>
        <p:txBody>
          <a:bodyPr wrap="square" rtlCol="0">
            <a:spAutoFit/>
          </a:bodyPr>
          <a:lstStyle/>
          <a:p>
            <a:pPr marL="285750" indent="-285750">
              <a:lnSpc>
                <a:spcPts val="2800"/>
              </a:lnSpc>
              <a:spcAft>
                <a:spcPts val="300"/>
              </a:spcAft>
              <a:buClr>
                <a:srgbClr val="F7941D"/>
              </a:buClr>
              <a:buFont typeface="Gotham" panose="02000604030000020004" pitchFamily="50" charset="0"/>
              <a:buChar char="»"/>
            </a:pPr>
            <a:r>
              <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Method to document the site’s activities, processes, and operations in greater detail</a:t>
            </a:r>
          </a:p>
          <a:p>
            <a:pPr marL="285750" indent="-285750">
              <a:lnSpc>
                <a:spcPts val="2800"/>
              </a:lnSpc>
              <a:spcAft>
                <a:spcPts val="300"/>
              </a:spcAft>
              <a:buClr>
                <a:srgbClr val="F7941D"/>
              </a:buClr>
              <a:buFont typeface="Gotham" panose="02000604030000020004" pitchFamily="50" charset="0"/>
              <a:buChar char="»"/>
            </a:pPr>
            <a:r>
              <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Contents:</a:t>
            </a:r>
          </a:p>
          <a:p>
            <a:pPr marL="742950" lvl="1" indent="-285750">
              <a:lnSpc>
                <a:spcPts val="2800"/>
              </a:lnSpc>
              <a:spcAft>
                <a:spcPts val="300"/>
              </a:spcAft>
              <a:buClr>
                <a:srgbClr val="F7941D"/>
              </a:buClr>
              <a:buFont typeface="Gotham" panose="02000604030000020004" pitchFamily="50" charset="0"/>
              <a:buChar char="»"/>
            </a:pPr>
            <a:r>
              <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Facility map showing drainage patterns, storage areas, building locations, etc.</a:t>
            </a:r>
          </a:p>
          <a:p>
            <a:pPr marL="742950" lvl="1" indent="-285750">
              <a:lnSpc>
                <a:spcPts val="2800"/>
              </a:lnSpc>
              <a:spcAft>
                <a:spcPts val="300"/>
              </a:spcAft>
              <a:buClr>
                <a:srgbClr val="F7941D"/>
              </a:buClr>
              <a:buFont typeface="Gotham" panose="02000604030000020004" pitchFamily="50" charset="0"/>
              <a:buChar char="»"/>
            </a:pPr>
            <a:r>
              <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Map of storm system and outfalls</a:t>
            </a:r>
          </a:p>
          <a:p>
            <a:pPr marL="742950" lvl="1" indent="-285750">
              <a:lnSpc>
                <a:spcPts val="2800"/>
              </a:lnSpc>
              <a:spcAft>
                <a:spcPts val="300"/>
              </a:spcAft>
              <a:buClr>
                <a:srgbClr val="F7941D"/>
              </a:buClr>
              <a:buFont typeface="Gotham" panose="02000604030000020004" pitchFamily="50" charset="0"/>
              <a:buChar char="»"/>
            </a:pPr>
            <a:r>
              <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Identification of activities, chemical storage practices, and proper handling</a:t>
            </a:r>
          </a:p>
          <a:p>
            <a:pPr marL="742950" lvl="1" indent="-285750">
              <a:lnSpc>
                <a:spcPts val="2800"/>
              </a:lnSpc>
              <a:spcAft>
                <a:spcPts val="300"/>
              </a:spcAft>
              <a:buClr>
                <a:srgbClr val="F7941D"/>
              </a:buClr>
              <a:buFont typeface="Gotham" panose="02000604030000020004" pitchFamily="50" charset="0"/>
              <a:buChar char="»"/>
            </a:pPr>
            <a:r>
              <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Best management practices</a:t>
            </a:r>
          </a:p>
          <a:p>
            <a:pPr marL="742950" lvl="1" indent="-285750">
              <a:lnSpc>
                <a:spcPts val="2800"/>
              </a:lnSpc>
              <a:spcAft>
                <a:spcPts val="300"/>
              </a:spcAft>
              <a:buClr>
                <a:srgbClr val="F7941D"/>
              </a:buClr>
              <a:buFont typeface="Gotham" panose="02000604030000020004" pitchFamily="50" charset="0"/>
              <a:buChar char="»"/>
            </a:pPr>
            <a:r>
              <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Spill response and emergency procedures</a:t>
            </a:r>
          </a:p>
          <a:p>
            <a:pPr marL="742950" lvl="1" indent="-285750">
              <a:lnSpc>
                <a:spcPts val="2800"/>
              </a:lnSpc>
              <a:spcAft>
                <a:spcPts val="300"/>
              </a:spcAft>
              <a:buClr>
                <a:srgbClr val="F7941D"/>
              </a:buClr>
              <a:buFont typeface="Gotham" panose="02000604030000020004" pitchFamily="50" charset="0"/>
              <a:buChar char="»"/>
            </a:pPr>
            <a:r>
              <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Proper disposal of waste</a:t>
            </a:r>
          </a:p>
          <a:p>
            <a:pPr marL="742950" lvl="1" indent="-285750">
              <a:lnSpc>
                <a:spcPts val="2800"/>
              </a:lnSpc>
              <a:spcAft>
                <a:spcPts val="300"/>
              </a:spcAft>
              <a:buClr>
                <a:srgbClr val="F7941D"/>
              </a:buClr>
              <a:buFont typeface="Gotham" panose="02000604030000020004" pitchFamily="50" charset="0"/>
              <a:buChar char="»"/>
            </a:pPr>
            <a:r>
              <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Training</a:t>
            </a:r>
          </a:p>
          <a:p>
            <a:pPr marL="742950" lvl="1" indent="-285750">
              <a:lnSpc>
                <a:spcPts val="2800"/>
              </a:lnSpc>
              <a:spcAft>
                <a:spcPts val="300"/>
              </a:spcAft>
              <a:buClr>
                <a:srgbClr val="F7941D"/>
              </a:buClr>
              <a:buFont typeface="Gotham" panose="02000604030000020004" pitchFamily="50" charset="0"/>
              <a:buChar char="»"/>
            </a:pPr>
            <a:r>
              <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Inspections</a:t>
            </a:r>
          </a:p>
        </p:txBody>
      </p:sp>
      <p:pic>
        <p:nvPicPr>
          <p:cNvPr id="11" name="Picture 10">
            <a:extLst>
              <a:ext uri="{FF2B5EF4-FFF2-40B4-BE49-F238E27FC236}">
                <a16:creationId xmlns:a16="http://schemas.microsoft.com/office/drawing/2014/main" id="{38433345-D93F-5173-8ECE-0621F0FF2A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07715" y="6496592"/>
            <a:ext cx="365210" cy="289733"/>
          </a:xfrm>
          <a:prstGeom prst="rect">
            <a:avLst/>
          </a:prstGeom>
        </p:spPr>
      </p:pic>
      <p:sp>
        <p:nvSpPr>
          <p:cNvPr id="5" name="TextBox 4">
            <a:extLst>
              <a:ext uri="{FF2B5EF4-FFF2-40B4-BE49-F238E27FC236}">
                <a16:creationId xmlns:a16="http://schemas.microsoft.com/office/drawing/2014/main" id="{D23F0D47-2867-ACD5-6331-4C411B434F9F}"/>
              </a:ext>
            </a:extLst>
          </p:cNvPr>
          <p:cNvSpPr txBox="1"/>
          <p:nvPr/>
        </p:nvSpPr>
        <p:spPr>
          <a:xfrm>
            <a:off x="279400" y="6456218"/>
            <a:ext cx="442883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latin typeface="Palatino Linotype"/>
              </a:rPr>
              <a:t>© 2025 Copyright Wessler Engineering</a:t>
            </a:r>
            <a:r>
              <a:rPr lang="en-US" sz="1400" dirty="0">
                <a:latin typeface="Palatino Linotype"/>
              </a:rPr>
              <a:t>​</a:t>
            </a:r>
            <a:endParaRPr lang="en-US" sz="1400" dirty="0">
              <a:ea typeface="Calibri"/>
              <a:cs typeface="Calibri"/>
            </a:endParaRPr>
          </a:p>
        </p:txBody>
      </p:sp>
      <p:cxnSp>
        <p:nvCxnSpPr>
          <p:cNvPr id="6" name="Straight Connector 5">
            <a:extLst>
              <a:ext uri="{FF2B5EF4-FFF2-40B4-BE49-F238E27FC236}">
                <a16:creationId xmlns:a16="http://schemas.microsoft.com/office/drawing/2014/main" id="{C55E0FFA-29E7-4E72-2BD3-C163081BD680}"/>
              </a:ext>
            </a:extLst>
          </p:cNvPr>
          <p:cNvCxnSpPr>
            <a:cxnSpLocks/>
          </p:cNvCxnSpPr>
          <p:nvPr/>
        </p:nvCxnSpPr>
        <p:spPr>
          <a:xfrm>
            <a:off x="-6" y="224608"/>
            <a:ext cx="11277606" cy="0"/>
          </a:xfrm>
          <a:prstGeom prst="line">
            <a:avLst/>
          </a:prstGeom>
          <a:ln w="98425">
            <a:solidFill>
              <a:srgbClr val="F7941D"/>
            </a:solidFill>
          </a:ln>
        </p:spPr>
        <p:style>
          <a:lnRef idx="1">
            <a:schemeClr val="accent2"/>
          </a:lnRef>
          <a:fillRef idx="0">
            <a:schemeClr val="accent2"/>
          </a:fillRef>
          <a:effectRef idx="0">
            <a:schemeClr val="accent2"/>
          </a:effectRef>
          <a:fontRef idx="minor">
            <a:schemeClr val="tx1"/>
          </a:fontRef>
        </p:style>
      </p:cxnSp>
      <p:cxnSp>
        <p:nvCxnSpPr>
          <p:cNvPr id="7" name="Straight Connector 6">
            <a:extLst>
              <a:ext uri="{FF2B5EF4-FFF2-40B4-BE49-F238E27FC236}">
                <a16:creationId xmlns:a16="http://schemas.microsoft.com/office/drawing/2014/main" id="{A1BDA6A8-3F2E-702A-B809-4457BE9303E6}"/>
              </a:ext>
            </a:extLst>
          </p:cNvPr>
          <p:cNvCxnSpPr>
            <a:cxnSpLocks/>
          </p:cNvCxnSpPr>
          <p:nvPr/>
        </p:nvCxnSpPr>
        <p:spPr>
          <a:xfrm>
            <a:off x="-5" y="86518"/>
            <a:ext cx="11277605" cy="0"/>
          </a:xfrm>
          <a:prstGeom prst="line">
            <a:avLst/>
          </a:prstGeom>
          <a:ln w="190500">
            <a:solidFill>
              <a:srgbClr val="002060"/>
            </a:solidFill>
          </a:ln>
        </p:spPr>
        <p:style>
          <a:lnRef idx="1">
            <a:schemeClr val="accent2"/>
          </a:lnRef>
          <a:fillRef idx="0">
            <a:schemeClr val="accent2"/>
          </a:fillRef>
          <a:effectRef idx="0">
            <a:schemeClr val="accent2"/>
          </a:effectRef>
          <a:fontRef idx="minor">
            <a:schemeClr val="tx1"/>
          </a:fontRef>
        </p:style>
      </p:cxnSp>
      <p:sp>
        <p:nvSpPr>
          <p:cNvPr id="2" name="Rectangle 1">
            <a:extLst>
              <a:ext uri="{FF2B5EF4-FFF2-40B4-BE49-F238E27FC236}">
                <a16:creationId xmlns:a16="http://schemas.microsoft.com/office/drawing/2014/main" id="{7C8E7C3C-FC70-EEC5-35BC-0244F519C174}"/>
              </a:ext>
            </a:extLst>
          </p:cNvPr>
          <p:cNvSpPr/>
          <p:nvPr/>
        </p:nvSpPr>
        <p:spPr>
          <a:xfrm>
            <a:off x="10925908" y="-4293"/>
            <a:ext cx="1266092" cy="488802"/>
          </a:xfrm>
          <a:prstGeom prst="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black and white logo&#10;&#10;AI-generated content may be incorrect.">
            <a:extLst>
              <a:ext uri="{FF2B5EF4-FFF2-40B4-BE49-F238E27FC236}">
                <a16:creationId xmlns:a16="http://schemas.microsoft.com/office/drawing/2014/main" id="{12A1D8CC-90C1-56A5-F1AF-32361DCC19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84525" y="6016"/>
            <a:ext cx="1148857" cy="488802"/>
          </a:xfrm>
          <a:prstGeom prst="rect">
            <a:avLst/>
          </a:prstGeom>
        </p:spPr>
      </p:pic>
    </p:spTree>
    <p:extLst>
      <p:ext uri="{BB962C8B-B14F-4D97-AF65-F5344CB8AC3E}">
        <p14:creationId xmlns:p14="http://schemas.microsoft.com/office/powerpoint/2010/main" val="1209856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D92558-E535-7126-31E5-3636D821BAC1}"/>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62E3CD7D-AB07-BC7E-1B4E-62BC99B74CF0}"/>
              </a:ext>
            </a:extLst>
          </p:cNvPr>
          <p:cNvSpPr txBox="1"/>
          <p:nvPr/>
        </p:nvSpPr>
        <p:spPr>
          <a:xfrm>
            <a:off x="1019364" y="1273548"/>
            <a:ext cx="2948907" cy="1200329"/>
          </a:xfrm>
          <a:prstGeom prst="rect">
            <a:avLst/>
          </a:prstGeom>
          <a:noFill/>
        </p:spPr>
        <p:txBody>
          <a:bodyPr wrap="square" rtlCol="0">
            <a:spAutoFit/>
          </a:bodyPr>
          <a:lstStyle/>
          <a:p>
            <a:r>
              <a:rPr lang="en-US" sz="3600" b="1" dirty="0">
                <a:solidFill>
                  <a:schemeClr val="accent1">
                    <a:lumMod val="50000"/>
                  </a:schemeClr>
                </a:solidFill>
                <a:latin typeface="Palatino Linotype" panose="02040502050505030304" pitchFamily="18" charset="0"/>
              </a:rPr>
              <a:t>Facility</a:t>
            </a:r>
          </a:p>
          <a:p>
            <a:r>
              <a:rPr lang="en-US" sz="3600" b="1" dirty="0">
                <a:solidFill>
                  <a:schemeClr val="accent1">
                    <a:lumMod val="50000"/>
                  </a:schemeClr>
                </a:solidFill>
                <a:latin typeface="Palatino Linotype" panose="02040502050505030304" pitchFamily="18" charset="0"/>
              </a:rPr>
              <a:t>SWPPPs</a:t>
            </a:r>
          </a:p>
        </p:txBody>
      </p:sp>
      <p:cxnSp>
        <p:nvCxnSpPr>
          <p:cNvPr id="10" name="Straight Connector 9">
            <a:extLst>
              <a:ext uri="{FF2B5EF4-FFF2-40B4-BE49-F238E27FC236}">
                <a16:creationId xmlns:a16="http://schemas.microsoft.com/office/drawing/2014/main" id="{AA6D0164-29B7-CB44-5A90-F4A8BE962DD3}"/>
              </a:ext>
            </a:extLst>
          </p:cNvPr>
          <p:cNvCxnSpPr>
            <a:cxnSpLocks/>
          </p:cNvCxnSpPr>
          <p:nvPr/>
        </p:nvCxnSpPr>
        <p:spPr>
          <a:xfrm flipV="1">
            <a:off x="868566" y="937552"/>
            <a:ext cx="0" cy="1872323"/>
          </a:xfrm>
          <a:prstGeom prst="line">
            <a:avLst/>
          </a:prstGeom>
          <a:ln w="38100">
            <a:solidFill>
              <a:srgbClr val="F7941D"/>
            </a:solidFill>
          </a:ln>
        </p:spPr>
        <p:style>
          <a:lnRef idx="1">
            <a:schemeClr val="accent2"/>
          </a:lnRef>
          <a:fillRef idx="0">
            <a:schemeClr val="accent2"/>
          </a:fillRef>
          <a:effectRef idx="0">
            <a:schemeClr val="accent2"/>
          </a:effectRef>
          <a:fontRef idx="minor">
            <a:schemeClr val="tx1"/>
          </a:fontRef>
        </p:style>
      </p:cxnSp>
      <p:pic>
        <p:nvPicPr>
          <p:cNvPr id="11" name="Picture 10">
            <a:extLst>
              <a:ext uri="{FF2B5EF4-FFF2-40B4-BE49-F238E27FC236}">
                <a16:creationId xmlns:a16="http://schemas.microsoft.com/office/drawing/2014/main" id="{0359FFBB-CA4E-C106-DA61-C04942CEAC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07715" y="6496592"/>
            <a:ext cx="365210" cy="289733"/>
          </a:xfrm>
          <a:prstGeom prst="rect">
            <a:avLst/>
          </a:prstGeom>
        </p:spPr>
      </p:pic>
      <p:sp>
        <p:nvSpPr>
          <p:cNvPr id="5" name="TextBox 4">
            <a:extLst>
              <a:ext uri="{FF2B5EF4-FFF2-40B4-BE49-F238E27FC236}">
                <a16:creationId xmlns:a16="http://schemas.microsoft.com/office/drawing/2014/main" id="{F357E9B8-3069-D039-E44D-4697C75D37D3}"/>
              </a:ext>
            </a:extLst>
          </p:cNvPr>
          <p:cNvSpPr txBox="1"/>
          <p:nvPr/>
        </p:nvSpPr>
        <p:spPr>
          <a:xfrm>
            <a:off x="279400" y="6456218"/>
            <a:ext cx="442883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latin typeface="Palatino Linotype"/>
              </a:rPr>
              <a:t>© 2025 Copyright Wessler Engineering</a:t>
            </a:r>
            <a:r>
              <a:rPr lang="en-US" sz="1400" dirty="0">
                <a:latin typeface="Palatino Linotype"/>
              </a:rPr>
              <a:t>​</a:t>
            </a:r>
            <a:endParaRPr lang="en-US" sz="1400" dirty="0">
              <a:ea typeface="Calibri"/>
              <a:cs typeface="Calibri"/>
            </a:endParaRPr>
          </a:p>
        </p:txBody>
      </p:sp>
      <p:cxnSp>
        <p:nvCxnSpPr>
          <p:cNvPr id="6" name="Straight Connector 5">
            <a:extLst>
              <a:ext uri="{FF2B5EF4-FFF2-40B4-BE49-F238E27FC236}">
                <a16:creationId xmlns:a16="http://schemas.microsoft.com/office/drawing/2014/main" id="{2F37CAC3-1F3A-FCFE-5CBB-98A3D4B607B0}"/>
              </a:ext>
            </a:extLst>
          </p:cNvPr>
          <p:cNvCxnSpPr>
            <a:cxnSpLocks/>
          </p:cNvCxnSpPr>
          <p:nvPr/>
        </p:nvCxnSpPr>
        <p:spPr>
          <a:xfrm>
            <a:off x="-6" y="224608"/>
            <a:ext cx="11277606" cy="0"/>
          </a:xfrm>
          <a:prstGeom prst="line">
            <a:avLst/>
          </a:prstGeom>
          <a:ln w="98425">
            <a:solidFill>
              <a:srgbClr val="F7941D"/>
            </a:solidFill>
          </a:ln>
        </p:spPr>
        <p:style>
          <a:lnRef idx="1">
            <a:schemeClr val="accent2"/>
          </a:lnRef>
          <a:fillRef idx="0">
            <a:schemeClr val="accent2"/>
          </a:fillRef>
          <a:effectRef idx="0">
            <a:schemeClr val="accent2"/>
          </a:effectRef>
          <a:fontRef idx="minor">
            <a:schemeClr val="tx1"/>
          </a:fontRef>
        </p:style>
      </p:cxnSp>
      <p:cxnSp>
        <p:nvCxnSpPr>
          <p:cNvPr id="7" name="Straight Connector 6">
            <a:extLst>
              <a:ext uri="{FF2B5EF4-FFF2-40B4-BE49-F238E27FC236}">
                <a16:creationId xmlns:a16="http://schemas.microsoft.com/office/drawing/2014/main" id="{DA363373-2E64-CA35-BA91-808C99D20118}"/>
              </a:ext>
            </a:extLst>
          </p:cNvPr>
          <p:cNvCxnSpPr>
            <a:cxnSpLocks/>
          </p:cNvCxnSpPr>
          <p:nvPr/>
        </p:nvCxnSpPr>
        <p:spPr>
          <a:xfrm>
            <a:off x="-5" y="86518"/>
            <a:ext cx="11277605" cy="0"/>
          </a:xfrm>
          <a:prstGeom prst="line">
            <a:avLst/>
          </a:prstGeom>
          <a:ln w="190500">
            <a:solidFill>
              <a:srgbClr val="002060"/>
            </a:solidFill>
          </a:ln>
        </p:spPr>
        <p:style>
          <a:lnRef idx="1">
            <a:schemeClr val="accent2"/>
          </a:lnRef>
          <a:fillRef idx="0">
            <a:schemeClr val="accent2"/>
          </a:fillRef>
          <a:effectRef idx="0">
            <a:schemeClr val="accent2"/>
          </a:effectRef>
          <a:fontRef idx="minor">
            <a:schemeClr val="tx1"/>
          </a:fontRef>
        </p:style>
      </p:cxnSp>
      <p:sp>
        <p:nvSpPr>
          <p:cNvPr id="2" name="Rectangle 1">
            <a:extLst>
              <a:ext uri="{FF2B5EF4-FFF2-40B4-BE49-F238E27FC236}">
                <a16:creationId xmlns:a16="http://schemas.microsoft.com/office/drawing/2014/main" id="{D95BEF82-D188-3D05-FA6F-255867969BCC}"/>
              </a:ext>
            </a:extLst>
          </p:cNvPr>
          <p:cNvSpPr/>
          <p:nvPr/>
        </p:nvSpPr>
        <p:spPr>
          <a:xfrm>
            <a:off x="10925908" y="-4293"/>
            <a:ext cx="1266092" cy="488802"/>
          </a:xfrm>
          <a:prstGeom prst="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black and white logo&#10;&#10;AI-generated content may be incorrect.">
            <a:extLst>
              <a:ext uri="{FF2B5EF4-FFF2-40B4-BE49-F238E27FC236}">
                <a16:creationId xmlns:a16="http://schemas.microsoft.com/office/drawing/2014/main" id="{7BE52113-28E1-AF63-244E-F25FB0F8F3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84525" y="6016"/>
            <a:ext cx="1148857" cy="488802"/>
          </a:xfrm>
          <a:prstGeom prst="rect">
            <a:avLst/>
          </a:prstGeom>
        </p:spPr>
      </p:pic>
      <p:pic>
        <p:nvPicPr>
          <p:cNvPr id="1026" name="Picture 2">
            <a:extLst>
              <a:ext uri="{FF2B5EF4-FFF2-40B4-BE49-F238E27FC236}">
                <a16:creationId xmlns:a16="http://schemas.microsoft.com/office/drawing/2014/main" id="{3BFC2AE3-A056-7F0B-2CF5-ABF541E380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5825" y="703117"/>
            <a:ext cx="8748126" cy="593026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90336D6F-DDC3-541F-23A2-60B869D4AC0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1550" y="3042371"/>
            <a:ext cx="2600325" cy="3181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57951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6AC105-375F-6594-F50C-93C8DAF45976}"/>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26A774D1-84DE-A22B-BBB7-603BBA338717}"/>
              </a:ext>
            </a:extLst>
          </p:cNvPr>
          <p:cNvSpPr txBox="1"/>
          <p:nvPr/>
        </p:nvSpPr>
        <p:spPr>
          <a:xfrm>
            <a:off x="279398" y="554009"/>
            <a:ext cx="3854449" cy="646331"/>
          </a:xfrm>
          <a:prstGeom prst="rect">
            <a:avLst/>
          </a:prstGeom>
          <a:noFill/>
        </p:spPr>
        <p:txBody>
          <a:bodyPr wrap="square" rtlCol="0">
            <a:spAutoFit/>
          </a:bodyPr>
          <a:lstStyle/>
          <a:p>
            <a:r>
              <a:rPr lang="en-US" sz="3600" b="1" dirty="0">
                <a:solidFill>
                  <a:schemeClr val="accent1">
                    <a:lumMod val="50000"/>
                  </a:schemeClr>
                </a:solidFill>
                <a:latin typeface="Palatino Linotype" panose="02040502050505030304" pitchFamily="18" charset="0"/>
                <a:ea typeface="Tahoma" panose="020B0604030504040204" pitchFamily="34" charset="0"/>
                <a:cs typeface="Tahoma" panose="020B0604030504040204" pitchFamily="34" charset="0"/>
              </a:rPr>
              <a:t>Facility SWPPPs</a:t>
            </a:r>
          </a:p>
        </p:txBody>
      </p:sp>
      <p:cxnSp>
        <p:nvCxnSpPr>
          <p:cNvPr id="11" name="Straight Connector 10">
            <a:extLst>
              <a:ext uri="{FF2B5EF4-FFF2-40B4-BE49-F238E27FC236}">
                <a16:creationId xmlns:a16="http://schemas.microsoft.com/office/drawing/2014/main" id="{91981714-2D92-519D-82BD-05C810FF58C3}"/>
              </a:ext>
            </a:extLst>
          </p:cNvPr>
          <p:cNvCxnSpPr>
            <a:cxnSpLocks/>
          </p:cNvCxnSpPr>
          <p:nvPr/>
        </p:nvCxnSpPr>
        <p:spPr>
          <a:xfrm>
            <a:off x="279400" y="1280051"/>
            <a:ext cx="3854450" cy="0"/>
          </a:xfrm>
          <a:prstGeom prst="line">
            <a:avLst/>
          </a:prstGeom>
          <a:ln w="38100">
            <a:solidFill>
              <a:srgbClr val="F7941D"/>
            </a:solidFill>
          </a:ln>
        </p:spPr>
        <p:style>
          <a:lnRef idx="1">
            <a:schemeClr val="accent2"/>
          </a:lnRef>
          <a:fillRef idx="0">
            <a:schemeClr val="accent2"/>
          </a:fillRef>
          <a:effectRef idx="0">
            <a:schemeClr val="accent2"/>
          </a:effectRef>
          <a:fontRef idx="minor">
            <a:schemeClr val="tx1"/>
          </a:fontRef>
        </p:style>
      </p:cxnSp>
      <p:pic>
        <p:nvPicPr>
          <p:cNvPr id="13" name="Picture 12">
            <a:extLst>
              <a:ext uri="{FF2B5EF4-FFF2-40B4-BE49-F238E27FC236}">
                <a16:creationId xmlns:a16="http://schemas.microsoft.com/office/drawing/2014/main" id="{8B968F0D-0122-8A61-F171-5C00CE6B23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07715" y="6496592"/>
            <a:ext cx="365210" cy="289733"/>
          </a:xfrm>
          <a:prstGeom prst="rect">
            <a:avLst/>
          </a:prstGeom>
        </p:spPr>
      </p:pic>
      <p:sp>
        <p:nvSpPr>
          <p:cNvPr id="5" name="TextBox 4">
            <a:extLst>
              <a:ext uri="{FF2B5EF4-FFF2-40B4-BE49-F238E27FC236}">
                <a16:creationId xmlns:a16="http://schemas.microsoft.com/office/drawing/2014/main" id="{BB64BC2C-3F12-B684-9C92-EEECB883A182}"/>
              </a:ext>
            </a:extLst>
          </p:cNvPr>
          <p:cNvSpPr txBox="1"/>
          <p:nvPr/>
        </p:nvSpPr>
        <p:spPr>
          <a:xfrm>
            <a:off x="279399" y="6456218"/>
            <a:ext cx="442883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latin typeface="Palatino Linotype"/>
              </a:rPr>
              <a:t>© 2025 Copyright Wessler Engineering</a:t>
            </a:r>
            <a:r>
              <a:rPr lang="en-US" sz="1400" dirty="0">
                <a:latin typeface="Palatino Linotype"/>
              </a:rPr>
              <a:t>​</a:t>
            </a:r>
            <a:endParaRPr lang="en-US" sz="1400" dirty="0">
              <a:ea typeface="Calibri"/>
              <a:cs typeface="Calibri"/>
            </a:endParaRPr>
          </a:p>
        </p:txBody>
      </p:sp>
      <p:cxnSp>
        <p:nvCxnSpPr>
          <p:cNvPr id="7" name="Straight Connector 6">
            <a:extLst>
              <a:ext uri="{FF2B5EF4-FFF2-40B4-BE49-F238E27FC236}">
                <a16:creationId xmlns:a16="http://schemas.microsoft.com/office/drawing/2014/main" id="{46746315-4DC2-954E-2E5A-8150E42D8ED1}"/>
              </a:ext>
            </a:extLst>
          </p:cNvPr>
          <p:cNvCxnSpPr>
            <a:cxnSpLocks/>
          </p:cNvCxnSpPr>
          <p:nvPr/>
        </p:nvCxnSpPr>
        <p:spPr>
          <a:xfrm>
            <a:off x="-6" y="224608"/>
            <a:ext cx="11277606" cy="0"/>
          </a:xfrm>
          <a:prstGeom prst="line">
            <a:avLst/>
          </a:prstGeom>
          <a:ln w="98425">
            <a:solidFill>
              <a:srgbClr val="F7941D"/>
            </a:solidFill>
          </a:ln>
        </p:spPr>
        <p:style>
          <a:lnRef idx="1">
            <a:schemeClr val="accent2"/>
          </a:lnRef>
          <a:fillRef idx="0">
            <a:schemeClr val="accent2"/>
          </a:fillRef>
          <a:effectRef idx="0">
            <a:schemeClr val="accent2"/>
          </a:effectRef>
          <a:fontRef idx="minor">
            <a:schemeClr val="tx1"/>
          </a:fontRef>
        </p:style>
      </p:cxnSp>
      <p:cxnSp>
        <p:nvCxnSpPr>
          <p:cNvPr id="9" name="Straight Connector 8">
            <a:extLst>
              <a:ext uri="{FF2B5EF4-FFF2-40B4-BE49-F238E27FC236}">
                <a16:creationId xmlns:a16="http://schemas.microsoft.com/office/drawing/2014/main" id="{8E008AEB-CCA3-787F-1BD0-D21FD28781C3}"/>
              </a:ext>
            </a:extLst>
          </p:cNvPr>
          <p:cNvCxnSpPr>
            <a:cxnSpLocks/>
          </p:cNvCxnSpPr>
          <p:nvPr/>
        </p:nvCxnSpPr>
        <p:spPr>
          <a:xfrm>
            <a:off x="-5" y="86518"/>
            <a:ext cx="11277605" cy="0"/>
          </a:xfrm>
          <a:prstGeom prst="line">
            <a:avLst/>
          </a:prstGeom>
          <a:ln w="190500">
            <a:solidFill>
              <a:srgbClr val="002060"/>
            </a:solidFill>
          </a:ln>
        </p:spPr>
        <p:style>
          <a:lnRef idx="1">
            <a:schemeClr val="accent2"/>
          </a:lnRef>
          <a:fillRef idx="0">
            <a:schemeClr val="accent2"/>
          </a:fillRef>
          <a:effectRef idx="0">
            <a:schemeClr val="accent2"/>
          </a:effectRef>
          <a:fontRef idx="minor">
            <a:schemeClr val="tx1"/>
          </a:fontRef>
        </p:style>
      </p:cxnSp>
      <p:sp>
        <p:nvSpPr>
          <p:cNvPr id="2" name="Rectangle 1">
            <a:extLst>
              <a:ext uri="{FF2B5EF4-FFF2-40B4-BE49-F238E27FC236}">
                <a16:creationId xmlns:a16="http://schemas.microsoft.com/office/drawing/2014/main" id="{50C8AEEF-6E0E-1BC1-49E3-676B8A37144E}"/>
              </a:ext>
            </a:extLst>
          </p:cNvPr>
          <p:cNvSpPr/>
          <p:nvPr/>
        </p:nvSpPr>
        <p:spPr>
          <a:xfrm>
            <a:off x="10925908" y="-4293"/>
            <a:ext cx="1266092" cy="488802"/>
          </a:xfrm>
          <a:prstGeom prst="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black and white logo&#10;&#10;AI-generated content may be incorrect.">
            <a:extLst>
              <a:ext uri="{FF2B5EF4-FFF2-40B4-BE49-F238E27FC236}">
                <a16:creationId xmlns:a16="http://schemas.microsoft.com/office/drawing/2014/main" id="{A5F77E88-F6D9-89E4-E67C-BF3BDF23B45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84525" y="6016"/>
            <a:ext cx="1148857" cy="488802"/>
          </a:xfrm>
          <a:prstGeom prst="rect">
            <a:avLst/>
          </a:prstGeom>
        </p:spPr>
      </p:pic>
      <p:pic>
        <p:nvPicPr>
          <p:cNvPr id="2050" name="Picture 2">
            <a:extLst>
              <a:ext uri="{FF2B5EF4-FFF2-40B4-BE49-F238E27FC236}">
                <a16:creationId xmlns:a16="http://schemas.microsoft.com/office/drawing/2014/main" id="{C3F617B1-794D-EA90-EF6C-0152036145F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0741"/>
          <a:stretch>
            <a:fillRect/>
          </a:stretch>
        </p:blipFill>
        <p:spPr bwMode="auto">
          <a:xfrm>
            <a:off x="1549441" y="1320993"/>
            <a:ext cx="8800695" cy="220327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43A0AD38-4959-3347-3FD4-E3B21C936E8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11152" y="3570768"/>
            <a:ext cx="8677272" cy="2965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15776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outdoor, ground">
            <a:extLst>
              <a:ext uri="{FF2B5EF4-FFF2-40B4-BE49-F238E27FC236}">
                <a16:creationId xmlns:a16="http://schemas.microsoft.com/office/drawing/2014/main" id="{52D66450-432E-991F-50C2-318BEFCBC7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4005"/>
            <a:ext cx="6637995" cy="6343612"/>
          </a:xfrm>
          <a:prstGeom prst="rect">
            <a:avLst/>
          </a:prstGeom>
        </p:spPr>
      </p:pic>
      <p:sp>
        <p:nvSpPr>
          <p:cNvPr id="6" name="TextBox 5"/>
          <p:cNvSpPr txBox="1"/>
          <p:nvPr/>
        </p:nvSpPr>
        <p:spPr>
          <a:xfrm>
            <a:off x="6311056" y="721753"/>
            <a:ext cx="5667240" cy="646331"/>
          </a:xfrm>
          <a:prstGeom prst="rect">
            <a:avLst/>
          </a:prstGeom>
          <a:noFill/>
        </p:spPr>
        <p:txBody>
          <a:bodyPr wrap="square" rtlCol="0">
            <a:spAutoFit/>
          </a:bodyPr>
          <a:lstStyle/>
          <a:p>
            <a:r>
              <a:rPr lang="en-US" sz="3600" b="1" dirty="0">
                <a:solidFill>
                  <a:schemeClr val="accent1">
                    <a:lumMod val="50000"/>
                  </a:schemeClr>
                </a:solidFill>
                <a:latin typeface="Palatino Linotype" panose="02040502050505030304" pitchFamily="18" charset="0"/>
              </a:rPr>
              <a:t>Presentation Scope</a:t>
            </a:r>
          </a:p>
        </p:txBody>
      </p:sp>
      <p:cxnSp>
        <p:nvCxnSpPr>
          <p:cNvPr id="7" name="Straight Connector 6"/>
          <p:cNvCxnSpPr>
            <a:cxnSpLocks/>
          </p:cNvCxnSpPr>
          <p:nvPr/>
        </p:nvCxnSpPr>
        <p:spPr>
          <a:xfrm>
            <a:off x="6398104" y="1375070"/>
            <a:ext cx="5308121" cy="0"/>
          </a:xfrm>
          <a:prstGeom prst="line">
            <a:avLst/>
          </a:prstGeom>
          <a:ln w="38100">
            <a:solidFill>
              <a:srgbClr val="F7941D"/>
            </a:solidFill>
          </a:ln>
        </p:spPr>
        <p:style>
          <a:lnRef idx="1">
            <a:schemeClr val="accent2"/>
          </a:lnRef>
          <a:fillRef idx="0">
            <a:schemeClr val="accent2"/>
          </a:fillRef>
          <a:effectRef idx="0">
            <a:schemeClr val="accent2"/>
          </a:effectRef>
          <a:fontRef idx="minor">
            <a:schemeClr val="tx1"/>
          </a:fontRef>
        </p:style>
      </p:cxnSp>
      <p:sp>
        <p:nvSpPr>
          <p:cNvPr id="10" name="TextBox 9"/>
          <p:cNvSpPr txBox="1"/>
          <p:nvPr/>
        </p:nvSpPr>
        <p:spPr>
          <a:xfrm>
            <a:off x="5891713" y="1498782"/>
            <a:ext cx="5908881" cy="1015663"/>
          </a:xfrm>
          <a:prstGeom prst="rect">
            <a:avLst/>
          </a:prstGeom>
          <a:noFill/>
        </p:spPr>
        <p:txBody>
          <a:bodyPr wrap="square" rtlCol="0">
            <a:spAutoFit/>
          </a:bodyPr>
          <a:lstStyle/>
          <a:p>
            <a:r>
              <a:rPr lang="en-US" sz="2000"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Pollution Prevention &amp; Good Housekeeping:</a:t>
            </a:r>
            <a:endParaRPr lang="en-US" sz="20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a:p>
            <a:r>
              <a:rPr lang="en-US" sz="20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Goal to reduce pollutants generated from municipal operations and activities</a:t>
            </a:r>
          </a:p>
        </p:txBody>
      </p:sp>
      <p:sp>
        <p:nvSpPr>
          <p:cNvPr id="12" name="TextBox 11"/>
          <p:cNvSpPr txBox="1"/>
          <p:nvPr/>
        </p:nvSpPr>
        <p:spPr>
          <a:xfrm>
            <a:off x="5275728" y="2709582"/>
            <a:ext cx="6524866" cy="1631216"/>
          </a:xfrm>
          <a:prstGeom prst="rect">
            <a:avLst/>
          </a:prstGeom>
          <a:noFill/>
        </p:spPr>
        <p:txBody>
          <a:bodyPr wrap="square" rtlCol="0">
            <a:spAutoFit/>
          </a:bodyPr>
          <a:lstStyle/>
          <a:p>
            <a:r>
              <a:rPr lang="en-US" sz="2000"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By Identifying:</a:t>
            </a:r>
            <a:endParaRPr lang="en-US" sz="20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a:p>
            <a:r>
              <a:rPr lang="en-US" sz="20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Decision Process</a:t>
            </a:r>
          </a:p>
          <a:p>
            <a:r>
              <a:rPr lang="en-US" sz="20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Pollutant Sources</a:t>
            </a:r>
          </a:p>
          <a:p>
            <a:r>
              <a:rPr lang="en-US" sz="20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Subject Facilities</a:t>
            </a:r>
          </a:p>
          <a:p>
            <a:r>
              <a:rPr lang="en-US" sz="20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Activities &amp; Schedules</a:t>
            </a:r>
          </a:p>
        </p:txBody>
      </p:sp>
      <p:sp>
        <p:nvSpPr>
          <p:cNvPr id="14" name="TextBox 13"/>
          <p:cNvSpPr txBox="1"/>
          <p:nvPr/>
        </p:nvSpPr>
        <p:spPr>
          <a:xfrm>
            <a:off x="4338021" y="4535936"/>
            <a:ext cx="7640275" cy="1938992"/>
          </a:xfrm>
          <a:prstGeom prst="rect">
            <a:avLst/>
          </a:prstGeom>
          <a:noFill/>
        </p:spPr>
        <p:txBody>
          <a:bodyPr wrap="square" rtlCol="0">
            <a:spAutoFit/>
          </a:bodyPr>
          <a:lstStyle/>
          <a:p>
            <a:r>
              <a:rPr lang="en-US" sz="2000"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Through Implementing:</a:t>
            </a:r>
            <a:endParaRPr lang="en-US" sz="20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a:p>
            <a:r>
              <a:rPr lang="en-US" sz="20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Operations &amp; Maintenance (O&amp;M) Plan</a:t>
            </a:r>
          </a:p>
          <a:p>
            <a:r>
              <a:rPr lang="en-US" sz="20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Performance Standards</a:t>
            </a:r>
          </a:p>
          <a:p>
            <a:r>
              <a:rPr lang="en-US" sz="20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Best Management Practices (BMPs)</a:t>
            </a:r>
          </a:p>
          <a:p>
            <a:r>
              <a:rPr lang="en-US" sz="20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Training</a:t>
            </a:r>
          </a:p>
          <a:p>
            <a:r>
              <a:rPr lang="en-US" sz="20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Stormwater Pollution Prevention Plans (SWPPPs)</a:t>
            </a:r>
            <a:endParaRPr lang="en-US" sz="16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3" name="TextBox 2">
            <a:extLst>
              <a:ext uri="{FF2B5EF4-FFF2-40B4-BE49-F238E27FC236}">
                <a16:creationId xmlns:a16="http://schemas.microsoft.com/office/drawing/2014/main" id="{66EF8C69-CA49-1C65-6A76-018032A9609E}"/>
              </a:ext>
            </a:extLst>
          </p:cNvPr>
          <p:cNvSpPr txBox="1"/>
          <p:nvPr/>
        </p:nvSpPr>
        <p:spPr>
          <a:xfrm>
            <a:off x="279400" y="6456218"/>
            <a:ext cx="442883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latin typeface="Palatino Linotype"/>
              </a:rPr>
              <a:t>© 2025 Copyright Wessler Engineering</a:t>
            </a:r>
            <a:r>
              <a:rPr lang="en-US" sz="1400" dirty="0">
                <a:latin typeface="Palatino Linotype"/>
              </a:rPr>
              <a:t>​</a:t>
            </a:r>
            <a:endParaRPr lang="en-US" sz="1400" dirty="0">
              <a:ea typeface="Calibri"/>
              <a:cs typeface="Calibri"/>
            </a:endParaRPr>
          </a:p>
        </p:txBody>
      </p:sp>
      <p:cxnSp>
        <p:nvCxnSpPr>
          <p:cNvPr id="2" name="Straight Connector 1">
            <a:extLst>
              <a:ext uri="{FF2B5EF4-FFF2-40B4-BE49-F238E27FC236}">
                <a16:creationId xmlns:a16="http://schemas.microsoft.com/office/drawing/2014/main" id="{F81F8D07-9BE0-717E-B509-E9084DF665AD}"/>
              </a:ext>
            </a:extLst>
          </p:cNvPr>
          <p:cNvCxnSpPr>
            <a:cxnSpLocks/>
          </p:cNvCxnSpPr>
          <p:nvPr/>
        </p:nvCxnSpPr>
        <p:spPr>
          <a:xfrm>
            <a:off x="-6" y="224608"/>
            <a:ext cx="11277606" cy="0"/>
          </a:xfrm>
          <a:prstGeom prst="line">
            <a:avLst/>
          </a:prstGeom>
          <a:ln w="98425">
            <a:solidFill>
              <a:srgbClr val="F7941D"/>
            </a:solidFill>
          </a:ln>
        </p:spPr>
        <p:style>
          <a:lnRef idx="1">
            <a:schemeClr val="accent2"/>
          </a:lnRef>
          <a:fillRef idx="0">
            <a:schemeClr val="accent2"/>
          </a:fillRef>
          <a:effectRef idx="0">
            <a:schemeClr val="accent2"/>
          </a:effectRef>
          <a:fontRef idx="minor">
            <a:schemeClr val="tx1"/>
          </a:fontRef>
        </p:style>
      </p:cxnSp>
      <p:cxnSp>
        <p:nvCxnSpPr>
          <p:cNvPr id="4" name="Straight Connector 3">
            <a:extLst>
              <a:ext uri="{FF2B5EF4-FFF2-40B4-BE49-F238E27FC236}">
                <a16:creationId xmlns:a16="http://schemas.microsoft.com/office/drawing/2014/main" id="{4665D68C-7E56-D3C4-209D-EEF542FD84A5}"/>
              </a:ext>
            </a:extLst>
          </p:cNvPr>
          <p:cNvCxnSpPr>
            <a:cxnSpLocks/>
          </p:cNvCxnSpPr>
          <p:nvPr/>
        </p:nvCxnSpPr>
        <p:spPr>
          <a:xfrm>
            <a:off x="-5" y="86518"/>
            <a:ext cx="11277605" cy="0"/>
          </a:xfrm>
          <a:prstGeom prst="line">
            <a:avLst/>
          </a:prstGeom>
          <a:ln w="190500">
            <a:solidFill>
              <a:srgbClr val="002060"/>
            </a:solidFill>
          </a:ln>
        </p:spPr>
        <p:style>
          <a:lnRef idx="1">
            <a:schemeClr val="accent2"/>
          </a:lnRef>
          <a:fillRef idx="0">
            <a:schemeClr val="accent2"/>
          </a:fillRef>
          <a:effectRef idx="0">
            <a:schemeClr val="accent2"/>
          </a:effectRef>
          <a:fontRef idx="minor">
            <a:schemeClr val="tx1"/>
          </a:fontRef>
        </p:style>
      </p:cxnSp>
      <p:sp>
        <p:nvSpPr>
          <p:cNvPr id="11" name="Rectangle 10">
            <a:extLst>
              <a:ext uri="{FF2B5EF4-FFF2-40B4-BE49-F238E27FC236}">
                <a16:creationId xmlns:a16="http://schemas.microsoft.com/office/drawing/2014/main" id="{7BCFA4DB-600B-8224-AD8C-CBEBF8824C7A}"/>
              </a:ext>
            </a:extLst>
          </p:cNvPr>
          <p:cNvSpPr/>
          <p:nvPr/>
        </p:nvSpPr>
        <p:spPr>
          <a:xfrm>
            <a:off x="10925908" y="-4293"/>
            <a:ext cx="1266092" cy="488802"/>
          </a:xfrm>
          <a:prstGeom prst="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A black and white logo&#10;&#10;AI-generated content may be incorrect.">
            <a:extLst>
              <a:ext uri="{FF2B5EF4-FFF2-40B4-BE49-F238E27FC236}">
                <a16:creationId xmlns:a16="http://schemas.microsoft.com/office/drawing/2014/main" id="{B3D8270A-2752-CEB6-531A-741B1DA7E1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84525" y="6016"/>
            <a:ext cx="1148857" cy="488802"/>
          </a:xfrm>
          <a:prstGeom prst="rect">
            <a:avLst/>
          </a:prstGeom>
        </p:spPr>
      </p:pic>
    </p:spTree>
    <p:extLst>
      <p:ext uri="{BB962C8B-B14F-4D97-AF65-F5344CB8AC3E}">
        <p14:creationId xmlns:p14="http://schemas.microsoft.com/office/powerpoint/2010/main" val="41277457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5638797" y="713534"/>
            <a:ext cx="6334128" cy="584775"/>
          </a:xfrm>
          <a:prstGeom prst="rect">
            <a:avLst/>
          </a:prstGeom>
          <a:noFill/>
        </p:spPr>
        <p:txBody>
          <a:bodyPr wrap="square" rtlCol="0">
            <a:spAutoFit/>
          </a:bodyPr>
          <a:lstStyle/>
          <a:p>
            <a:r>
              <a:rPr lang="en-US" sz="3200" b="1" dirty="0">
                <a:solidFill>
                  <a:schemeClr val="accent1">
                    <a:lumMod val="50000"/>
                  </a:schemeClr>
                </a:solidFill>
                <a:latin typeface="Palatino Linotype" panose="02040502050505030304" pitchFamily="18" charset="0"/>
                <a:ea typeface="Tahoma" panose="020B0604030504040204" pitchFamily="34" charset="0"/>
                <a:cs typeface="Tahoma" panose="020B0604030504040204" pitchFamily="34" charset="0"/>
              </a:rPr>
              <a:t>Salt Storage &amp; Deicing Activities</a:t>
            </a:r>
          </a:p>
        </p:txBody>
      </p:sp>
      <p:sp>
        <p:nvSpPr>
          <p:cNvPr id="10" name="TextBox 9"/>
          <p:cNvSpPr txBox="1"/>
          <p:nvPr/>
        </p:nvSpPr>
        <p:spPr>
          <a:xfrm>
            <a:off x="5686778" y="1672442"/>
            <a:ext cx="6103541" cy="4580741"/>
          </a:xfrm>
          <a:prstGeom prst="rect">
            <a:avLst/>
          </a:prstGeom>
          <a:noFill/>
        </p:spPr>
        <p:txBody>
          <a:bodyPr wrap="square" rtlCol="0">
            <a:spAutoFit/>
          </a:bodyPr>
          <a:lstStyle/>
          <a:p>
            <a:pPr marL="285750" indent="-285750">
              <a:lnSpc>
                <a:spcPts val="2800"/>
              </a:lnSpc>
              <a:spcAft>
                <a:spcPts val="600"/>
              </a:spcAft>
              <a:buClr>
                <a:srgbClr val="F7941D"/>
              </a:buClr>
              <a:buFont typeface="Gotham" panose="02000604030000020004" pitchFamily="50" charset="0"/>
              <a:buChar char="»"/>
            </a:pPr>
            <a:r>
              <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Controls/Performance Standards:</a:t>
            </a:r>
          </a:p>
          <a:p>
            <a:pPr marL="742950" lvl="1" indent="-285750">
              <a:lnSpc>
                <a:spcPts val="2800"/>
              </a:lnSpc>
              <a:spcAft>
                <a:spcPts val="600"/>
              </a:spcAft>
              <a:buClr>
                <a:srgbClr val="F7941D"/>
              </a:buClr>
              <a:buFont typeface="Gotham" panose="02000604030000020004" pitchFamily="50" charset="0"/>
              <a:buChar char="»"/>
            </a:pPr>
            <a:r>
              <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Cover salt storage areas with no run-on or run-off</a:t>
            </a:r>
          </a:p>
          <a:p>
            <a:pPr marL="742950" lvl="1" indent="-285750">
              <a:lnSpc>
                <a:spcPts val="2800"/>
              </a:lnSpc>
              <a:spcAft>
                <a:spcPts val="600"/>
              </a:spcAft>
              <a:buClr>
                <a:srgbClr val="F7941D"/>
              </a:buClr>
              <a:buFont typeface="Gotham" panose="02000604030000020004" pitchFamily="50" charset="0"/>
              <a:buChar char="»"/>
            </a:pPr>
            <a:r>
              <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Secondary containment or barrier protection for liquid deicers</a:t>
            </a:r>
          </a:p>
          <a:p>
            <a:pPr marL="742950" lvl="1" indent="-285750">
              <a:lnSpc>
                <a:spcPts val="2800"/>
              </a:lnSpc>
              <a:spcAft>
                <a:spcPts val="600"/>
              </a:spcAft>
              <a:buClr>
                <a:srgbClr val="F7941D"/>
              </a:buClr>
              <a:buFont typeface="Gotham" panose="02000604030000020004" pitchFamily="50" charset="0"/>
              <a:buChar char="»"/>
            </a:pPr>
            <a:r>
              <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Calibrate salt spreaders so only the amount needed is applied</a:t>
            </a:r>
          </a:p>
          <a:p>
            <a:pPr marL="285750" indent="-285750">
              <a:lnSpc>
                <a:spcPts val="2800"/>
              </a:lnSpc>
              <a:spcAft>
                <a:spcPts val="600"/>
              </a:spcAft>
              <a:buClr>
                <a:srgbClr val="F7941D"/>
              </a:buClr>
              <a:buFont typeface="Gotham" panose="02000604030000020004" pitchFamily="50" charset="0"/>
              <a:buChar char="»"/>
            </a:pPr>
            <a:r>
              <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BMPs:</a:t>
            </a:r>
          </a:p>
          <a:p>
            <a:pPr marL="742950" lvl="1" indent="-285750">
              <a:lnSpc>
                <a:spcPts val="2800"/>
              </a:lnSpc>
              <a:spcAft>
                <a:spcPts val="600"/>
              </a:spcAft>
              <a:buClr>
                <a:srgbClr val="F7941D"/>
              </a:buClr>
              <a:buFont typeface="Gotham" panose="02000604030000020004" pitchFamily="50" charset="0"/>
              <a:buChar char="»"/>
            </a:pPr>
            <a:r>
              <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Push salt back from the entrance</a:t>
            </a:r>
          </a:p>
          <a:p>
            <a:pPr marL="742950" lvl="1" indent="-285750">
              <a:lnSpc>
                <a:spcPts val="2800"/>
              </a:lnSpc>
              <a:spcAft>
                <a:spcPts val="600"/>
              </a:spcAft>
              <a:buClr>
                <a:srgbClr val="F7941D"/>
              </a:buClr>
              <a:buFont typeface="Gotham" panose="02000604030000020004" pitchFamily="50" charset="0"/>
              <a:buChar char="»"/>
            </a:pPr>
            <a:r>
              <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Manage tracking on vehicle tires</a:t>
            </a:r>
          </a:p>
          <a:p>
            <a:pPr marL="742950" lvl="1" indent="-285750">
              <a:lnSpc>
                <a:spcPts val="2800"/>
              </a:lnSpc>
              <a:spcAft>
                <a:spcPts val="600"/>
              </a:spcAft>
              <a:buClr>
                <a:srgbClr val="F7941D"/>
              </a:buClr>
              <a:buFont typeface="Gotham" panose="02000604030000020004" pitchFamily="50" charset="0"/>
              <a:buChar char="»"/>
            </a:pPr>
            <a:r>
              <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Clean up spills</a:t>
            </a:r>
          </a:p>
        </p:txBody>
      </p:sp>
      <p:cxnSp>
        <p:nvCxnSpPr>
          <p:cNvPr id="11" name="Straight Connector 10"/>
          <p:cNvCxnSpPr>
            <a:cxnSpLocks/>
          </p:cNvCxnSpPr>
          <p:nvPr/>
        </p:nvCxnSpPr>
        <p:spPr>
          <a:xfrm>
            <a:off x="5686778" y="1438327"/>
            <a:ext cx="6103542" cy="0"/>
          </a:xfrm>
          <a:prstGeom prst="line">
            <a:avLst/>
          </a:prstGeom>
          <a:ln w="38100">
            <a:solidFill>
              <a:srgbClr val="F7941D"/>
            </a:solidFill>
          </a:ln>
        </p:spPr>
        <p:style>
          <a:lnRef idx="1">
            <a:schemeClr val="accent2"/>
          </a:lnRef>
          <a:fillRef idx="0">
            <a:schemeClr val="accent2"/>
          </a:fillRef>
          <a:effectRef idx="0">
            <a:schemeClr val="accent2"/>
          </a:effectRef>
          <a:fontRef idx="minor">
            <a:schemeClr val="tx1"/>
          </a:fontRef>
        </p:style>
      </p:cxn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07715" y="6496592"/>
            <a:ext cx="365210" cy="289733"/>
          </a:xfrm>
          <a:prstGeom prst="rect">
            <a:avLst/>
          </a:prstGeom>
        </p:spPr>
      </p:pic>
      <p:sp>
        <p:nvSpPr>
          <p:cNvPr id="5" name="TextBox 4">
            <a:extLst>
              <a:ext uri="{FF2B5EF4-FFF2-40B4-BE49-F238E27FC236}">
                <a16:creationId xmlns:a16="http://schemas.microsoft.com/office/drawing/2014/main" id="{95959582-8C43-722A-597B-C2C4EBE8CAA7}"/>
              </a:ext>
            </a:extLst>
          </p:cNvPr>
          <p:cNvSpPr txBox="1"/>
          <p:nvPr/>
        </p:nvSpPr>
        <p:spPr>
          <a:xfrm>
            <a:off x="9344535" y="6478548"/>
            <a:ext cx="244578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00" dirty="0">
                <a:latin typeface="Palatino Linotype"/>
              </a:rPr>
              <a:t>© 2025 Copyright Wessler Engineering</a:t>
            </a:r>
            <a:r>
              <a:rPr lang="en-US" sz="1400" dirty="0">
                <a:latin typeface="Palatino Linotype"/>
              </a:rPr>
              <a:t>​</a:t>
            </a:r>
            <a:endParaRPr lang="en-US" sz="1400" dirty="0">
              <a:ea typeface="Calibri"/>
              <a:cs typeface="Calibri"/>
            </a:endParaRPr>
          </a:p>
        </p:txBody>
      </p:sp>
      <p:cxnSp>
        <p:nvCxnSpPr>
          <p:cNvPr id="7" name="Straight Connector 6">
            <a:extLst>
              <a:ext uri="{FF2B5EF4-FFF2-40B4-BE49-F238E27FC236}">
                <a16:creationId xmlns:a16="http://schemas.microsoft.com/office/drawing/2014/main" id="{0233DEEC-1D20-796C-40ED-F8EFB64563F0}"/>
              </a:ext>
            </a:extLst>
          </p:cNvPr>
          <p:cNvCxnSpPr>
            <a:cxnSpLocks/>
          </p:cNvCxnSpPr>
          <p:nvPr/>
        </p:nvCxnSpPr>
        <p:spPr>
          <a:xfrm>
            <a:off x="-6" y="224608"/>
            <a:ext cx="11277606" cy="0"/>
          </a:xfrm>
          <a:prstGeom prst="line">
            <a:avLst/>
          </a:prstGeom>
          <a:ln w="98425">
            <a:solidFill>
              <a:srgbClr val="F7941D"/>
            </a:solidFill>
          </a:ln>
        </p:spPr>
        <p:style>
          <a:lnRef idx="1">
            <a:schemeClr val="accent2"/>
          </a:lnRef>
          <a:fillRef idx="0">
            <a:schemeClr val="accent2"/>
          </a:fillRef>
          <a:effectRef idx="0">
            <a:schemeClr val="accent2"/>
          </a:effectRef>
          <a:fontRef idx="minor">
            <a:schemeClr val="tx1"/>
          </a:fontRef>
        </p:style>
      </p:cxnSp>
      <p:cxnSp>
        <p:nvCxnSpPr>
          <p:cNvPr id="9" name="Straight Connector 8">
            <a:extLst>
              <a:ext uri="{FF2B5EF4-FFF2-40B4-BE49-F238E27FC236}">
                <a16:creationId xmlns:a16="http://schemas.microsoft.com/office/drawing/2014/main" id="{72D4E481-8742-3A5A-60AE-36BFF2EE64C8}"/>
              </a:ext>
            </a:extLst>
          </p:cNvPr>
          <p:cNvCxnSpPr>
            <a:cxnSpLocks/>
          </p:cNvCxnSpPr>
          <p:nvPr/>
        </p:nvCxnSpPr>
        <p:spPr>
          <a:xfrm>
            <a:off x="-5" y="86518"/>
            <a:ext cx="11277605" cy="0"/>
          </a:xfrm>
          <a:prstGeom prst="line">
            <a:avLst/>
          </a:prstGeom>
          <a:ln w="190500">
            <a:solidFill>
              <a:srgbClr val="002060"/>
            </a:solidFill>
          </a:ln>
        </p:spPr>
        <p:style>
          <a:lnRef idx="1">
            <a:schemeClr val="accent2"/>
          </a:lnRef>
          <a:fillRef idx="0">
            <a:schemeClr val="accent2"/>
          </a:fillRef>
          <a:effectRef idx="0">
            <a:schemeClr val="accent2"/>
          </a:effectRef>
          <a:fontRef idx="minor">
            <a:schemeClr val="tx1"/>
          </a:fontRef>
        </p:style>
      </p:cxnSp>
      <p:sp>
        <p:nvSpPr>
          <p:cNvPr id="2" name="Rectangle 1">
            <a:extLst>
              <a:ext uri="{FF2B5EF4-FFF2-40B4-BE49-F238E27FC236}">
                <a16:creationId xmlns:a16="http://schemas.microsoft.com/office/drawing/2014/main" id="{F880D892-6D49-9774-96A6-50301FC440A9}"/>
              </a:ext>
            </a:extLst>
          </p:cNvPr>
          <p:cNvSpPr/>
          <p:nvPr/>
        </p:nvSpPr>
        <p:spPr>
          <a:xfrm>
            <a:off x="10925908" y="-4293"/>
            <a:ext cx="1266092" cy="488802"/>
          </a:xfrm>
          <a:prstGeom prst="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black and white logo&#10;&#10;AI-generated content may be incorrect.">
            <a:extLst>
              <a:ext uri="{FF2B5EF4-FFF2-40B4-BE49-F238E27FC236}">
                <a16:creationId xmlns:a16="http://schemas.microsoft.com/office/drawing/2014/main" id="{D09D9965-A06D-2FE5-C047-DDA1ED0207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84525" y="6016"/>
            <a:ext cx="1148857" cy="488802"/>
          </a:xfrm>
          <a:prstGeom prst="rect">
            <a:avLst/>
          </a:prstGeom>
        </p:spPr>
      </p:pic>
      <p:pic>
        <p:nvPicPr>
          <p:cNvPr id="1028" name="Picture 4">
            <a:extLst>
              <a:ext uri="{FF2B5EF4-FFF2-40B4-BE49-F238E27FC236}">
                <a16:creationId xmlns:a16="http://schemas.microsoft.com/office/drawing/2014/main" id="{72B52A42-02A3-39ED-2B63-176E58D5B69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0" y="3314845"/>
            <a:ext cx="5483727" cy="354315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3A6B542D-A7DF-631F-3962-B7505D933A89}"/>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 y="278992"/>
            <a:ext cx="5483727" cy="30358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59822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080162" y="983609"/>
            <a:ext cx="2653638" cy="1754326"/>
          </a:xfrm>
          <a:prstGeom prst="rect">
            <a:avLst/>
          </a:prstGeom>
          <a:noFill/>
        </p:spPr>
        <p:txBody>
          <a:bodyPr wrap="square" rtlCol="0">
            <a:spAutoFit/>
          </a:bodyPr>
          <a:lstStyle/>
          <a:p>
            <a:r>
              <a:rPr lang="en-US" sz="3600" b="1" dirty="0">
                <a:solidFill>
                  <a:schemeClr val="accent1">
                    <a:lumMod val="50000"/>
                  </a:schemeClr>
                </a:solidFill>
                <a:latin typeface="Palatino Linotype" panose="02040502050505030304" pitchFamily="18" charset="0"/>
              </a:rPr>
              <a:t>Snow</a:t>
            </a:r>
          </a:p>
          <a:p>
            <a:r>
              <a:rPr lang="en-US" sz="3600" b="1" dirty="0">
                <a:solidFill>
                  <a:schemeClr val="accent1">
                    <a:lumMod val="50000"/>
                  </a:schemeClr>
                </a:solidFill>
                <a:latin typeface="Palatino Linotype" panose="02040502050505030304" pitchFamily="18" charset="0"/>
              </a:rPr>
              <a:t>Disposal</a:t>
            </a:r>
          </a:p>
          <a:p>
            <a:r>
              <a:rPr lang="en-US" sz="3600" b="1" dirty="0">
                <a:solidFill>
                  <a:schemeClr val="accent1">
                    <a:lumMod val="50000"/>
                  </a:schemeClr>
                </a:solidFill>
                <a:latin typeface="Palatino Linotype" panose="02040502050505030304" pitchFamily="18" charset="0"/>
              </a:rPr>
              <a:t>Area</a:t>
            </a:r>
          </a:p>
        </p:txBody>
      </p:sp>
      <p:cxnSp>
        <p:nvCxnSpPr>
          <p:cNvPr id="10" name="Straight Connector 9"/>
          <p:cNvCxnSpPr>
            <a:cxnSpLocks/>
          </p:cNvCxnSpPr>
          <p:nvPr/>
        </p:nvCxnSpPr>
        <p:spPr>
          <a:xfrm flipV="1">
            <a:off x="868566" y="937552"/>
            <a:ext cx="0" cy="1800383"/>
          </a:xfrm>
          <a:prstGeom prst="line">
            <a:avLst/>
          </a:prstGeom>
          <a:ln w="38100">
            <a:solidFill>
              <a:srgbClr val="F7941D"/>
            </a:solidFill>
          </a:ln>
        </p:spPr>
        <p:style>
          <a:lnRef idx="1">
            <a:schemeClr val="accent2"/>
          </a:lnRef>
          <a:fillRef idx="0">
            <a:schemeClr val="accent2"/>
          </a:fillRef>
          <a:effectRef idx="0">
            <a:schemeClr val="accent2"/>
          </a:effectRef>
          <a:fontRef idx="minor">
            <a:schemeClr val="tx1"/>
          </a:fontRef>
        </p:style>
      </p:cxnSp>
      <p:sp>
        <p:nvSpPr>
          <p:cNvPr id="13" name="TextBox 12"/>
          <p:cNvSpPr txBox="1"/>
          <p:nvPr/>
        </p:nvSpPr>
        <p:spPr>
          <a:xfrm>
            <a:off x="4589427" y="937552"/>
            <a:ext cx="7200893" cy="4503797"/>
          </a:xfrm>
          <a:prstGeom prst="rect">
            <a:avLst/>
          </a:prstGeom>
          <a:noFill/>
        </p:spPr>
        <p:txBody>
          <a:bodyPr wrap="square" rtlCol="0">
            <a:spAutoFit/>
          </a:bodyPr>
          <a:lstStyle/>
          <a:p>
            <a:pPr marL="285750" indent="-285750">
              <a:lnSpc>
                <a:spcPts val="2800"/>
              </a:lnSpc>
              <a:spcAft>
                <a:spcPts val="600"/>
              </a:spcAft>
              <a:buClr>
                <a:srgbClr val="F7941D"/>
              </a:buClr>
              <a:buFont typeface="Gotham" panose="02000604030000020004" pitchFamily="50" charset="0"/>
              <a:buChar char="»"/>
            </a:pPr>
            <a:r>
              <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Occurs when snow must be relocated</a:t>
            </a:r>
          </a:p>
          <a:p>
            <a:pPr marL="285750" indent="-285750">
              <a:lnSpc>
                <a:spcPts val="2800"/>
              </a:lnSpc>
              <a:spcAft>
                <a:spcPts val="600"/>
              </a:spcAft>
              <a:buClr>
                <a:srgbClr val="F7941D"/>
              </a:buClr>
              <a:buFont typeface="Gotham" panose="02000604030000020004" pitchFamily="50" charset="0"/>
              <a:buChar char="»"/>
            </a:pPr>
            <a:r>
              <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Does not include snow plowing to the sides of the street</a:t>
            </a:r>
          </a:p>
          <a:p>
            <a:pPr marL="285750" indent="-285750">
              <a:lnSpc>
                <a:spcPts val="2800"/>
              </a:lnSpc>
              <a:spcAft>
                <a:spcPts val="600"/>
              </a:spcAft>
              <a:buClr>
                <a:srgbClr val="F7941D"/>
              </a:buClr>
              <a:buFont typeface="Gotham" panose="02000604030000020004" pitchFamily="50" charset="0"/>
              <a:buChar char="»"/>
            </a:pPr>
            <a:r>
              <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BMPs:</a:t>
            </a:r>
          </a:p>
          <a:p>
            <a:pPr marL="742950" lvl="1" indent="-285750">
              <a:lnSpc>
                <a:spcPts val="2800"/>
              </a:lnSpc>
              <a:spcAft>
                <a:spcPts val="600"/>
              </a:spcAft>
              <a:buClr>
                <a:srgbClr val="F7941D"/>
              </a:buClr>
              <a:buFont typeface="Gotham" panose="02000604030000020004" pitchFamily="50" charset="0"/>
              <a:buChar char="»"/>
            </a:pPr>
            <a:r>
              <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Select a location where snow melt will infiltrate &amp; minimal potential for runoff</a:t>
            </a:r>
          </a:p>
          <a:p>
            <a:pPr marL="742950" lvl="1" indent="-285750">
              <a:lnSpc>
                <a:spcPts val="2800"/>
              </a:lnSpc>
              <a:spcAft>
                <a:spcPts val="600"/>
              </a:spcAft>
              <a:buClr>
                <a:srgbClr val="F7941D"/>
              </a:buClr>
              <a:buFont typeface="Gotham" panose="02000604030000020004" pitchFamily="50" charset="0"/>
              <a:buChar char="»"/>
            </a:pPr>
            <a:r>
              <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No direct runoff to a storm conveyance or waterway</a:t>
            </a:r>
          </a:p>
          <a:p>
            <a:pPr marL="742950" lvl="1" indent="-285750">
              <a:lnSpc>
                <a:spcPts val="2800"/>
              </a:lnSpc>
              <a:spcAft>
                <a:spcPts val="600"/>
              </a:spcAft>
              <a:buClr>
                <a:srgbClr val="F7941D"/>
              </a:buClr>
              <a:buFont typeface="Gotham" panose="02000604030000020004" pitchFamily="50" charset="0"/>
              <a:buChar char="»"/>
            </a:pPr>
            <a:r>
              <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Collect litter and debris after the snow melts</a:t>
            </a:r>
          </a:p>
          <a:p>
            <a:pPr marL="742950" lvl="1" indent="-285750">
              <a:lnSpc>
                <a:spcPts val="2800"/>
              </a:lnSpc>
              <a:spcAft>
                <a:spcPts val="600"/>
              </a:spcAft>
              <a:buClr>
                <a:srgbClr val="F7941D"/>
              </a:buClr>
              <a:buFont typeface="Gotham" panose="02000604030000020004" pitchFamily="50" charset="0"/>
              <a:buChar char="»"/>
            </a:pPr>
            <a:r>
              <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Do not locate in a Water Source Protection Area (wellhead)</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07715" y="6496592"/>
            <a:ext cx="365210" cy="289733"/>
          </a:xfrm>
          <a:prstGeom prst="rect">
            <a:avLst/>
          </a:prstGeom>
        </p:spPr>
      </p:pic>
      <p:sp>
        <p:nvSpPr>
          <p:cNvPr id="5" name="TextBox 4">
            <a:extLst>
              <a:ext uri="{FF2B5EF4-FFF2-40B4-BE49-F238E27FC236}">
                <a16:creationId xmlns:a16="http://schemas.microsoft.com/office/drawing/2014/main" id="{A7EF34FA-6618-3940-A832-89014EA14A06}"/>
              </a:ext>
            </a:extLst>
          </p:cNvPr>
          <p:cNvSpPr txBox="1"/>
          <p:nvPr/>
        </p:nvSpPr>
        <p:spPr>
          <a:xfrm>
            <a:off x="279400" y="6456218"/>
            <a:ext cx="442883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latin typeface="Palatino Linotype"/>
              </a:rPr>
              <a:t>© 2025 Copyright Wessler Engineering</a:t>
            </a:r>
            <a:r>
              <a:rPr lang="en-US" sz="1400" dirty="0">
                <a:latin typeface="Palatino Linotype"/>
              </a:rPr>
              <a:t>​</a:t>
            </a:r>
            <a:endParaRPr lang="en-US" sz="1400" dirty="0">
              <a:ea typeface="Calibri"/>
              <a:cs typeface="Calibri"/>
            </a:endParaRPr>
          </a:p>
        </p:txBody>
      </p:sp>
      <p:cxnSp>
        <p:nvCxnSpPr>
          <p:cNvPr id="6" name="Straight Connector 5">
            <a:extLst>
              <a:ext uri="{FF2B5EF4-FFF2-40B4-BE49-F238E27FC236}">
                <a16:creationId xmlns:a16="http://schemas.microsoft.com/office/drawing/2014/main" id="{687E1470-C8C3-44B9-8633-4C7D49C2F646}"/>
              </a:ext>
            </a:extLst>
          </p:cNvPr>
          <p:cNvCxnSpPr>
            <a:cxnSpLocks/>
          </p:cNvCxnSpPr>
          <p:nvPr/>
        </p:nvCxnSpPr>
        <p:spPr>
          <a:xfrm>
            <a:off x="-6" y="224608"/>
            <a:ext cx="11277606" cy="0"/>
          </a:xfrm>
          <a:prstGeom prst="line">
            <a:avLst/>
          </a:prstGeom>
          <a:ln w="98425">
            <a:solidFill>
              <a:srgbClr val="F7941D"/>
            </a:solidFill>
          </a:ln>
        </p:spPr>
        <p:style>
          <a:lnRef idx="1">
            <a:schemeClr val="accent2"/>
          </a:lnRef>
          <a:fillRef idx="0">
            <a:schemeClr val="accent2"/>
          </a:fillRef>
          <a:effectRef idx="0">
            <a:schemeClr val="accent2"/>
          </a:effectRef>
          <a:fontRef idx="minor">
            <a:schemeClr val="tx1"/>
          </a:fontRef>
        </p:style>
      </p:cxnSp>
      <p:cxnSp>
        <p:nvCxnSpPr>
          <p:cNvPr id="7" name="Straight Connector 6">
            <a:extLst>
              <a:ext uri="{FF2B5EF4-FFF2-40B4-BE49-F238E27FC236}">
                <a16:creationId xmlns:a16="http://schemas.microsoft.com/office/drawing/2014/main" id="{DF9B7BE8-368D-A0EA-A71D-0D170D09A97E}"/>
              </a:ext>
            </a:extLst>
          </p:cNvPr>
          <p:cNvCxnSpPr>
            <a:cxnSpLocks/>
          </p:cNvCxnSpPr>
          <p:nvPr/>
        </p:nvCxnSpPr>
        <p:spPr>
          <a:xfrm>
            <a:off x="-5" y="86518"/>
            <a:ext cx="11277605" cy="0"/>
          </a:xfrm>
          <a:prstGeom prst="line">
            <a:avLst/>
          </a:prstGeom>
          <a:ln w="190500">
            <a:solidFill>
              <a:srgbClr val="002060"/>
            </a:solidFill>
          </a:ln>
        </p:spPr>
        <p:style>
          <a:lnRef idx="1">
            <a:schemeClr val="accent2"/>
          </a:lnRef>
          <a:fillRef idx="0">
            <a:schemeClr val="accent2"/>
          </a:fillRef>
          <a:effectRef idx="0">
            <a:schemeClr val="accent2"/>
          </a:effectRef>
          <a:fontRef idx="minor">
            <a:schemeClr val="tx1"/>
          </a:fontRef>
        </p:style>
      </p:cxnSp>
      <p:sp>
        <p:nvSpPr>
          <p:cNvPr id="2" name="Rectangle 1">
            <a:extLst>
              <a:ext uri="{FF2B5EF4-FFF2-40B4-BE49-F238E27FC236}">
                <a16:creationId xmlns:a16="http://schemas.microsoft.com/office/drawing/2014/main" id="{F2D22B1F-38CC-9B62-A508-8C8B4566D343}"/>
              </a:ext>
            </a:extLst>
          </p:cNvPr>
          <p:cNvSpPr/>
          <p:nvPr/>
        </p:nvSpPr>
        <p:spPr>
          <a:xfrm>
            <a:off x="10925908" y="-4293"/>
            <a:ext cx="1266092" cy="488802"/>
          </a:xfrm>
          <a:prstGeom prst="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black and white logo&#10;&#10;AI-generated content may be incorrect.">
            <a:extLst>
              <a:ext uri="{FF2B5EF4-FFF2-40B4-BE49-F238E27FC236}">
                <a16:creationId xmlns:a16="http://schemas.microsoft.com/office/drawing/2014/main" id="{1697707A-710A-6679-636D-53C737B6804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84525" y="6016"/>
            <a:ext cx="1148857" cy="488802"/>
          </a:xfrm>
          <a:prstGeom prst="rect">
            <a:avLst/>
          </a:prstGeom>
        </p:spPr>
      </p:pic>
      <p:pic>
        <p:nvPicPr>
          <p:cNvPr id="2050" name="Picture 2">
            <a:extLst>
              <a:ext uri="{FF2B5EF4-FFF2-40B4-BE49-F238E27FC236}">
                <a16:creationId xmlns:a16="http://schemas.microsoft.com/office/drawing/2014/main" id="{89B4A662-5BA9-4C92-B309-51783E6E965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415042" y="3127590"/>
            <a:ext cx="4310156" cy="28211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09389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4AF39D-B3C6-CA9E-A0C5-EEA6B279D7C1}"/>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D1C447AC-B772-B95E-CB0A-53121BA387BB}"/>
              </a:ext>
            </a:extLst>
          </p:cNvPr>
          <p:cNvSpPr txBox="1"/>
          <p:nvPr/>
        </p:nvSpPr>
        <p:spPr>
          <a:xfrm>
            <a:off x="1080161" y="983609"/>
            <a:ext cx="2948907" cy="1754326"/>
          </a:xfrm>
          <a:prstGeom prst="rect">
            <a:avLst/>
          </a:prstGeom>
          <a:noFill/>
        </p:spPr>
        <p:txBody>
          <a:bodyPr wrap="square" rtlCol="0">
            <a:spAutoFit/>
          </a:bodyPr>
          <a:lstStyle/>
          <a:p>
            <a:r>
              <a:rPr lang="en-US" sz="3600" b="1" dirty="0">
                <a:solidFill>
                  <a:schemeClr val="accent1">
                    <a:lumMod val="50000"/>
                  </a:schemeClr>
                </a:solidFill>
                <a:latin typeface="Palatino Linotype" panose="02040502050505030304" pitchFamily="18" charset="0"/>
              </a:rPr>
              <a:t>Street and</a:t>
            </a:r>
          </a:p>
          <a:p>
            <a:r>
              <a:rPr lang="en-US" sz="3600" b="1" dirty="0">
                <a:solidFill>
                  <a:schemeClr val="accent1">
                    <a:lumMod val="50000"/>
                  </a:schemeClr>
                </a:solidFill>
                <a:latin typeface="Palatino Linotype" panose="02040502050505030304" pitchFamily="18" charset="0"/>
              </a:rPr>
              <a:t>Parking Lot</a:t>
            </a:r>
          </a:p>
          <a:p>
            <a:r>
              <a:rPr lang="en-US" sz="3600" b="1" dirty="0">
                <a:solidFill>
                  <a:schemeClr val="accent1">
                    <a:lumMod val="50000"/>
                  </a:schemeClr>
                </a:solidFill>
                <a:latin typeface="Palatino Linotype" panose="02040502050505030304" pitchFamily="18" charset="0"/>
              </a:rPr>
              <a:t>Sweeping</a:t>
            </a:r>
          </a:p>
        </p:txBody>
      </p:sp>
      <p:cxnSp>
        <p:nvCxnSpPr>
          <p:cNvPr id="10" name="Straight Connector 9">
            <a:extLst>
              <a:ext uri="{FF2B5EF4-FFF2-40B4-BE49-F238E27FC236}">
                <a16:creationId xmlns:a16="http://schemas.microsoft.com/office/drawing/2014/main" id="{05E2FDEA-4EC5-7731-95AA-600C2D46DD1B}"/>
              </a:ext>
            </a:extLst>
          </p:cNvPr>
          <p:cNvCxnSpPr>
            <a:cxnSpLocks/>
          </p:cNvCxnSpPr>
          <p:nvPr/>
        </p:nvCxnSpPr>
        <p:spPr>
          <a:xfrm flipV="1">
            <a:off x="868566" y="937552"/>
            <a:ext cx="0" cy="1872323"/>
          </a:xfrm>
          <a:prstGeom prst="line">
            <a:avLst/>
          </a:prstGeom>
          <a:ln w="38100">
            <a:solidFill>
              <a:srgbClr val="F7941D"/>
            </a:solidFill>
          </a:ln>
        </p:spPr>
        <p:style>
          <a:lnRef idx="1">
            <a:schemeClr val="accent2"/>
          </a:lnRef>
          <a:fillRef idx="0">
            <a:schemeClr val="accent2"/>
          </a:fillRef>
          <a:effectRef idx="0">
            <a:schemeClr val="accent2"/>
          </a:effectRef>
          <a:fontRef idx="minor">
            <a:schemeClr val="tx1"/>
          </a:fontRef>
        </p:style>
      </p:cxnSp>
      <p:sp>
        <p:nvSpPr>
          <p:cNvPr id="13" name="TextBox 12">
            <a:extLst>
              <a:ext uri="{FF2B5EF4-FFF2-40B4-BE49-F238E27FC236}">
                <a16:creationId xmlns:a16="http://schemas.microsoft.com/office/drawing/2014/main" id="{668FE9F2-35F5-4B52-808B-32655CC693CE}"/>
              </a:ext>
            </a:extLst>
          </p:cNvPr>
          <p:cNvSpPr txBox="1"/>
          <p:nvPr/>
        </p:nvSpPr>
        <p:spPr>
          <a:xfrm>
            <a:off x="5162554" y="1158329"/>
            <a:ext cx="6810371" cy="5427127"/>
          </a:xfrm>
          <a:prstGeom prst="rect">
            <a:avLst/>
          </a:prstGeom>
          <a:noFill/>
        </p:spPr>
        <p:txBody>
          <a:bodyPr wrap="square" rtlCol="0">
            <a:spAutoFit/>
          </a:bodyPr>
          <a:lstStyle/>
          <a:p>
            <a:pPr>
              <a:lnSpc>
                <a:spcPts val="2800"/>
              </a:lnSpc>
              <a:spcAft>
                <a:spcPts val="300"/>
              </a:spcAft>
              <a:buClr>
                <a:srgbClr val="F7941D"/>
              </a:buClr>
            </a:pPr>
            <a:r>
              <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Include these details in an SOP:</a:t>
            </a:r>
          </a:p>
          <a:p>
            <a:pPr marL="285750" indent="-285750">
              <a:lnSpc>
                <a:spcPts val="2800"/>
              </a:lnSpc>
              <a:spcAft>
                <a:spcPts val="300"/>
              </a:spcAft>
              <a:buClr>
                <a:srgbClr val="F7941D"/>
              </a:buClr>
              <a:buFont typeface="Gotham" panose="02000604030000020004" pitchFamily="50" charset="0"/>
              <a:buChar char="»"/>
            </a:pPr>
            <a:r>
              <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Schedule &amp; Route</a:t>
            </a:r>
          </a:p>
          <a:p>
            <a:pPr marL="742950" lvl="1" indent="-285750">
              <a:lnSpc>
                <a:spcPts val="2800"/>
              </a:lnSpc>
              <a:spcAft>
                <a:spcPts val="300"/>
              </a:spcAft>
              <a:buClr>
                <a:srgbClr val="F7941D"/>
              </a:buClr>
              <a:buFont typeface="Gotham" panose="02000604030000020004" pitchFamily="50" charset="0"/>
              <a:buChar char="»"/>
            </a:pPr>
            <a:r>
              <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Prioritize streets &amp; roads with heavy traffic</a:t>
            </a:r>
          </a:p>
          <a:p>
            <a:pPr marL="742950" lvl="1" indent="-285750">
              <a:lnSpc>
                <a:spcPts val="2800"/>
              </a:lnSpc>
              <a:spcAft>
                <a:spcPts val="300"/>
              </a:spcAft>
              <a:buClr>
                <a:srgbClr val="F7941D"/>
              </a:buClr>
              <a:buFont typeface="Gotham" panose="02000604030000020004" pitchFamily="50" charset="0"/>
              <a:buChar char="»"/>
            </a:pPr>
            <a:r>
              <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Municipal parking lots start &amp; end of season ​</a:t>
            </a:r>
          </a:p>
          <a:p>
            <a:pPr marL="742950" lvl="1" indent="-285750">
              <a:lnSpc>
                <a:spcPts val="2800"/>
              </a:lnSpc>
              <a:spcAft>
                <a:spcPts val="300"/>
              </a:spcAft>
              <a:buClr>
                <a:srgbClr val="F7941D"/>
              </a:buClr>
              <a:buFont typeface="Gotham" panose="02000604030000020004" pitchFamily="50" charset="0"/>
              <a:buChar char="»"/>
            </a:pPr>
            <a:r>
              <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Use GIS Map to establish route by quadrants​</a:t>
            </a:r>
          </a:p>
          <a:p>
            <a:pPr marL="742950" lvl="1" indent="-285750">
              <a:lnSpc>
                <a:spcPts val="2800"/>
              </a:lnSpc>
              <a:spcAft>
                <a:spcPts val="300"/>
              </a:spcAft>
              <a:buClr>
                <a:srgbClr val="F7941D"/>
              </a:buClr>
              <a:buFont typeface="Gotham" panose="02000604030000020004" pitchFamily="50" charset="0"/>
              <a:buChar char="»"/>
            </a:pPr>
            <a:r>
              <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May–September –&gt; Minimum 2/year</a:t>
            </a:r>
          </a:p>
          <a:p>
            <a:pPr marL="742950" lvl="1" indent="-285750">
              <a:lnSpc>
                <a:spcPts val="2800"/>
              </a:lnSpc>
              <a:spcAft>
                <a:spcPts val="300"/>
              </a:spcAft>
              <a:buClr>
                <a:srgbClr val="F7941D"/>
              </a:buClr>
              <a:buFont typeface="Gotham" panose="02000604030000020004" pitchFamily="50" charset="0"/>
              <a:buChar char="»"/>
            </a:pPr>
            <a:r>
              <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Special event sweeping –&gt; before &amp; after</a:t>
            </a:r>
          </a:p>
          <a:p>
            <a:pPr marL="285750" indent="-285750">
              <a:lnSpc>
                <a:spcPts val="2800"/>
              </a:lnSpc>
              <a:spcAft>
                <a:spcPts val="300"/>
              </a:spcAft>
              <a:buClr>
                <a:srgbClr val="F7941D"/>
              </a:buClr>
              <a:buFont typeface="Gotham" panose="02000604030000020004" pitchFamily="50" charset="0"/>
              <a:buChar char="»"/>
            </a:pPr>
            <a:r>
              <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Dewatering methods (if needed) &amp; final disposal</a:t>
            </a:r>
          </a:p>
          <a:p>
            <a:pPr marL="285750" indent="-285750">
              <a:lnSpc>
                <a:spcPts val="2800"/>
              </a:lnSpc>
              <a:spcAft>
                <a:spcPts val="300"/>
              </a:spcAft>
              <a:buClr>
                <a:srgbClr val="F7941D"/>
              </a:buClr>
              <a:buFont typeface="Gotham" panose="02000604030000020004" pitchFamily="50" charset="0"/>
              <a:buChar char="»"/>
            </a:pPr>
            <a:r>
              <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Tracking –&gt; debris collected and/or lane miles</a:t>
            </a:r>
          </a:p>
          <a:p>
            <a:pPr marL="285750" indent="-285750">
              <a:lnSpc>
                <a:spcPts val="2800"/>
              </a:lnSpc>
              <a:spcAft>
                <a:spcPts val="300"/>
              </a:spcAft>
              <a:buClr>
                <a:srgbClr val="F7941D"/>
              </a:buClr>
              <a:buFont typeface="Gotham" panose="02000604030000020004" pitchFamily="50" charset="0"/>
              <a:buChar char="»"/>
            </a:pPr>
            <a:r>
              <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Annual Report –&gt; amount collected &amp; disposal location</a:t>
            </a:r>
          </a:p>
        </p:txBody>
      </p:sp>
      <p:pic>
        <p:nvPicPr>
          <p:cNvPr id="11" name="Picture 10">
            <a:extLst>
              <a:ext uri="{FF2B5EF4-FFF2-40B4-BE49-F238E27FC236}">
                <a16:creationId xmlns:a16="http://schemas.microsoft.com/office/drawing/2014/main" id="{E553ECF2-CE08-F7DA-6C00-1F0A85AA21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07715" y="6496592"/>
            <a:ext cx="365210" cy="289733"/>
          </a:xfrm>
          <a:prstGeom prst="rect">
            <a:avLst/>
          </a:prstGeom>
        </p:spPr>
      </p:pic>
      <p:sp>
        <p:nvSpPr>
          <p:cNvPr id="5" name="TextBox 4">
            <a:extLst>
              <a:ext uri="{FF2B5EF4-FFF2-40B4-BE49-F238E27FC236}">
                <a16:creationId xmlns:a16="http://schemas.microsoft.com/office/drawing/2014/main" id="{87D57D7E-448B-0B88-C4F2-729ADB83C149}"/>
              </a:ext>
            </a:extLst>
          </p:cNvPr>
          <p:cNvSpPr txBox="1"/>
          <p:nvPr/>
        </p:nvSpPr>
        <p:spPr>
          <a:xfrm>
            <a:off x="279400" y="6456218"/>
            <a:ext cx="442883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latin typeface="Palatino Linotype"/>
              </a:rPr>
              <a:t>© 2025 Copyright Wessler Engineering</a:t>
            </a:r>
            <a:r>
              <a:rPr lang="en-US" sz="1400" dirty="0">
                <a:latin typeface="Palatino Linotype"/>
              </a:rPr>
              <a:t>​</a:t>
            </a:r>
            <a:endParaRPr lang="en-US" sz="1400" dirty="0">
              <a:ea typeface="Calibri"/>
              <a:cs typeface="Calibri"/>
            </a:endParaRPr>
          </a:p>
        </p:txBody>
      </p:sp>
      <p:cxnSp>
        <p:nvCxnSpPr>
          <p:cNvPr id="6" name="Straight Connector 5">
            <a:extLst>
              <a:ext uri="{FF2B5EF4-FFF2-40B4-BE49-F238E27FC236}">
                <a16:creationId xmlns:a16="http://schemas.microsoft.com/office/drawing/2014/main" id="{8D5A4E73-1455-047C-C7FB-F4E96D692A47}"/>
              </a:ext>
            </a:extLst>
          </p:cNvPr>
          <p:cNvCxnSpPr>
            <a:cxnSpLocks/>
          </p:cNvCxnSpPr>
          <p:nvPr/>
        </p:nvCxnSpPr>
        <p:spPr>
          <a:xfrm>
            <a:off x="-6" y="224608"/>
            <a:ext cx="11277606" cy="0"/>
          </a:xfrm>
          <a:prstGeom prst="line">
            <a:avLst/>
          </a:prstGeom>
          <a:ln w="98425">
            <a:solidFill>
              <a:srgbClr val="F7941D"/>
            </a:solidFill>
          </a:ln>
        </p:spPr>
        <p:style>
          <a:lnRef idx="1">
            <a:schemeClr val="accent2"/>
          </a:lnRef>
          <a:fillRef idx="0">
            <a:schemeClr val="accent2"/>
          </a:fillRef>
          <a:effectRef idx="0">
            <a:schemeClr val="accent2"/>
          </a:effectRef>
          <a:fontRef idx="minor">
            <a:schemeClr val="tx1"/>
          </a:fontRef>
        </p:style>
      </p:cxnSp>
      <p:cxnSp>
        <p:nvCxnSpPr>
          <p:cNvPr id="7" name="Straight Connector 6">
            <a:extLst>
              <a:ext uri="{FF2B5EF4-FFF2-40B4-BE49-F238E27FC236}">
                <a16:creationId xmlns:a16="http://schemas.microsoft.com/office/drawing/2014/main" id="{D0C2CA79-DBA9-2D86-F9BC-05C9B98CE8FD}"/>
              </a:ext>
            </a:extLst>
          </p:cNvPr>
          <p:cNvCxnSpPr>
            <a:cxnSpLocks/>
          </p:cNvCxnSpPr>
          <p:nvPr/>
        </p:nvCxnSpPr>
        <p:spPr>
          <a:xfrm>
            <a:off x="-5" y="86518"/>
            <a:ext cx="11277605" cy="0"/>
          </a:xfrm>
          <a:prstGeom prst="line">
            <a:avLst/>
          </a:prstGeom>
          <a:ln w="190500">
            <a:solidFill>
              <a:srgbClr val="002060"/>
            </a:solidFill>
          </a:ln>
        </p:spPr>
        <p:style>
          <a:lnRef idx="1">
            <a:schemeClr val="accent2"/>
          </a:lnRef>
          <a:fillRef idx="0">
            <a:schemeClr val="accent2"/>
          </a:fillRef>
          <a:effectRef idx="0">
            <a:schemeClr val="accent2"/>
          </a:effectRef>
          <a:fontRef idx="minor">
            <a:schemeClr val="tx1"/>
          </a:fontRef>
        </p:style>
      </p:cxnSp>
      <p:sp>
        <p:nvSpPr>
          <p:cNvPr id="2" name="Rectangle 1">
            <a:extLst>
              <a:ext uri="{FF2B5EF4-FFF2-40B4-BE49-F238E27FC236}">
                <a16:creationId xmlns:a16="http://schemas.microsoft.com/office/drawing/2014/main" id="{2957FA41-D53E-3F0E-E3EF-8F7D04BE242E}"/>
              </a:ext>
            </a:extLst>
          </p:cNvPr>
          <p:cNvSpPr/>
          <p:nvPr/>
        </p:nvSpPr>
        <p:spPr>
          <a:xfrm>
            <a:off x="10925908" y="-4293"/>
            <a:ext cx="1266092" cy="488802"/>
          </a:xfrm>
          <a:prstGeom prst="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black and white logo&#10;&#10;AI-generated content may be incorrect.">
            <a:extLst>
              <a:ext uri="{FF2B5EF4-FFF2-40B4-BE49-F238E27FC236}">
                <a16:creationId xmlns:a16="http://schemas.microsoft.com/office/drawing/2014/main" id="{C889977D-FF88-ABBC-0196-C2F76CCC31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84525" y="6016"/>
            <a:ext cx="1148857" cy="488802"/>
          </a:xfrm>
          <a:prstGeom prst="rect">
            <a:avLst/>
          </a:prstGeom>
        </p:spPr>
      </p:pic>
      <p:pic>
        <p:nvPicPr>
          <p:cNvPr id="5122" name="Picture 2">
            <a:extLst>
              <a:ext uri="{FF2B5EF4-FFF2-40B4-BE49-F238E27FC236}">
                <a16:creationId xmlns:a16="http://schemas.microsoft.com/office/drawing/2014/main" id="{B90D3708-C69E-02E6-661C-CFB771BC559C}"/>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230563" y="3219393"/>
            <a:ext cx="4648102" cy="30987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43087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52CCAB-7B6B-7EFD-8B25-785A8E2B93A6}"/>
            </a:ext>
          </a:extLst>
        </p:cNvPr>
        <p:cNvGrpSpPr/>
        <p:nvPr/>
      </p:nvGrpSpPr>
      <p:grpSpPr>
        <a:xfrm>
          <a:off x="0" y="0"/>
          <a:ext cx="0" cy="0"/>
          <a:chOff x="0" y="0"/>
          <a:chExt cx="0" cy="0"/>
        </a:xfrm>
      </p:grpSpPr>
      <p:pic>
        <p:nvPicPr>
          <p:cNvPr id="3074" name="Picture 2">
            <a:extLst>
              <a:ext uri="{FF2B5EF4-FFF2-40B4-BE49-F238E27FC236}">
                <a16:creationId xmlns:a16="http://schemas.microsoft.com/office/drawing/2014/main" id="{14173346-0238-04FC-5006-E29EF87F541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7187369" y="250417"/>
            <a:ext cx="5004631" cy="373538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00723C6-EECC-1C00-FF6E-A8333A8A9E46}"/>
              </a:ext>
            </a:extLst>
          </p:cNvPr>
          <p:cNvSpPr txBox="1"/>
          <p:nvPr/>
        </p:nvSpPr>
        <p:spPr>
          <a:xfrm>
            <a:off x="279399" y="554009"/>
            <a:ext cx="6334128" cy="646331"/>
          </a:xfrm>
          <a:prstGeom prst="rect">
            <a:avLst/>
          </a:prstGeom>
          <a:noFill/>
        </p:spPr>
        <p:txBody>
          <a:bodyPr wrap="square" rtlCol="0">
            <a:spAutoFit/>
          </a:bodyPr>
          <a:lstStyle/>
          <a:p>
            <a:r>
              <a:rPr lang="en-US" sz="3600" b="1" dirty="0">
                <a:solidFill>
                  <a:schemeClr val="accent1">
                    <a:lumMod val="50000"/>
                  </a:schemeClr>
                </a:solidFill>
                <a:latin typeface="Palatino Linotype" panose="02040502050505030304" pitchFamily="18" charset="0"/>
                <a:ea typeface="Tahoma" panose="020B0604030504040204" pitchFamily="34" charset="0"/>
                <a:cs typeface="Tahoma" panose="020B0604030504040204" pitchFamily="34" charset="0"/>
              </a:rPr>
              <a:t>Wash Water BMPs</a:t>
            </a:r>
          </a:p>
        </p:txBody>
      </p:sp>
      <p:sp>
        <p:nvSpPr>
          <p:cNvPr id="10" name="TextBox 9">
            <a:extLst>
              <a:ext uri="{FF2B5EF4-FFF2-40B4-BE49-F238E27FC236}">
                <a16:creationId xmlns:a16="http://schemas.microsoft.com/office/drawing/2014/main" id="{1A62AAAE-82D7-9AE1-70B1-88E00E09B813}"/>
              </a:ext>
            </a:extLst>
          </p:cNvPr>
          <p:cNvSpPr txBox="1"/>
          <p:nvPr/>
        </p:nvSpPr>
        <p:spPr>
          <a:xfrm>
            <a:off x="279399" y="1505039"/>
            <a:ext cx="6759575" cy="4298613"/>
          </a:xfrm>
          <a:prstGeom prst="rect">
            <a:avLst/>
          </a:prstGeom>
          <a:noFill/>
        </p:spPr>
        <p:txBody>
          <a:bodyPr wrap="square" rtlCol="0">
            <a:spAutoFit/>
          </a:bodyPr>
          <a:lstStyle/>
          <a:p>
            <a:pPr marL="285750" indent="-285750">
              <a:lnSpc>
                <a:spcPts val="2800"/>
              </a:lnSpc>
              <a:spcAft>
                <a:spcPts val="600"/>
              </a:spcAft>
              <a:buClr>
                <a:srgbClr val="F7941D"/>
              </a:buClr>
              <a:buFont typeface="Gotham" panose="02000604030000020004" pitchFamily="50" charset="0"/>
              <a:buChar char="»"/>
            </a:pPr>
            <a:r>
              <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Outdoor Washing –&gt; no detergents or soaps</a:t>
            </a:r>
          </a:p>
          <a:p>
            <a:pPr marL="285750" indent="-285750">
              <a:lnSpc>
                <a:spcPts val="2800"/>
              </a:lnSpc>
              <a:spcAft>
                <a:spcPts val="600"/>
              </a:spcAft>
              <a:buClr>
                <a:srgbClr val="F7941D"/>
              </a:buClr>
              <a:buFont typeface="Gotham" panose="02000604030000020004" pitchFamily="50" charset="0"/>
              <a:buChar char="»"/>
            </a:pPr>
            <a:r>
              <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Vehicle &amp; Equipment Washing</a:t>
            </a:r>
          </a:p>
          <a:p>
            <a:pPr marL="742950" lvl="1" indent="-285750">
              <a:lnSpc>
                <a:spcPts val="2800"/>
              </a:lnSpc>
              <a:spcAft>
                <a:spcPts val="600"/>
              </a:spcAft>
              <a:buClr>
                <a:srgbClr val="F7941D"/>
              </a:buClr>
              <a:buFont typeface="Gotham" panose="02000604030000020004" pitchFamily="50" charset="0"/>
              <a:buChar char="»"/>
            </a:pPr>
            <a:r>
              <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Indoors with floors to sanitary, preferably with oil/water and sand interceptors</a:t>
            </a:r>
          </a:p>
          <a:p>
            <a:pPr marL="742950" lvl="1" indent="-285750">
              <a:lnSpc>
                <a:spcPts val="2800"/>
              </a:lnSpc>
              <a:spcAft>
                <a:spcPts val="600"/>
              </a:spcAft>
              <a:buClr>
                <a:srgbClr val="F7941D"/>
              </a:buClr>
              <a:buFont typeface="Gotham" panose="02000604030000020004" pitchFamily="50" charset="0"/>
              <a:buChar char="»"/>
            </a:pPr>
            <a:r>
              <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Commercial car wash</a:t>
            </a:r>
          </a:p>
          <a:p>
            <a:pPr marL="285750" indent="-285750">
              <a:lnSpc>
                <a:spcPts val="2800"/>
              </a:lnSpc>
              <a:spcAft>
                <a:spcPts val="600"/>
              </a:spcAft>
              <a:buClr>
                <a:srgbClr val="F7941D"/>
              </a:buClr>
              <a:buFont typeface="Gotham" panose="02000604030000020004" pitchFamily="50" charset="0"/>
              <a:buChar char="»"/>
            </a:pPr>
            <a:r>
              <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Equipment might include:</a:t>
            </a:r>
          </a:p>
          <a:p>
            <a:pPr marL="742950" lvl="1" indent="-285750">
              <a:lnSpc>
                <a:spcPts val="2800"/>
              </a:lnSpc>
              <a:spcAft>
                <a:spcPts val="600"/>
              </a:spcAft>
              <a:buClr>
                <a:srgbClr val="F7941D"/>
              </a:buClr>
              <a:buFont typeface="Gotham" panose="02000604030000020004" pitchFamily="50" charset="0"/>
              <a:buChar char="»"/>
            </a:pPr>
            <a:r>
              <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Street Sweeper</a:t>
            </a:r>
          </a:p>
          <a:p>
            <a:pPr marL="742950" lvl="1" indent="-285750">
              <a:lnSpc>
                <a:spcPts val="2800"/>
              </a:lnSpc>
              <a:spcAft>
                <a:spcPts val="600"/>
              </a:spcAft>
              <a:buClr>
                <a:srgbClr val="F7941D"/>
              </a:buClr>
              <a:buFont typeface="Gotham" panose="02000604030000020004" pitchFamily="50" charset="0"/>
              <a:buChar char="»"/>
            </a:pPr>
            <a:r>
              <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Salt Spreaders &amp; Snowplows</a:t>
            </a:r>
          </a:p>
          <a:p>
            <a:pPr marL="742950" lvl="1" indent="-285750">
              <a:lnSpc>
                <a:spcPts val="2800"/>
              </a:lnSpc>
              <a:spcAft>
                <a:spcPts val="600"/>
              </a:spcAft>
              <a:buClr>
                <a:srgbClr val="F7941D"/>
              </a:buClr>
              <a:buFont typeface="Gotham" panose="02000604030000020004" pitchFamily="50" charset="0"/>
              <a:buChar char="»"/>
            </a:pPr>
            <a:r>
              <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Trailers</a:t>
            </a:r>
          </a:p>
          <a:p>
            <a:pPr marL="742950" lvl="1" indent="-285750">
              <a:lnSpc>
                <a:spcPts val="2800"/>
              </a:lnSpc>
              <a:spcAft>
                <a:spcPts val="600"/>
              </a:spcAft>
              <a:buClr>
                <a:srgbClr val="F7941D"/>
              </a:buClr>
              <a:buFont typeface="Gotham" panose="02000604030000020004" pitchFamily="50" charset="0"/>
              <a:buChar char="»"/>
            </a:pPr>
            <a:r>
              <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Excavators</a:t>
            </a:r>
          </a:p>
        </p:txBody>
      </p:sp>
      <p:cxnSp>
        <p:nvCxnSpPr>
          <p:cNvPr id="11" name="Straight Connector 10">
            <a:extLst>
              <a:ext uri="{FF2B5EF4-FFF2-40B4-BE49-F238E27FC236}">
                <a16:creationId xmlns:a16="http://schemas.microsoft.com/office/drawing/2014/main" id="{C01ED0AC-2FEC-F9E8-B0D9-5BD00221E5EC}"/>
              </a:ext>
            </a:extLst>
          </p:cNvPr>
          <p:cNvCxnSpPr>
            <a:cxnSpLocks/>
          </p:cNvCxnSpPr>
          <p:nvPr/>
        </p:nvCxnSpPr>
        <p:spPr>
          <a:xfrm>
            <a:off x="279400" y="1280051"/>
            <a:ext cx="6103542" cy="0"/>
          </a:xfrm>
          <a:prstGeom prst="line">
            <a:avLst/>
          </a:prstGeom>
          <a:ln w="38100">
            <a:solidFill>
              <a:srgbClr val="F7941D"/>
            </a:solidFill>
          </a:ln>
        </p:spPr>
        <p:style>
          <a:lnRef idx="1">
            <a:schemeClr val="accent2"/>
          </a:lnRef>
          <a:fillRef idx="0">
            <a:schemeClr val="accent2"/>
          </a:fillRef>
          <a:effectRef idx="0">
            <a:schemeClr val="accent2"/>
          </a:effectRef>
          <a:fontRef idx="minor">
            <a:schemeClr val="tx1"/>
          </a:fontRef>
        </p:style>
      </p:cxnSp>
      <p:pic>
        <p:nvPicPr>
          <p:cNvPr id="13" name="Picture 12">
            <a:extLst>
              <a:ext uri="{FF2B5EF4-FFF2-40B4-BE49-F238E27FC236}">
                <a16:creationId xmlns:a16="http://schemas.microsoft.com/office/drawing/2014/main" id="{EC9C5E4E-23DD-0453-782A-A5EC1F9CBAB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607715" y="6496592"/>
            <a:ext cx="365210" cy="289733"/>
          </a:xfrm>
          <a:prstGeom prst="rect">
            <a:avLst/>
          </a:prstGeom>
        </p:spPr>
      </p:pic>
      <p:sp>
        <p:nvSpPr>
          <p:cNvPr id="5" name="TextBox 4">
            <a:extLst>
              <a:ext uri="{FF2B5EF4-FFF2-40B4-BE49-F238E27FC236}">
                <a16:creationId xmlns:a16="http://schemas.microsoft.com/office/drawing/2014/main" id="{F3133E2C-F105-7B36-199A-C4734FC16B73}"/>
              </a:ext>
            </a:extLst>
          </p:cNvPr>
          <p:cNvSpPr txBox="1"/>
          <p:nvPr/>
        </p:nvSpPr>
        <p:spPr>
          <a:xfrm>
            <a:off x="279399" y="6456218"/>
            <a:ext cx="442883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latin typeface="Palatino Linotype"/>
              </a:rPr>
              <a:t>© 2025 Copyright Wessler Engineering</a:t>
            </a:r>
            <a:r>
              <a:rPr lang="en-US" sz="1400" dirty="0">
                <a:latin typeface="Palatino Linotype"/>
              </a:rPr>
              <a:t>​</a:t>
            </a:r>
            <a:endParaRPr lang="en-US" sz="1400" dirty="0">
              <a:ea typeface="Calibri"/>
              <a:cs typeface="Calibri"/>
            </a:endParaRPr>
          </a:p>
        </p:txBody>
      </p:sp>
      <p:cxnSp>
        <p:nvCxnSpPr>
          <p:cNvPr id="7" name="Straight Connector 6">
            <a:extLst>
              <a:ext uri="{FF2B5EF4-FFF2-40B4-BE49-F238E27FC236}">
                <a16:creationId xmlns:a16="http://schemas.microsoft.com/office/drawing/2014/main" id="{BDC3E92D-972D-2E2E-942C-82EA1986B3C9}"/>
              </a:ext>
            </a:extLst>
          </p:cNvPr>
          <p:cNvCxnSpPr>
            <a:cxnSpLocks/>
          </p:cNvCxnSpPr>
          <p:nvPr/>
        </p:nvCxnSpPr>
        <p:spPr>
          <a:xfrm>
            <a:off x="-6" y="224608"/>
            <a:ext cx="11277606" cy="0"/>
          </a:xfrm>
          <a:prstGeom prst="line">
            <a:avLst/>
          </a:prstGeom>
          <a:ln w="98425">
            <a:solidFill>
              <a:srgbClr val="F7941D"/>
            </a:solidFill>
          </a:ln>
        </p:spPr>
        <p:style>
          <a:lnRef idx="1">
            <a:schemeClr val="accent2"/>
          </a:lnRef>
          <a:fillRef idx="0">
            <a:schemeClr val="accent2"/>
          </a:fillRef>
          <a:effectRef idx="0">
            <a:schemeClr val="accent2"/>
          </a:effectRef>
          <a:fontRef idx="minor">
            <a:schemeClr val="tx1"/>
          </a:fontRef>
        </p:style>
      </p:cxnSp>
      <p:cxnSp>
        <p:nvCxnSpPr>
          <p:cNvPr id="9" name="Straight Connector 8">
            <a:extLst>
              <a:ext uri="{FF2B5EF4-FFF2-40B4-BE49-F238E27FC236}">
                <a16:creationId xmlns:a16="http://schemas.microsoft.com/office/drawing/2014/main" id="{7B2262CF-C60A-7665-C274-4A30B63C4955}"/>
              </a:ext>
            </a:extLst>
          </p:cNvPr>
          <p:cNvCxnSpPr>
            <a:cxnSpLocks/>
          </p:cNvCxnSpPr>
          <p:nvPr/>
        </p:nvCxnSpPr>
        <p:spPr>
          <a:xfrm>
            <a:off x="-5" y="86518"/>
            <a:ext cx="11277605" cy="0"/>
          </a:xfrm>
          <a:prstGeom prst="line">
            <a:avLst/>
          </a:prstGeom>
          <a:ln w="190500">
            <a:solidFill>
              <a:srgbClr val="002060"/>
            </a:solidFill>
          </a:ln>
        </p:spPr>
        <p:style>
          <a:lnRef idx="1">
            <a:schemeClr val="accent2"/>
          </a:lnRef>
          <a:fillRef idx="0">
            <a:schemeClr val="accent2"/>
          </a:fillRef>
          <a:effectRef idx="0">
            <a:schemeClr val="accent2"/>
          </a:effectRef>
          <a:fontRef idx="minor">
            <a:schemeClr val="tx1"/>
          </a:fontRef>
        </p:style>
      </p:cxnSp>
      <p:sp>
        <p:nvSpPr>
          <p:cNvPr id="2" name="Rectangle 1">
            <a:extLst>
              <a:ext uri="{FF2B5EF4-FFF2-40B4-BE49-F238E27FC236}">
                <a16:creationId xmlns:a16="http://schemas.microsoft.com/office/drawing/2014/main" id="{1DF3A6FF-3557-B390-B91D-8E036DA64DC7}"/>
              </a:ext>
            </a:extLst>
          </p:cNvPr>
          <p:cNvSpPr/>
          <p:nvPr/>
        </p:nvSpPr>
        <p:spPr>
          <a:xfrm>
            <a:off x="10925908" y="-4293"/>
            <a:ext cx="1266092" cy="488802"/>
          </a:xfrm>
          <a:prstGeom prst="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76" name="Picture 4">
            <a:extLst>
              <a:ext uri="{FF2B5EF4-FFF2-40B4-BE49-F238E27FC236}">
                <a16:creationId xmlns:a16="http://schemas.microsoft.com/office/drawing/2014/main" id="{6C1FF8A1-8B11-A486-9C4D-C89171F76B65}"/>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7187369" y="3553557"/>
            <a:ext cx="5004631" cy="330444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black and white logo&#10;&#10;AI-generated content may be incorrect.">
            <a:extLst>
              <a:ext uri="{FF2B5EF4-FFF2-40B4-BE49-F238E27FC236}">
                <a16:creationId xmlns:a16="http://schemas.microsoft.com/office/drawing/2014/main" id="{CC90E404-8435-E91B-F8BE-40268060C99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984525" y="6016"/>
            <a:ext cx="1148857" cy="488802"/>
          </a:xfrm>
          <a:prstGeom prst="rect">
            <a:avLst/>
          </a:prstGeom>
        </p:spPr>
      </p:pic>
    </p:spTree>
    <p:extLst>
      <p:ext uri="{BB962C8B-B14F-4D97-AF65-F5344CB8AC3E}">
        <p14:creationId xmlns:p14="http://schemas.microsoft.com/office/powerpoint/2010/main" val="26892787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662499-59E2-194B-DF13-6B01A204C238}"/>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FB4CF61A-7F35-98F1-64F6-5AE343777397}"/>
              </a:ext>
            </a:extLst>
          </p:cNvPr>
          <p:cNvSpPr txBox="1"/>
          <p:nvPr/>
        </p:nvSpPr>
        <p:spPr>
          <a:xfrm>
            <a:off x="3701559" y="683436"/>
            <a:ext cx="6848475" cy="584775"/>
          </a:xfrm>
          <a:prstGeom prst="rect">
            <a:avLst/>
          </a:prstGeom>
          <a:noFill/>
        </p:spPr>
        <p:txBody>
          <a:bodyPr wrap="square" rtlCol="0">
            <a:spAutoFit/>
          </a:bodyPr>
          <a:lstStyle/>
          <a:p>
            <a:r>
              <a:rPr lang="en-US" sz="3200" b="1" dirty="0">
                <a:solidFill>
                  <a:schemeClr val="accent1">
                    <a:lumMod val="50000"/>
                  </a:schemeClr>
                </a:solidFill>
                <a:latin typeface="Palatino Linotype" panose="02040502050505030304" pitchFamily="18" charset="0"/>
                <a:ea typeface="Tahoma" panose="020B0604030504040204" pitchFamily="34" charset="0"/>
                <a:cs typeface="Tahoma" panose="020B0604030504040204" pitchFamily="34" charset="0"/>
              </a:rPr>
              <a:t>Chemical Storage BMPs</a:t>
            </a:r>
          </a:p>
        </p:txBody>
      </p:sp>
      <p:sp>
        <p:nvSpPr>
          <p:cNvPr id="10" name="TextBox 9">
            <a:extLst>
              <a:ext uri="{FF2B5EF4-FFF2-40B4-BE49-F238E27FC236}">
                <a16:creationId xmlns:a16="http://schemas.microsoft.com/office/drawing/2014/main" id="{859BE623-8038-FC49-BDC2-CBED4F1435C0}"/>
              </a:ext>
            </a:extLst>
          </p:cNvPr>
          <p:cNvSpPr txBox="1"/>
          <p:nvPr/>
        </p:nvSpPr>
        <p:spPr>
          <a:xfrm>
            <a:off x="3848100" y="1531695"/>
            <a:ext cx="7942219" cy="5170646"/>
          </a:xfrm>
          <a:prstGeom prst="rect">
            <a:avLst/>
          </a:prstGeom>
          <a:noFill/>
        </p:spPr>
        <p:txBody>
          <a:bodyPr wrap="square" rtlCol="0">
            <a:spAutoFit/>
          </a:bodyPr>
          <a:lstStyle/>
          <a:p>
            <a:pPr marL="285750" indent="-285750">
              <a:lnSpc>
                <a:spcPts val="2800"/>
              </a:lnSpc>
              <a:spcAft>
                <a:spcPts val="600"/>
              </a:spcAft>
              <a:buClr>
                <a:srgbClr val="F7941D"/>
              </a:buClr>
              <a:buFont typeface="Gotham" panose="02000604030000020004" pitchFamily="50" charset="0"/>
              <a:buChar char="»"/>
            </a:pPr>
            <a:r>
              <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Storage and Handling:</a:t>
            </a:r>
          </a:p>
          <a:p>
            <a:pPr marL="742950" lvl="1" indent="-285750">
              <a:lnSpc>
                <a:spcPts val="2800"/>
              </a:lnSpc>
              <a:spcAft>
                <a:spcPts val="600"/>
              </a:spcAft>
              <a:buClr>
                <a:srgbClr val="F7941D"/>
              </a:buClr>
              <a:buFont typeface="Gotham" panose="02000604030000020004" pitchFamily="50" charset="0"/>
              <a:buChar char="»"/>
            </a:pPr>
            <a:r>
              <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Store chemical containers indoors where practical</a:t>
            </a:r>
          </a:p>
          <a:p>
            <a:pPr marL="742950" lvl="1" indent="-285750">
              <a:lnSpc>
                <a:spcPts val="2800"/>
              </a:lnSpc>
              <a:spcAft>
                <a:spcPts val="600"/>
              </a:spcAft>
              <a:buClr>
                <a:srgbClr val="F7941D"/>
              </a:buClr>
              <a:buFont typeface="Gotham" panose="02000604030000020004" pitchFamily="50" charset="0"/>
              <a:buChar char="»"/>
            </a:pPr>
            <a:r>
              <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Store containers away from heavy traffic areas and garage doors or entries</a:t>
            </a:r>
          </a:p>
          <a:p>
            <a:pPr marL="742950" lvl="1" indent="-285750">
              <a:lnSpc>
                <a:spcPts val="2800"/>
              </a:lnSpc>
              <a:spcAft>
                <a:spcPts val="600"/>
              </a:spcAft>
              <a:buClr>
                <a:srgbClr val="F7941D"/>
              </a:buClr>
              <a:buFont typeface="Gotham" panose="02000604030000020004" pitchFamily="50" charset="0"/>
              <a:buChar char="»"/>
            </a:pPr>
            <a:r>
              <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Place containers that are in use on spill pallets</a:t>
            </a:r>
          </a:p>
          <a:p>
            <a:pPr marL="742950" lvl="1" indent="-285750">
              <a:lnSpc>
                <a:spcPts val="2800"/>
              </a:lnSpc>
              <a:spcAft>
                <a:spcPts val="600"/>
              </a:spcAft>
              <a:buClr>
                <a:srgbClr val="F7941D"/>
              </a:buClr>
              <a:buFont typeface="Gotham" panose="02000604030000020004" pitchFamily="50" charset="0"/>
              <a:buChar char="»"/>
            </a:pPr>
            <a:r>
              <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Label all containers with the contents</a:t>
            </a:r>
          </a:p>
          <a:p>
            <a:pPr marL="742950" lvl="1" indent="-285750">
              <a:lnSpc>
                <a:spcPts val="2800"/>
              </a:lnSpc>
              <a:spcAft>
                <a:spcPts val="600"/>
              </a:spcAft>
              <a:buClr>
                <a:srgbClr val="F7941D"/>
              </a:buClr>
              <a:buFont typeface="Gotham" panose="02000604030000020004" pitchFamily="50" charset="0"/>
              <a:buChar char="»"/>
            </a:pPr>
            <a:r>
              <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Maintain spill equipment and absorbents</a:t>
            </a:r>
          </a:p>
          <a:p>
            <a:pPr marL="285750" indent="-285750">
              <a:lnSpc>
                <a:spcPts val="2800"/>
              </a:lnSpc>
              <a:spcAft>
                <a:spcPts val="600"/>
              </a:spcAft>
              <a:buClr>
                <a:srgbClr val="F7941D"/>
              </a:buClr>
              <a:buFont typeface="Gotham" panose="02000604030000020004" pitchFamily="50" charset="0"/>
              <a:buChar char="»"/>
            </a:pPr>
            <a:r>
              <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Waste Materials:</a:t>
            </a:r>
          </a:p>
          <a:p>
            <a:pPr marL="742950" lvl="1" indent="-285750">
              <a:lnSpc>
                <a:spcPts val="2800"/>
              </a:lnSpc>
              <a:spcAft>
                <a:spcPts val="600"/>
              </a:spcAft>
              <a:buClr>
                <a:srgbClr val="F7941D"/>
              </a:buClr>
              <a:buFont typeface="Gotham" panose="02000604030000020004" pitchFamily="50" charset="0"/>
              <a:buChar char="»"/>
            </a:pPr>
            <a:r>
              <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Proper labeling</a:t>
            </a:r>
          </a:p>
          <a:p>
            <a:pPr marL="742950" lvl="1" indent="-285750">
              <a:lnSpc>
                <a:spcPts val="2800"/>
              </a:lnSpc>
              <a:spcAft>
                <a:spcPts val="600"/>
              </a:spcAft>
              <a:buClr>
                <a:srgbClr val="F7941D"/>
              </a:buClr>
              <a:buFont typeface="Gotham" panose="02000604030000020004" pitchFamily="50" charset="0"/>
              <a:buChar char="»"/>
            </a:pPr>
            <a:r>
              <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Proper disposal methods or use of a company</a:t>
            </a:r>
          </a:p>
          <a:p>
            <a:pPr marL="742950" lvl="1" indent="-285750">
              <a:lnSpc>
                <a:spcPts val="2800"/>
              </a:lnSpc>
              <a:spcAft>
                <a:spcPts val="600"/>
              </a:spcAft>
              <a:buClr>
                <a:srgbClr val="F7941D"/>
              </a:buClr>
              <a:buFont typeface="Gotham" panose="02000604030000020004" pitchFamily="50" charset="0"/>
              <a:buChar char="»"/>
            </a:pPr>
            <a:r>
              <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Maintain waste manifests</a:t>
            </a:r>
          </a:p>
          <a:p>
            <a:pPr marL="285750" indent="-285750">
              <a:lnSpc>
                <a:spcPts val="2800"/>
              </a:lnSpc>
              <a:spcAft>
                <a:spcPts val="600"/>
              </a:spcAft>
              <a:buClr>
                <a:srgbClr val="F7941D"/>
              </a:buClr>
              <a:buFont typeface="Gotham" panose="02000604030000020004" pitchFamily="50" charset="0"/>
              <a:buChar char="»"/>
            </a:pPr>
            <a:endPar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cxnSp>
        <p:nvCxnSpPr>
          <p:cNvPr id="11" name="Straight Connector 10">
            <a:extLst>
              <a:ext uri="{FF2B5EF4-FFF2-40B4-BE49-F238E27FC236}">
                <a16:creationId xmlns:a16="http://schemas.microsoft.com/office/drawing/2014/main" id="{4BA6157D-1077-BBD3-4F07-1147B8F4F93B}"/>
              </a:ext>
            </a:extLst>
          </p:cNvPr>
          <p:cNvCxnSpPr>
            <a:cxnSpLocks/>
          </p:cNvCxnSpPr>
          <p:nvPr/>
        </p:nvCxnSpPr>
        <p:spPr>
          <a:xfrm flipV="1">
            <a:off x="3848100" y="1316418"/>
            <a:ext cx="6701934" cy="13229"/>
          </a:xfrm>
          <a:prstGeom prst="line">
            <a:avLst/>
          </a:prstGeom>
          <a:ln w="38100">
            <a:solidFill>
              <a:srgbClr val="F7941D"/>
            </a:solidFill>
          </a:ln>
        </p:spPr>
        <p:style>
          <a:lnRef idx="1">
            <a:schemeClr val="accent2"/>
          </a:lnRef>
          <a:fillRef idx="0">
            <a:schemeClr val="accent2"/>
          </a:fillRef>
          <a:effectRef idx="0">
            <a:schemeClr val="accent2"/>
          </a:effectRef>
          <a:fontRef idx="minor">
            <a:schemeClr val="tx1"/>
          </a:fontRef>
        </p:style>
      </p:cxnSp>
      <p:pic>
        <p:nvPicPr>
          <p:cNvPr id="13" name="Picture 12">
            <a:extLst>
              <a:ext uri="{FF2B5EF4-FFF2-40B4-BE49-F238E27FC236}">
                <a16:creationId xmlns:a16="http://schemas.microsoft.com/office/drawing/2014/main" id="{BACE4693-FD57-CF7E-6B63-80B4BACF68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07715" y="6496592"/>
            <a:ext cx="365210" cy="289733"/>
          </a:xfrm>
          <a:prstGeom prst="rect">
            <a:avLst/>
          </a:prstGeom>
        </p:spPr>
      </p:pic>
      <p:sp>
        <p:nvSpPr>
          <p:cNvPr id="5" name="TextBox 4">
            <a:extLst>
              <a:ext uri="{FF2B5EF4-FFF2-40B4-BE49-F238E27FC236}">
                <a16:creationId xmlns:a16="http://schemas.microsoft.com/office/drawing/2014/main" id="{988D5CB1-A111-0832-8764-839BD7E0E7D9}"/>
              </a:ext>
            </a:extLst>
          </p:cNvPr>
          <p:cNvSpPr txBox="1"/>
          <p:nvPr/>
        </p:nvSpPr>
        <p:spPr>
          <a:xfrm>
            <a:off x="9575901" y="6463705"/>
            <a:ext cx="442883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latin typeface="Palatino Linotype"/>
              </a:rPr>
              <a:t>© 2025 Copyright Wessler Engineering</a:t>
            </a:r>
            <a:r>
              <a:rPr lang="en-US" sz="1400" dirty="0">
                <a:latin typeface="Palatino Linotype"/>
              </a:rPr>
              <a:t>​</a:t>
            </a:r>
            <a:endParaRPr lang="en-US" sz="1400" dirty="0">
              <a:ea typeface="Calibri"/>
              <a:cs typeface="Calibri"/>
            </a:endParaRPr>
          </a:p>
        </p:txBody>
      </p:sp>
      <p:cxnSp>
        <p:nvCxnSpPr>
          <p:cNvPr id="7" name="Straight Connector 6">
            <a:extLst>
              <a:ext uri="{FF2B5EF4-FFF2-40B4-BE49-F238E27FC236}">
                <a16:creationId xmlns:a16="http://schemas.microsoft.com/office/drawing/2014/main" id="{3E69B314-D9D2-BD07-13F3-22A06F6C0DB2}"/>
              </a:ext>
            </a:extLst>
          </p:cNvPr>
          <p:cNvCxnSpPr>
            <a:cxnSpLocks/>
          </p:cNvCxnSpPr>
          <p:nvPr/>
        </p:nvCxnSpPr>
        <p:spPr>
          <a:xfrm>
            <a:off x="-6" y="224608"/>
            <a:ext cx="11277606" cy="0"/>
          </a:xfrm>
          <a:prstGeom prst="line">
            <a:avLst/>
          </a:prstGeom>
          <a:ln w="98425">
            <a:solidFill>
              <a:srgbClr val="F7941D"/>
            </a:solidFill>
          </a:ln>
        </p:spPr>
        <p:style>
          <a:lnRef idx="1">
            <a:schemeClr val="accent2"/>
          </a:lnRef>
          <a:fillRef idx="0">
            <a:schemeClr val="accent2"/>
          </a:fillRef>
          <a:effectRef idx="0">
            <a:schemeClr val="accent2"/>
          </a:effectRef>
          <a:fontRef idx="minor">
            <a:schemeClr val="tx1"/>
          </a:fontRef>
        </p:style>
      </p:cxnSp>
      <p:cxnSp>
        <p:nvCxnSpPr>
          <p:cNvPr id="9" name="Straight Connector 8">
            <a:extLst>
              <a:ext uri="{FF2B5EF4-FFF2-40B4-BE49-F238E27FC236}">
                <a16:creationId xmlns:a16="http://schemas.microsoft.com/office/drawing/2014/main" id="{2ABFFBD1-B980-13A2-5600-F751A3916B17}"/>
              </a:ext>
            </a:extLst>
          </p:cNvPr>
          <p:cNvCxnSpPr>
            <a:cxnSpLocks/>
          </p:cNvCxnSpPr>
          <p:nvPr/>
        </p:nvCxnSpPr>
        <p:spPr>
          <a:xfrm>
            <a:off x="-5" y="86518"/>
            <a:ext cx="11277605" cy="0"/>
          </a:xfrm>
          <a:prstGeom prst="line">
            <a:avLst/>
          </a:prstGeom>
          <a:ln w="190500">
            <a:solidFill>
              <a:srgbClr val="002060"/>
            </a:solidFill>
          </a:ln>
        </p:spPr>
        <p:style>
          <a:lnRef idx="1">
            <a:schemeClr val="accent2"/>
          </a:lnRef>
          <a:fillRef idx="0">
            <a:schemeClr val="accent2"/>
          </a:fillRef>
          <a:effectRef idx="0">
            <a:schemeClr val="accent2"/>
          </a:effectRef>
          <a:fontRef idx="minor">
            <a:schemeClr val="tx1"/>
          </a:fontRef>
        </p:style>
      </p:cxnSp>
      <p:sp>
        <p:nvSpPr>
          <p:cNvPr id="2" name="Rectangle 1">
            <a:extLst>
              <a:ext uri="{FF2B5EF4-FFF2-40B4-BE49-F238E27FC236}">
                <a16:creationId xmlns:a16="http://schemas.microsoft.com/office/drawing/2014/main" id="{522CC067-DB69-A5F6-7323-3C96B31C29A3}"/>
              </a:ext>
            </a:extLst>
          </p:cNvPr>
          <p:cNvSpPr/>
          <p:nvPr/>
        </p:nvSpPr>
        <p:spPr>
          <a:xfrm>
            <a:off x="10925908" y="-4293"/>
            <a:ext cx="1266092" cy="488802"/>
          </a:xfrm>
          <a:prstGeom prst="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black and white logo&#10;&#10;AI-generated content may be incorrect.">
            <a:extLst>
              <a:ext uri="{FF2B5EF4-FFF2-40B4-BE49-F238E27FC236}">
                <a16:creationId xmlns:a16="http://schemas.microsoft.com/office/drawing/2014/main" id="{158CF9F2-119E-1CA2-18CF-79130CB3AB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84525" y="6016"/>
            <a:ext cx="1148857" cy="488802"/>
          </a:xfrm>
          <a:prstGeom prst="rect">
            <a:avLst/>
          </a:prstGeom>
        </p:spPr>
      </p:pic>
      <p:pic>
        <p:nvPicPr>
          <p:cNvPr id="2052" name="Picture 4" descr="A picture containing text, indoor, cluttered&#10;&#10;Description automatically generated">
            <a:extLst>
              <a:ext uri="{FF2B5EF4-FFF2-40B4-BE49-F238E27FC236}">
                <a16:creationId xmlns:a16="http://schemas.microsoft.com/office/drawing/2014/main" id="{A1B4BCF0-9C78-34CF-FA64-D2A8C38D8B1E}"/>
              </a:ext>
            </a:extLst>
          </p:cNvPr>
          <p:cNvPicPr>
            <a:picLocks noChangeAspect="1" noChangeArrowheads="1"/>
          </p:cNvPicPr>
          <p:nvPr/>
        </p:nvPicPr>
        <p:blipFill>
          <a:blip r:embed="rId5">
            <a:grayscl/>
            <a:extLst>
              <a:ext uri="{28A0092B-C50C-407E-A947-70E740481C1C}">
                <a14:useLocalDpi xmlns:a14="http://schemas.microsoft.com/office/drawing/2010/main" val="0"/>
              </a:ext>
            </a:extLst>
          </a:blip>
          <a:srcRect/>
          <a:stretch>
            <a:fillRect/>
          </a:stretch>
        </p:blipFill>
        <p:spPr bwMode="auto">
          <a:xfrm>
            <a:off x="-6" y="267610"/>
            <a:ext cx="3267075" cy="212407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A picture containing indoor, appliance, cluttered, kitchen appliance&#10;&#10;Description automatically generated">
            <a:extLst>
              <a:ext uri="{FF2B5EF4-FFF2-40B4-BE49-F238E27FC236}">
                <a16:creationId xmlns:a16="http://schemas.microsoft.com/office/drawing/2014/main" id="{5F33BFE8-9DE1-282D-BE2B-F13FCE88A102}"/>
              </a:ext>
            </a:extLst>
          </p:cNvPr>
          <p:cNvPicPr>
            <a:picLocks noChangeAspect="1" noChangeArrowheads="1"/>
          </p:cNvPicPr>
          <p:nvPr/>
        </p:nvPicPr>
        <p:blipFill>
          <a:blip r:embed="rId6">
            <a:grayscl/>
            <a:extLst>
              <a:ext uri="{28A0092B-C50C-407E-A947-70E740481C1C}">
                <a14:useLocalDpi xmlns:a14="http://schemas.microsoft.com/office/drawing/2010/main" val="0"/>
              </a:ext>
            </a:extLst>
          </a:blip>
          <a:srcRect/>
          <a:stretch>
            <a:fillRect/>
          </a:stretch>
        </p:blipFill>
        <p:spPr bwMode="auto">
          <a:xfrm>
            <a:off x="0" y="2311814"/>
            <a:ext cx="3267075" cy="245387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14A819C4-070B-EE27-15AB-21ABCF5B5FC5}"/>
              </a:ext>
            </a:extLst>
          </p:cNvPr>
          <p:cNvPicPr>
            <a:picLocks noChangeAspect="1"/>
          </p:cNvPicPr>
          <p:nvPr/>
        </p:nvPicPr>
        <p:blipFill>
          <a:blip r:embed="rId7">
            <a:grayscl/>
            <a:extLst>
              <a:ext uri="{28A0092B-C50C-407E-A947-70E740481C1C}">
                <a14:useLocalDpi xmlns:a14="http://schemas.microsoft.com/office/drawing/2010/main" val="0"/>
              </a:ext>
            </a:extLst>
          </a:blip>
          <a:stretch>
            <a:fillRect/>
          </a:stretch>
        </p:blipFill>
        <p:spPr>
          <a:xfrm>
            <a:off x="0" y="4397377"/>
            <a:ext cx="3274020" cy="2455515"/>
          </a:xfrm>
          <a:prstGeom prst="rect">
            <a:avLst/>
          </a:prstGeom>
        </p:spPr>
      </p:pic>
    </p:spTree>
    <p:extLst>
      <p:ext uri="{BB962C8B-B14F-4D97-AF65-F5344CB8AC3E}">
        <p14:creationId xmlns:p14="http://schemas.microsoft.com/office/powerpoint/2010/main" val="11981244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7DEFF4-D113-B3F0-13F1-931439C51934}"/>
            </a:ext>
          </a:extLst>
        </p:cNvPr>
        <p:cNvGrpSpPr/>
        <p:nvPr/>
      </p:nvGrpSpPr>
      <p:grpSpPr>
        <a:xfrm>
          <a:off x="0" y="0"/>
          <a:ext cx="0" cy="0"/>
          <a:chOff x="0" y="0"/>
          <a:chExt cx="0" cy="0"/>
        </a:xfrm>
      </p:grpSpPr>
      <p:pic>
        <p:nvPicPr>
          <p:cNvPr id="6146" name="Picture 2" descr="A picture containing grass, tree, outdoor, sky&#10;&#10;Description automatically generated">
            <a:extLst>
              <a:ext uri="{FF2B5EF4-FFF2-40B4-BE49-F238E27FC236}">
                <a16:creationId xmlns:a16="http://schemas.microsoft.com/office/drawing/2014/main" id="{2FBD6F1D-0F5C-531D-DFD8-AB0752EACB3B}"/>
              </a:ext>
            </a:extLst>
          </p:cNvPr>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0" y="250417"/>
            <a:ext cx="5130756" cy="384806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3DAED238-61BA-53EC-7DBC-0BF4B9FB7928}"/>
              </a:ext>
            </a:extLst>
          </p:cNvPr>
          <p:cNvSpPr txBox="1"/>
          <p:nvPr/>
        </p:nvSpPr>
        <p:spPr>
          <a:xfrm>
            <a:off x="5343522" y="715462"/>
            <a:ext cx="6334128" cy="584775"/>
          </a:xfrm>
          <a:prstGeom prst="rect">
            <a:avLst/>
          </a:prstGeom>
          <a:noFill/>
        </p:spPr>
        <p:txBody>
          <a:bodyPr wrap="square" rtlCol="0">
            <a:spAutoFit/>
          </a:bodyPr>
          <a:lstStyle/>
          <a:p>
            <a:r>
              <a:rPr lang="en-US" sz="3200" b="1" dirty="0">
                <a:solidFill>
                  <a:schemeClr val="accent1">
                    <a:lumMod val="50000"/>
                  </a:schemeClr>
                </a:solidFill>
                <a:latin typeface="Palatino Linotype" panose="02040502050505030304" pitchFamily="18" charset="0"/>
                <a:ea typeface="Tahoma" panose="020B0604030504040204" pitchFamily="34" charset="0"/>
                <a:cs typeface="Tahoma" panose="020B0604030504040204" pitchFamily="34" charset="0"/>
              </a:rPr>
              <a:t>Bulk Fueling BMPs</a:t>
            </a:r>
          </a:p>
        </p:txBody>
      </p:sp>
      <p:sp>
        <p:nvSpPr>
          <p:cNvPr id="10" name="TextBox 9">
            <a:extLst>
              <a:ext uri="{FF2B5EF4-FFF2-40B4-BE49-F238E27FC236}">
                <a16:creationId xmlns:a16="http://schemas.microsoft.com/office/drawing/2014/main" id="{A7C316B3-9929-56C0-260D-2F8C1B268BF6}"/>
              </a:ext>
            </a:extLst>
          </p:cNvPr>
          <p:cNvSpPr txBox="1"/>
          <p:nvPr/>
        </p:nvSpPr>
        <p:spPr>
          <a:xfrm>
            <a:off x="5448300" y="1672442"/>
            <a:ext cx="6524625" cy="3708708"/>
          </a:xfrm>
          <a:prstGeom prst="rect">
            <a:avLst/>
          </a:prstGeom>
          <a:noFill/>
        </p:spPr>
        <p:txBody>
          <a:bodyPr wrap="square" rtlCol="0">
            <a:spAutoFit/>
          </a:bodyPr>
          <a:lstStyle/>
          <a:p>
            <a:pPr marL="171450" indent="-285750">
              <a:lnSpc>
                <a:spcPts val="2800"/>
              </a:lnSpc>
              <a:spcAft>
                <a:spcPts val="600"/>
              </a:spcAft>
              <a:buClr>
                <a:srgbClr val="F7941D"/>
              </a:buClr>
              <a:buFont typeface="Gotham" panose="02000604030000020004" pitchFamily="50" charset="0"/>
              <a:buChar char="»"/>
            </a:pPr>
            <a:r>
              <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Conduct with site personnel &amp; truck driver</a:t>
            </a:r>
          </a:p>
          <a:p>
            <a:pPr marL="171450" indent="-285750">
              <a:lnSpc>
                <a:spcPts val="2800"/>
              </a:lnSpc>
              <a:spcAft>
                <a:spcPts val="600"/>
              </a:spcAft>
              <a:buClr>
                <a:srgbClr val="F7941D"/>
              </a:buClr>
              <a:buFont typeface="Gotham" panose="02000604030000020004" pitchFamily="50" charset="0"/>
              <a:buChar char="»"/>
            </a:pPr>
            <a:r>
              <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Do not leave during transfers</a:t>
            </a:r>
          </a:p>
          <a:p>
            <a:pPr marL="285750" indent="-285750">
              <a:lnSpc>
                <a:spcPts val="2800"/>
              </a:lnSpc>
              <a:spcAft>
                <a:spcPts val="600"/>
              </a:spcAft>
              <a:buClr>
                <a:srgbClr val="F7941D"/>
              </a:buClr>
              <a:buFont typeface="Gotham" panose="02000604030000020004" pitchFamily="50" charset="0"/>
              <a:buChar char="»"/>
            </a:pPr>
            <a:r>
              <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Cover any adjacent storm drains with a mat</a:t>
            </a:r>
          </a:p>
          <a:p>
            <a:pPr marL="285750" indent="-285750">
              <a:lnSpc>
                <a:spcPts val="2800"/>
              </a:lnSpc>
              <a:spcAft>
                <a:spcPts val="600"/>
              </a:spcAft>
              <a:buClr>
                <a:srgbClr val="F7941D"/>
              </a:buClr>
              <a:buFont typeface="Gotham" panose="02000604030000020004" pitchFamily="50" charset="0"/>
              <a:buChar char="»"/>
            </a:pPr>
            <a:r>
              <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Ensure the emergency brake is enabled or use wheel chocks</a:t>
            </a:r>
          </a:p>
          <a:p>
            <a:pPr marL="285750" indent="-285750">
              <a:lnSpc>
                <a:spcPts val="2800"/>
              </a:lnSpc>
              <a:spcAft>
                <a:spcPts val="600"/>
              </a:spcAft>
              <a:buClr>
                <a:srgbClr val="F7941D"/>
              </a:buClr>
              <a:buFont typeface="Gotham" panose="02000604030000020004" pitchFamily="50" charset="0"/>
              <a:buChar char="»"/>
            </a:pPr>
            <a:r>
              <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Maintain plenty of spill equipment in the area </a:t>
            </a:r>
          </a:p>
          <a:p>
            <a:pPr marL="285750" indent="-285750">
              <a:lnSpc>
                <a:spcPts val="2800"/>
              </a:lnSpc>
              <a:spcAft>
                <a:spcPts val="600"/>
              </a:spcAft>
              <a:buClr>
                <a:srgbClr val="F7941D"/>
              </a:buClr>
              <a:buFont typeface="Gotham" panose="02000604030000020004" pitchFamily="50" charset="0"/>
              <a:buChar char="»"/>
            </a:pPr>
            <a:r>
              <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Inspect tanker and/or vehicles for leaks before departure</a:t>
            </a:r>
          </a:p>
        </p:txBody>
      </p:sp>
      <p:cxnSp>
        <p:nvCxnSpPr>
          <p:cNvPr id="11" name="Straight Connector 10">
            <a:extLst>
              <a:ext uri="{FF2B5EF4-FFF2-40B4-BE49-F238E27FC236}">
                <a16:creationId xmlns:a16="http://schemas.microsoft.com/office/drawing/2014/main" id="{51B56BEE-9C23-743E-88ED-E65856967E94}"/>
              </a:ext>
            </a:extLst>
          </p:cNvPr>
          <p:cNvCxnSpPr>
            <a:cxnSpLocks/>
          </p:cNvCxnSpPr>
          <p:nvPr/>
        </p:nvCxnSpPr>
        <p:spPr>
          <a:xfrm>
            <a:off x="5448300" y="1438327"/>
            <a:ext cx="6342020" cy="0"/>
          </a:xfrm>
          <a:prstGeom prst="line">
            <a:avLst/>
          </a:prstGeom>
          <a:ln w="38100">
            <a:solidFill>
              <a:srgbClr val="F7941D"/>
            </a:solidFill>
          </a:ln>
        </p:spPr>
        <p:style>
          <a:lnRef idx="1">
            <a:schemeClr val="accent2"/>
          </a:lnRef>
          <a:fillRef idx="0">
            <a:schemeClr val="accent2"/>
          </a:fillRef>
          <a:effectRef idx="0">
            <a:schemeClr val="accent2"/>
          </a:effectRef>
          <a:fontRef idx="minor">
            <a:schemeClr val="tx1"/>
          </a:fontRef>
        </p:style>
      </p:cxnSp>
      <p:pic>
        <p:nvPicPr>
          <p:cNvPr id="13" name="Picture 12">
            <a:extLst>
              <a:ext uri="{FF2B5EF4-FFF2-40B4-BE49-F238E27FC236}">
                <a16:creationId xmlns:a16="http://schemas.microsoft.com/office/drawing/2014/main" id="{5A592057-3A68-175C-DCA8-A890A80864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607715" y="6496592"/>
            <a:ext cx="365210" cy="289733"/>
          </a:xfrm>
          <a:prstGeom prst="rect">
            <a:avLst/>
          </a:prstGeom>
        </p:spPr>
      </p:pic>
      <p:sp>
        <p:nvSpPr>
          <p:cNvPr id="5" name="TextBox 4">
            <a:extLst>
              <a:ext uri="{FF2B5EF4-FFF2-40B4-BE49-F238E27FC236}">
                <a16:creationId xmlns:a16="http://schemas.microsoft.com/office/drawing/2014/main" id="{68574875-FB56-1CFE-9158-E7654AC0D37B}"/>
              </a:ext>
            </a:extLst>
          </p:cNvPr>
          <p:cNvSpPr txBox="1"/>
          <p:nvPr/>
        </p:nvSpPr>
        <p:spPr>
          <a:xfrm>
            <a:off x="9344535" y="6478548"/>
            <a:ext cx="442883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latin typeface="Palatino Linotype"/>
              </a:rPr>
              <a:t>© 2025 Copyright Wessler Engineering</a:t>
            </a:r>
            <a:r>
              <a:rPr lang="en-US" sz="1400" dirty="0">
                <a:latin typeface="Palatino Linotype"/>
              </a:rPr>
              <a:t>​</a:t>
            </a:r>
            <a:endParaRPr lang="en-US" sz="1400" dirty="0">
              <a:ea typeface="Calibri"/>
              <a:cs typeface="Calibri"/>
            </a:endParaRPr>
          </a:p>
        </p:txBody>
      </p:sp>
      <p:cxnSp>
        <p:nvCxnSpPr>
          <p:cNvPr id="7" name="Straight Connector 6">
            <a:extLst>
              <a:ext uri="{FF2B5EF4-FFF2-40B4-BE49-F238E27FC236}">
                <a16:creationId xmlns:a16="http://schemas.microsoft.com/office/drawing/2014/main" id="{160B8D35-6E92-FF01-629E-3BCAD5FEE3B3}"/>
              </a:ext>
            </a:extLst>
          </p:cNvPr>
          <p:cNvCxnSpPr>
            <a:cxnSpLocks/>
          </p:cNvCxnSpPr>
          <p:nvPr/>
        </p:nvCxnSpPr>
        <p:spPr>
          <a:xfrm>
            <a:off x="-6" y="224608"/>
            <a:ext cx="11277606" cy="0"/>
          </a:xfrm>
          <a:prstGeom prst="line">
            <a:avLst/>
          </a:prstGeom>
          <a:ln w="98425">
            <a:solidFill>
              <a:srgbClr val="F7941D"/>
            </a:solidFill>
          </a:ln>
        </p:spPr>
        <p:style>
          <a:lnRef idx="1">
            <a:schemeClr val="accent2"/>
          </a:lnRef>
          <a:fillRef idx="0">
            <a:schemeClr val="accent2"/>
          </a:fillRef>
          <a:effectRef idx="0">
            <a:schemeClr val="accent2"/>
          </a:effectRef>
          <a:fontRef idx="minor">
            <a:schemeClr val="tx1"/>
          </a:fontRef>
        </p:style>
      </p:cxnSp>
      <p:cxnSp>
        <p:nvCxnSpPr>
          <p:cNvPr id="9" name="Straight Connector 8">
            <a:extLst>
              <a:ext uri="{FF2B5EF4-FFF2-40B4-BE49-F238E27FC236}">
                <a16:creationId xmlns:a16="http://schemas.microsoft.com/office/drawing/2014/main" id="{C47FCB6E-74B3-45D7-AE57-4936D7350456}"/>
              </a:ext>
            </a:extLst>
          </p:cNvPr>
          <p:cNvCxnSpPr>
            <a:cxnSpLocks/>
          </p:cNvCxnSpPr>
          <p:nvPr/>
        </p:nvCxnSpPr>
        <p:spPr>
          <a:xfrm>
            <a:off x="-5" y="86518"/>
            <a:ext cx="11277605" cy="0"/>
          </a:xfrm>
          <a:prstGeom prst="line">
            <a:avLst/>
          </a:prstGeom>
          <a:ln w="190500">
            <a:solidFill>
              <a:srgbClr val="002060"/>
            </a:solidFill>
          </a:ln>
        </p:spPr>
        <p:style>
          <a:lnRef idx="1">
            <a:schemeClr val="accent2"/>
          </a:lnRef>
          <a:fillRef idx="0">
            <a:schemeClr val="accent2"/>
          </a:fillRef>
          <a:effectRef idx="0">
            <a:schemeClr val="accent2"/>
          </a:effectRef>
          <a:fontRef idx="minor">
            <a:schemeClr val="tx1"/>
          </a:fontRef>
        </p:style>
      </p:cxnSp>
      <p:sp>
        <p:nvSpPr>
          <p:cNvPr id="2" name="Rectangle 1">
            <a:extLst>
              <a:ext uri="{FF2B5EF4-FFF2-40B4-BE49-F238E27FC236}">
                <a16:creationId xmlns:a16="http://schemas.microsoft.com/office/drawing/2014/main" id="{062CC741-5198-7C17-3AE6-537935BCCC97}"/>
              </a:ext>
            </a:extLst>
          </p:cNvPr>
          <p:cNvSpPr/>
          <p:nvPr/>
        </p:nvSpPr>
        <p:spPr>
          <a:xfrm>
            <a:off x="10925908" y="-4293"/>
            <a:ext cx="1266092" cy="488802"/>
          </a:xfrm>
          <a:prstGeom prst="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black and white logo&#10;&#10;AI-generated content may be incorrect.">
            <a:extLst>
              <a:ext uri="{FF2B5EF4-FFF2-40B4-BE49-F238E27FC236}">
                <a16:creationId xmlns:a16="http://schemas.microsoft.com/office/drawing/2014/main" id="{7542F243-8AF6-ED1F-978C-1A1BA97E63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84525" y="6016"/>
            <a:ext cx="1148857" cy="488802"/>
          </a:xfrm>
          <a:prstGeom prst="rect">
            <a:avLst/>
          </a:prstGeom>
        </p:spPr>
      </p:pic>
      <p:pic>
        <p:nvPicPr>
          <p:cNvPr id="6148" name="Picture 4" descr="A picture containing sky, outdoor, curb, cement&#10;&#10;Description automatically generated">
            <a:extLst>
              <a:ext uri="{FF2B5EF4-FFF2-40B4-BE49-F238E27FC236}">
                <a16:creationId xmlns:a16="http://schemas.microsoft.com/office/drawing/2014/main" id="{A33E8D31-15D0-7C45-4111-7C4E121904A0}"/>
              </a:ext>
            </a:extLst>
          </p:cNvPr>
          <p:cNvPicPr>
            <a:picLocks noChangeAspect="1" noChangeArrowheads="1"/>
          </p:cNvPicPr>
          <p:nvPr/>
        </p:nvPicPr>
        <p:blipFill>
          <a:blip r:embed="rId6">
            <a:grayscl/>
            <a:extLst>
              <a:ext uri="{28A0092B-C50C-407E-A947-70E740481C1C}">
                <a14:useLocalDpi xmlns:a14="http://schemas.microsoft.com/office/drawing/2010/main" val="0"/>
              </a:ext>
            </a:extLst>
          </a:blip>
          <a:srcRect/>
          <a:stretch>
            <a:fillRect/>
          </a:stretch>
        </p:blipFill>
        <p:spPr bwMode="auto">
          <a:xfrm>
            <a:off x="-6" y="3522254"/>
            <a:ext cx="5130762" cy="33357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58888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7D1335-6AAC-29A7-43D9-10272B17D182}"/>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94EC884C-CF4B-B7DE-A2C8-E67AB48AA36F}"/>
              </a:ext>
            </a:extLst>
          </p:cNvPr>
          <p:cNvSpPr txBox="1"/>
          <p:nvPr/>
        </p:nvSpPr>
        <p:spPr>
          <a:xfrm>
            <a:off x="590547" y="579854"/>
            <a:ext cx="6334128" cy="584775"/>
          </a:xfrm>
          <a:prstGeom prst="rect">
            <a:avLst/>
          </a:prstGeom>
          <a:noFill/>
        </p:spPr>
        <p:txBody>
          <a:bodyPr wrap="square" rtlCol="0">
            <a:spAutoFit/>
          </a:bodyPr>
          <a:lstStyle/>
          <a:p>
            <a:r>
              <a:rPr lang="en-US" sz="3200" b="1" dirty="0">
                <a:solidFill>
                  <a:schemeClr val="accent1">
                    <a:lumMod val="50000"/>
                  </a:schemeClr>
                </a:solidFill>
                <a:latin typeface="Palatino Linotype" panose="02040502050505030304" pitchFamily="18" charset="0"/>
                <a:ea typeface="Tahoma" panose="020B0604030504040204" pitchFamily="34" charset="0"/>
                <a:cs typeface="Tahoma" panose="020B0604030504040204" pitchFamily="34" charset="0"/>
              </a:rPr>
              <a:t>Training</a:t>
            </a:r>
          </a:p>
        </p:txBody>
      </p:sp>
      <p:sp>
        <p:nvSpPr>
          <p:cNvPr id="10" name="TextBox 9">
            <a:extLst>
              <a:ext uri="{FF2B5EF4-FFF2-40B4-BE49-F238E27FC236}">
                <a16:creationId xmlns:a16="http://schemas.microsoft.com/office/drawing/2014/main" id="{13CAD092-88CD-C216-2F54-AAA0D19414E9}"/>
              </a:ext>
            </a:extLst>
          </p:cNvPr>
          <p:cNvSpPr txBox="1"/>
          <p:nvPr/>
        </p:nvSpPr>
        <p:spPr>
          <a:xfrm>
            <a:off x="584285" y="1450673"/>
            <a:ext cx="5035465" cy="3503523"/>
          </a:xfrm>
          <a:prstGeom prst="rect">
            <a:avLst/>
          </a:prstGeom>
          <a:noFill/>
        </p:spPr>
        <p:txBody>
          <a:bodyPr wrap="square" rtlCol="0">
            <a:spAutoFit/>
          </a:bodyPr>
          <a:lstStyle/>
          <a:p>
            <a:pPr marL="285750" indent="-285750">
              <a:lnSpc>
                <a:spcPts val="2800"/>
              </a:lnSpc>
              <a:spcAft>
                <a:spcPts val="600"/>
              </a:spcAft>
              <a:buClr>
                <a:srgbClr val="F7941D"/>
              </a:buClr>
              <a:buFont typeface="Gotham" panose="02000604030000020004" pitchFamily="50" charset="0"/>
              <a:buChar char="»"/>
            </a:pPr>
            <a:r>
              <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General</a:t>
            </a:r>
          </a:p>
          <a:p>
            <a:pPr marL="742950" lvl="1" indent="-285750">
              <a:lnSpc>
                <a:spcPts val="2800"/>
              </a:lnSpc>
              <a:spcAft>
                <a:spcPts val="600"/>
              </a:spcAft>
              <a:buClr>
                <a:srgbClr val="F7941D"/>
              </a:buClr>
              <a:buFont typeface="Gotham" panose="02000604030000020004" pitchFamily="50" charset="0"/>
              <a:buChar char="»"/>
            </a:pPr>
            <a:r>
              <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Basic Awareness</a:t>
            </a:r>
          </a:p>
          <a:p>
            <a:pPr marL="742950" lvl="1" indent="-285750">
              <a:lnSpc>
                <a:spcPts val="2800"/>
              </a:lnSpc>
              <a:spcAft>
                <a:spcPts val="600"/>
              </a:spcAft>
              <a:buClr>
                <a:srgbClr val="F7941D"/>
              </a:buClr>
              <a:buFont typeface="Gotham" panose="02000604030000020004" pitchFamily="50" charset="0"/>
              <a:buChar char="»"/>
            </a:pPr>
            <a:r>
              <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Illicit Discharge Identification</a:t>
            </a:r>
          </a:p>
          <a:p>
            <a:pPr marL="285750" indent="-285750">
              <a:lnSpc>
                <a:spcPts val="2800"/>
              </a:lnSpc>
              <a:spcAft>
                <a:spcPts val="600"/>
              </a:spcAft>
              <a:buClr>
                <a:srgbClr val="F7941D"/>
              </a:buClr>
              <a:buFont typeface="Gotham" panose="02000604030000020004" pitchFamily="50" charset="0"/>
              <a:buChar char="»"/>
            </a:pPr>
            <a:r>
              <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Site Specific</a:t>
            </a:r>
          </a:p>
          <a:p>
            <a:pPr marL="742950" lvl="1" indent="-285750">
              <a:lnSpc>
                <a:spcPts val="2800"/>
              </a:lnSpc>
              <a:spcAft>
                <a:spcPts val="600"/>
              </a:spcAft>
              <a:buClr>
                <a:srgbClr val="F7941D"/>
              </a:buClr>
              <a:buFont typeface="Gotham" panose="02000604030000020004" pitchFamily="50" charset="0"/>
              <a:buChar char="»"/>
            </a:pPr>
            <a:r>
              <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Facility SWPPP</a:t>
            </a:r>
          </a:p>
          <a:p>
            <a:pPr marL="742950" lvl="1" indent="-285750">
              <a:lnSpc>
                <a:spcPts val="2800"/>
              </a:lnSpc>
              <a:spcAft>
                <a:spcPts val="600"/>
              </a:spcAft>
              <a:buClr>
                <a:srgbClr val="F7941D"/>
              </a:buClr>
              <a:buFont typeface="Gotham" panose="02000604030000020004" pitchFamily="50" charset="0"/>
              <a:buChar char="»"/>
            </a:pPr>
            <a:r>
              <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Emergency Response</a:t>
            </a:r>
          </a:p>
          <a:p>
            <a:pPr marL="742950" lvl="1" indent="-285750">
              <a:lnSpc>
                <a:spcPts val="2800"/>
              </a:lnSpc>
              <a:spcAft>
                <a:spcPts val="600"/>
              </a:spcAft>
              <a:buClr>
                <a:srgbClr val="F7941D"/>
              </a:buClr>
              <a:buFont typeface="Gotham" panose="02000604030000020004" pitchFamily="50" charset="0"/>
              <a:buChar char="»"/>
            </a:pPr>
            <a:r>
              <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Spill Clean Up</a:t>
            </a:r>
          </a:p>
          <a:p>
            <a:pPr marL="742950" lvl="1" indent="-285750">
              <a:lnSpc>
                <a:spcPts val="2800"/>
              </a:lnSpc>
              <a:spcAft>
                <a:spcPts val="600"/>
              </a:spcAft>
              <a:buClr>
                <a:srgbClr val="F7941D"/>
              </a:buClr>
              <a:buFont typeface="Gotham" panose="02000604030000020004" pitchFamily="50" charset="0"/>
              <a:buChar char="»"/>
            </a:pPr>
            <a:r>
              <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Chemical Management</a:t>
            </a:r>
          </a:p>
        </p:txBody>
      </p:sp>
      <p:cxnSp>
        <p:nvCxnSpPr>
          <p:cNvPr id="11" name="Straight Connector 10">
            <a:extLst>
              <a:ext uri="{FF2B5EF4-FFF2-40B4-BE49-F238E27FC236}">
                <a16:creationId xmlns:a16="http://schemas.microsoft.com/office/drawing/2014/main" id="{7FB69A1D-0F3F-E457-5477-44B0C8DE74E1}"/>
              </a:ext>
            </a:extLst>
          </p:cNvPr>
          <p:cNvCxnSpPr>
            <a:cxnSpLocks/>
          </p:cNvCxnSpPr>
          <p:nvPr/>
        </p:nvCxnSpPr>
        <p:spPr>
          <a:xfrm>
            <a:off x="584285" y="1257352"/>
            <a:ext cx="9200983" cy="0"/>
          </a:xfrm>
          <a:prstGeom prst="line">
            <a:avLst/>
          </a:prstGeom>
          <a:ln w="38100">
            <a:solidFill>
              <a:srgbClr val="F7941D"/>
            </a:solidFill>
          </a:ln>
        </p:spPr>
        <p:style>
          <a:lnRef idx="1">
            <a:schemeClr val="accent2"/>
          </a:lnRef>
          <a:fillRef idx="0">
            <a:schemeClr val="accent2"/>
          </a:fillRef>
          <a:effectRef idx="0">
            <a:schemeClr val="accent2"/>
          </a:effectRef>
          <a:fontRef idx="minor">
            <a:schemeClr val="tx1"/>
          </a:fontRef>
        </p:style>
      </p:cxnSp>
      <p:pic>
        <p:nvPicPr>
          <p:cNvPr id="13" name="Picture 12">
            <a:extLst>
              <a:ext uri="{FF2B5EF4-FFF2-40B4-BE49-F238E27FC236}">
                <a16:creationId xmlns:a16="http://schemas.microsoft.com/office/drawing/2014/main" id="{3B5FF404-F9B3-B14C-929E-1E6DA5F908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07715" y="6496592"/>
            <a:ext cx="365210" cy="289733"/>
          </a:xfrm>
          <a:prstGeom prst="rect">
            <a:avLst/>
          </a:prstGeom>
        </p:spPr>
      </p:pic>
      <p:sp>
        <p:nvSpPr>
          <p:cNvPr id="5" name="TextBox 4">
            <a:extLst>
              <a:ext uri="{FF2B5EF4-FFF2-40B4-BE49-F238E27FC236}">
                <a16:creationId xmlns:a16="http://schemas.microsoft.com/office/drawing/2014/main" id="{59259E99-6E71-2A19-42EE-E53860C3FACD}"/>
              </a:ext>
            </a:extLst>
          </p:cNvPr>
          <p:cNvSpPr txBox="1"/>
          <p:nvPr/>
        </p:nvSpPr>
        <p:spPr>
          <a:xfrm>
            <a:off x="9344535" y="6478548"/>
            <a:ext cx="442883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latin typeface="Palatino Linotype"/>
              </a:rPr>
              <a:t>© 2025 Copyright Wessler Engineering</a:t>
            </a:r>
            <a:r>
              <a:rPr lang="en-US" sz="1400" dirty="0">
                <a:latin typeface="Palatino Linotype"/>
              </a:rPr>
              <a:t>​</a:t>
            </a:r>
            <a:endParaRPr lang="en-US" sz="1400" dirty="0">
              <a:ea typeface="Calibri"/>
              <a:cs typeface="Calibri"/>
            </a:endParaRPr>
          </a:p>
        </p:txBody>
      </p:sp>
      <p:cxnSp>
        <p:nvCxnSpPr>
          <p:cNvPr id="7" name="Straight Connector 6">
            <a:extLst>
              <a:ext uri="{FF2B5EF4-FFF2-40B4-BE49-F238E27FC236}">
                <a16:creationId xmlns:a16="http://schemas.microsoft.com/office/drawing/2014/main" id="{4A17F1FD-70CC-3CCE-1DB3-F5A4D92BC628}"/>
              </a:ext>
            </a:extLst>
          </p:cNvPr>
          <p:cNvCxnSpPr>
            <a:cxnSpLocks/>
          </p:cNvCxnSpPr>
          <p:nvPr/>
        </p:nvCxnSpPr>
        <p:spPr>
          <a:xfrm>
            <a:off x="-6" y="224608"/>
            <a:ext cx="11277606" cy="0"/>
          </a:xfrm>
          <a:prstGeom prst="line">
            <a:avLst/>
          </a:prstGeom>
          <a:ln w="98425">
            <a:solidFill>
              <a:srgbClr val="F7941D"/>
            </a:solidFill>
          </a:ln>
        </p:spPr>
        <p:style>
          <a:lnRef idx="1">
            <a:schemeClr val="accent2"/>
          </a:lnRef>
          <a:fillRef idx="0">
            <a:schemeClr val="accent2"/>
          </a:fillRef>
          <a:effectRef idx="0">
            <a:schemeClr val="accent2"/>
          </a:effectRef>
          <a:fontRef idx="minor">
            <a:schemeClr val="tx1"/>
          </a:fontRef>
        </p:style>
      </p:cxnSp>
      <p:cxnSp>
        <p:nvCxnSpPr>
          <p:cNvPr id="9" name="Straight Connector 8">
            <a:extLst>
              <a:ext uri="{FF2B5EF4-FFF2-40B4-BE49-F238E27FC236}">
                <a16:creationId xmlns:a16="http://schemas.microsoft.com/office/drawing/2014/main" id="{65338476-B629-C9C1-F14A-BD3115982CBA}"/>
              </a:ext>
            </a:extLst>
          </p:cNvPr>
          <p:cNvCxnSpPr>
            <a:cxnSpLocks/>
          </p:cNvCxnSpPr>
          <p:nvPr/>
        </p:nvCxnSpPr>
        <p:spPr>
          <a:xfrm>
            <a:off x="-5" y="86518"/>
            <a:ext cx="11277605" cy="0"/>
          </a:xfrm>
          <a:prstGeom prst="line">
            <a:avLst/>
          </a:prstGeom>
          <a:ln w="190500">
            <a:solidFill>
              <a:srgbClr val="002060"/>
            </a:solidFill>
          </a:ln>
        </p:spPr>
        <p:style>
          <a:lnRef idx="1">
            <a:schemeClr val="accent2"/>
          </a:lnRef>
          <a:fillRef idx="0">
            <a:schemeClr val="accent2"/>
          </a:fillRef>
          <a:effectRef idx="0">
            <a:schemeClr val="accent2"/>
          </a:effectRef>
          <a:fontRef idx="minor">
            <a:schemeClr val="tx1"/>
          </a:fontRef>
        </p:style>
      </p:cxnSp>
      <p:sp>
        <p:nvSpPr>
          <p:cNvPr id="2" name="Rectangle 1">
            <a:extLst>
              <a:ext uri="{FF2B5EF4-FFF2-40B4-BE49-F238E27FC236}">
                <a16:creationId xmlns:a16="http://schemas.microsoft.com/office/drawing/2014/main" id="{9049CB81-3A77-FE39-81C6-7A531ECC3EBC}"/>
              </a:ext>
            </a:extLst>
          </p:cNvPr>
          <p:cNvSpPr/>
          <p:nvPr/>
        </p:nvSpPr>
        <p:spPr>
          <a:xfrm>
            <a:off x="10925908" y="-4293"/>
            <a:ext cx="1266092" cy="488802"/>
          </a:xfrm>
          <a:prstGeom prst="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black and white logo&#10;&#10;AI-generated content may be incorrect.">
            <a:extLst>
              <a:ext uri="{FF2B5EF4-FFF2-40B4-BE49-F238E27FC236}">
                <a16:creationId xmlns:a16="http://schemas.microsoft.com/office/drawing/2014/main" id="{772F66A2-5255-65B0-A0B3-95546BDDD3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84525" y="6016"/>
            <a:ext cx="1148857" cy="488802"/>
          </a:xfrm>
          <a:prstGeom prst="rect">
            <a:avLst/>
          </a:prstGeom>
        </p:spPr>
      </p:pic>
      <p:sp>
        <p:nvSpPr>
          <p:cNvPr id="15" name="TextBox 14">
            <a:extLst>
              <a:ext uri="{FF2B5EF4-FFF2-40B4-BE49-F238E27FC236}">
                <a16:creationId xmlns:a16="http://schemas.microsoft.com/office/drawing/2014/main" id="{1E05C818-6FC6-BC00-9810-60DB5BB54BF2}"/>
              </a:ext>
            </a:extLst>
          </p:cNvPr>
          <p:cNvSpPr txBox="1"/>
          <p:nvPr/>
        </p:nvSpPr>
        <p:spPr>
          <a:xfrm>
            <a:off x="5638797" y="1450673"/>
            <a:ext cx="6103542" cy="4811574"/>
          </a:xfrm>
          <a:prstGeom prst="rect">
            <a:avLst/>
          </a:prstGeom>
          <a:noFill/>
        </p:spPr>
        <p:txBody>
          <a:bodyPr wrap="square" rtlCol="0">
            <a:spAutoFit/>
          </a:bodyPr>
          <a:lstStyle/>
          <a:p>
            <a:pPr marL="285750" indent="-285750">
              <a:lnSpc>
                <a:spcPts val="2800"/>
              </a:lnSpc>
              <a:spcAft>
                <a:spcPts val="600"/>
              </a:spcAft>
              <a:buClr>
                <a:srgbClr val="F7941D"/>
              </a:buClr>
              <a:buFont typeface="Gotham" panose="02000604030000020004" pitchFamily="50" charset="0"/>
              <a:buChar char="»"/>
            </a:pPr>
            <a:r>
              <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Task Specific</a:t>
            </a:r>
          </a:p>
          <a:p>
            <a:pPr marL="742950" lvl="1" indent="-285750">
              <a:lnSpc>
                <a:spcPts val="2800"/>
              </a:lnSpc>
              <a:spcAft>
                <a:spcPts val="600"/>
              </a:spcAft>
              <a:buClr>
                <a:srgbClr val="F7941D"/>
              </a:buClr>
              <a:buFont typeface="Gotham" panose="02000604030000020004" pitchFamily="50" charset="0"/>
              <a:buChar char="»"/>
            </a:pPr>
            <a:r>
              <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Standard Operating Procedures</a:t>
            </a:r>
          </a:p>
          <a:p>
            <a:pPr marL="742950" lvl="1" indent="-285750">
              <a:lnSpc>
                <a:spcPts val="2800"/>
              </a:lnSpc>
              <a:spcAft>
                <a:spcPts val="600"/>
              </a:spcAft>
              <a:buClr>
                <a:srgbClr val="F7941D"/>
              </a:buClr>
              <a:buFont typeface="Gotham" panose="02000604030000020004" pitchFamily="50" charset="0"/>
              <a:buChar char="»"/>
            </a:pPr>
            <a:r>
              <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Salt Spreader Calibration</a:t>
            </a:r>
          </a:p>
          <a:p>
            <a:pPr marL="742950" lvl="1" indent="-285750">
              <a:lnSpc>
                <a:spcPts val="2800"/>
              </a:lnSpc>
              <a:spcAft>
                <a:spcPts val="600"/>
              </a:spcAft>
              <a:buClr>
                <a:srgbClr val="F7941D"/>
              </a:buClr>
              <a:buFont typeface="Gotham" panose="02000604030000020004" pitchFamily="50" charset="0"/>
              <a:buChar char="»"/>
            </a:pPr>
            <a:r>
              <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Vehicle Maintenance</a:t>
            </a:r>
          </a:p>
          <a:p>
            <a:pPr marL="742950" lvl="1" indent="-285750">
              <a:lnSpc>
                <a:spcPts val="2800"/>
              </a:lnSpc>
              <a:spcAft>
                <a:spcPts val="600"/>
              </a:spcAft>
              <a:buClr>
                <a:srgbClr val="F7941D"/>
              </a:buClr>
              <a:buFont typeface="Gotham" panose="02000604030000020004" pitchFamily="50" charset="0"/>
              <a:buChar char="»"/>
            </a:pPr>
            <a:r>
              <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Landscaping &amp; Grounds Maintenance</a:t>
            </a:r>
          </a:p>
          <a:p>
            <a:pPr marL="742950" lvl="1" indent="-285750">
              <a:lnSpc>
                <a:spcPts val="2800"/>
              </a:lnSpc>
              <a:spcAft>
                <a:spcPts val="600"/>
              </a:spcAft>
              <a:buClr>
                <a:srgbClr val="F7941D"/>
              </a:buClr>
              <a:buFont typeface="Gotham" panose="02000604030000020004" pitchFamily="50" charset="0"/>
              <a:buChar char="»"/>
            </a:pPr>
            <a:r>
              <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Erosion &amp; Sediment Control Measures</a:t>
            </a:r>
          </a:p>
          <a:p>
            <a:pPr marL="742950" lvl="1" indent="-285750">
              <a:lnSpc>
                <a:spcPts val="2800"/>
              </a:lnSpc>
              <a:spcAft>
                <a:spcPts val="600"/>
              </a:spcAft>
              <a:buClr>
                <a:srgbClr val="F7941D"/>
              </a:buClr>
              <a:buFont typeface="Gotham" panose="02000604030000020004" pitchFamily="50" charset="0"/>
              <a:buChar char="»"/>
            </a:pPr>
            <a:r>
              <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IDDE Investigations</a:t>
            </a:r>
          </a:p>
          <a:p>
            <a:pPr marL="742950" lvl="1" indent="-285750">
              <a:lnSpc>
                <a:spcPts val="2800"/>
              </a:lnSpc>
              <a:spcAft>
                <a:spcPts val="600"/>
              </a:spcAft>
              <a:buClr>
                <a:srgbClr val="F7941D"/>
              </a:buClr>
              <a:buFont typeface="Gotham" panose="02000604030000020004" pitchFamily="50" charset="0"/>
              <a:buChar char="»"/>
            </a:pPr>
            <a:r>
              <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Vehicle Fueling</a:t>
            </a:r>
          </a:p>
          <a:p>
            <a:pPr marL="742950" lvl="1" indent="-285750">
              <a:lnSpc>
                <a:spcPts val="2800"/>
              </a:lnSpc>
              <a:spcAft>
                <a:spcPts val="600"/>
              </a:spcAft>
              <a:buClr>
                <a:srgbClr val="F7941D"/>
              </a:buClr>
              <a:buFont typeface="Gotham" panose="02000604030000020004" pitchFamily="50" charset="0"/>
              <a:buChar char="»"/>
            </a:pPr>
            <a:r>
              <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Road Patching</a:t>
            </a:r>
          </a:p>
          <a:p>
            <a:pPr marL="742950" lvl="1" indent="-285750">
              <a:lnSpc>
                <a:spcPts val="2800"/>
              </a:lnSpc>
              <a:spcAft>
                <a:spcPts val="600"/>
              </a:spcAft>
              <a:buClr>
                <a:srgbClr val="F7941D"/>
              </a:buClr>
              <a:buFont typeface="Gotham" panose="02000604030000020004" pitchFamily="50" charset="0"/>
              <a:buChar char="»"/>
            </a:pPr>
            <a:r>
              <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Shoulder Maintenance</a:t>
            </a:r>
          </a:p>
          <a:p>
            <a:pPr marL="742950" lvl="1" indent="-285750">
              <a:lnSpc>
                <a:spcPts val="2800"/>
              </a:lnSpc>
              <a:spcAft>
                <a:spcPts val="600"/>
              </a:spcAft>
              <a:buClr>
                <a:srgbClr val="F7941D"/>
              </a:buClr>
              <a:buFont typeface="Gotham" panose="02000604030000020004" pitchFamily="50" charset="0"/>
              <a:buChar char="»"/>
            </a:pPr>
            <a:r>
              <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Tree Cutting</a:t>
            </a:r>
          </a:p>
        </p:txBody>
      </p:sp>
    </p:spTree>
    <p:extLst>
      <p:ext uri="{BB962C8B-B14F-4D97-AF65-F5344CB8AC3E}">
        <p14:creationId xmlns:p14="http://schemas.microsoft.com/office/powerpoint/2010/main" val="25990576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9D044E-8D88-5D15-6C81-617015E99A8A}"/>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DC954A31-FC61-FD7A-94E4-3623D3C53052}"/>
              </a:ext>
            </a:extLst>
          </p:cNvPr>
          <p:cNvSpPr txBox="1"/>
          <p:nvPr/>
        </p:nvSpPr>
        <p:spPr>
          <a:xfrm>
            <a:off x="590547" y="579854"/>
            <a:ext cx="6334128" cy="584775"/>
          </a:xfrm>
          <a:prstGeom prst="rect">
            <a:avLst/>
          </a:prstGeom>
          <a:noFill/>
        </p:spPr>
        <p:txBody>
          <a:bodyPr wrap="square" rtlCol="0">
            <a:spAutoFit/>
          </a:bodyPr>
          <a:lstStyle/>
          <a:p>
            <a:r>
              <a:rPr lang="en-US" sz="3200" b="1" dirty="0">
                <a:solidFill>
                  <a:schemeClr val="accent1">
                    <a:lumMod val="50000"/>
                  </a:schemeClr>
                </a:solidFill>
                <a:latin typeface="Palatino Linotype" panose="02040502050505030304" pitchFamily="18" charset="0"/>
                <a:ea typeface="Tahoma" panose="020B0604030504040204" pitchFamily="34" charset="0"/>
                <a:cs typeface="Tahoma" panose="020B0604030504040204" pitchFamily="34" charset="0"/>
              </a:rPr>
              <a:t>Training</a:t>
            </a:r>
          </a:p>
        </p:txBody>
      </p:sp>
      <p:sp>
        <p:nvSpPr>
          <p:cNvPr id="10" name="TextBox 9">
            <a:extLst>
              <a:ext uri="{FF2B5EF4-FFF2-40B4-BE49-F238E27FC236}">
                <a16:creationId xmlns:a16="http://schemas.microsoft.com/office/drawing/2014/main" id="{A9BE7055-8F1D-1FCA-FCC6-80EC81000540}"/>
              </a:ext>
            </a:extLst>
          </p:cNvPr>
          <p:cNvSpPr txBox="1"/>
          <p:nvPr/>
        </p:nvSpPr>
        <p:spPr>
          <a:xfrm>
            <a:off x="584285" y="1450673"/>
            <a:ext cx="11023430" cy="4580741"/>
          </a:xfrm>
          <a:prstGeom prst="rect">
            <a:avLst/>
          </a:prstGeom>
          <a:noFill/>
        </p:spPr>
        <p:txBody>
          <a:bodyPr wrap="square" rtlCol="0">
            <a:spAutoFit/>
          </a:bodyPr>
          <a:lstStyle/>
          <a:p>
            <a:pPr marL="285750" indent="-285750">
              <a:lnSpc>
                <a:spcPts val="3500"/>
              </a:lnSpc>
              <a:spcAft>
                <a:spcPts val="600"/>
              </a:spcAft>
              <a:buClr>
                <a:srgbClr val="F7941D"/>
              </a:buClr>
              <a:buFont typeface="Gotham" panose="02000604030000020004" pitchFamily="50" charset="0"/>
              <a:buChar char="»"/>
            </a:pPr>
            <a:r>
              <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Online sources – and typically FREE</a:t>
            </a:r>
          </a:p>
          <a:p>
            <a:pPr marL="742950" lvl="1" indent="-285750">
              <a:lnSpc>
                <a:spcPts val="3500"/>
              </a:lnSpc>
              <a:spcAft>
                <a:spcPts val="600"/>
              </a:spcAft>
              <a:buClr>
                <a:srgbClr val="F7941D"/>
              </a:buClr>
              <a:buFont typeface="Gotham" panose="02000604030000020004" pitchFamily="50" charset="0"/>
              <a:buChar char="»"/>
            </a:pPr>
            <a:r>
              <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US EPA NPDES Stormwater Webcasts – IDDE and task-specific</a:t>
            </a:r>
          </a:p>
          <a:p>
            <a:pPr marL="742950" lvl="1" indent="-285750">
              <a:lnSpc>
                <a:spcPts val="3500"/>
              </a:lnSpc>
              <a:spcAft>
                <a:spcPts val="600"/>
              </a:spcAft>
              <a:buClr>
                <a:srgbClr val="F7941D"/>
              </a:buClr>
              <a:buFont typeface="Gotham" panose="02000604030000020004" pitchFamily="50" charset="0"/>
              <a:buChar char="»"/>
            </a:pPr>
            <a:r>
              <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Toledo Metropolitan Area Council of Governments – municipal operations (YouTube videos TMACOGtube)</a:t>
            </a:r>
          </a:p>
          <a:p>
            <a:pPr marL="742950" lvl="1" indent="-285750">
              <a:lnSpc>
                <a:spcPts val="3500"/>
              </a:lnSpc>
              <a:buClr>
                <a:srgbClr val="F7941D"/>
              </a:buClr>
              <a:buFont typeface="Gotham" panose="02000604030000020004" pitchFamily="50" charset="0"/>
              <a:buChar char="»"/>
            </a:pPr>
            <a:r>
              <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Clark County, Washington – basics to task-specific</a:t>
            </a:r>
          </a:p>
          <a:p>
            <a:pPr marL="742950" lvl="1">
              <a:lnSpc>
                <a:spcPts val="3500"/>
              </a:lnSpc>
              <a:spcAft>
                <a:spcPts val="600"/>
              </a:spcAft>
              <a:buClr>
                <a:srgbClr val="F7941D"/>
              </a:buClr>
            </a:pPr>
            <a:r>
              <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(YouTube videos ClarkCoWa)</a:t>
            </a:r>
          </a:p>
          <a:p>
            <a:pPr marL="742950" lvl="1" indent="-285750">
              <a:lnSpc>
                <a:spcPts val="3500"/>
              </a:lnSpc>
              <a:buClr>
                <a:srgbClr val="F7941D"/>
              </a:buClr>
              <a:buFont typeface="Gotham" panose="02000604030000020004" pitchFamily="50" charset="0"/>
              <a:buChar char="»"/>
            </a:pPr>
            <a:r>
              <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Virginia Department of Transportation – task-specific on road maintenance</a:t>
            </a:r>
          </a:p>
          <a:p>
            <a:pPr marL="742950" lvl="1">
              <a:lnSpc>
                <a:spcPts val="3500"/>
              </a:lnSpc>
              <a:spcAft>
                <a:spcPts val="600"/>
              </a:spcAft>
              <a:buClr>
                <a:srgbClr val="F7941D"/>
              </a:buClr>
            </a:pPr>
            <a:r>
              <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(YouTube videos vdotweb)</a:t>
            </a:r>
          </a:p>
          <a:p>
            <a:pPr marL="742950" lvl="1" indent="-285750">
              <a:lnSpc>
                <a:spcPts val="2800"/>
              </a:lnSpc>
              <a:spcAft>
                <a:spcPts val="600"/>
              </a:spcAft>
              <a:buClr>
                <a:srgbClr val="F7941D"/>
              </a:buClr>
              <a:buFont typeface="Gotham" panose="02000604030000020004" pitchFamily="50" charset="0"/>
              <a:buChar char="»"/>
            </a:pPr>
            <a:endPar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cxnSp>
        <p:nvCxnSpPr>
          <p:cNvPr id="11" name="Straight Connector 10">
            <a:extLst>
              <a:ext uri="{FF2B5EF4-FFF2-40B4-BE49-F238E27FC236}">
                <a16:creationId xmlns:a16="http://schemas.microsoft.com/office/drawing/2014/main" id="{0EF1ABC2-5527-E606-26DB-E3828746A03C}"/>
              </a:ext>
            </a:extLst>
          </p:cNvPr>
          <p:cNvCxnSpPr>
            <a:cxnSpLocks/>
          </p:cNvCxnSpPr>
          <p:nvPr/>
        </p:nvCxnSpPr>
        <p:spPr>
          <a:xfrm>
            <a:off x="584285" y="1257352"/>
            <a:ext cx="9177232" cy="0"/>
          </a:xfrm>
          <a:prstGeom prst="line">
            <a:avLst/>
          </a:prstGeom>
          <a:ln w="38100">
            <a:solidFill>
              <a:srgbClr val="F7941D"/>
            </a:solidFill>
          </a:ln>
        </p:spPr>
        <p:style>
          <a:lnRef idx="1">
            <a:schemeClr val="accent2"/>
          </a:lnRef>
          <a:fillRef idx="0">
            <a:schemeClr val="accent2"/>
          </a:fillRef>
          <a:effectRef idx="0">
            <a:schemeClr val="accent2"/>
          </a:effectRef>
          <a:fontRef idx="minor">
            <a:schemeClr val="tx1"/>
          </a:fontRef>
        </p:style>
      </p:cxnSp>
      <p:pic>
        <p:nvPicPr>
          <p:cNvPr id="13" name="Picture 12">
            <a:extLst>
              <a:ext uri="{FF2B5EF4-FFF2-40B4-BE49-F238E27FC236}">
                <a16:creationId xmlns:a16="http://schemas.microsoft.com/office/drawing/2014/main" id="{28BCD4D5-82A3-369E-095E-20E2121249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07715" y="6496592"/>
            <a:ext cx="365210" cy="289733"/>
          </a:xfrm>
          <a:prstGeom prst="rect">
            <a:avLst/>
          </a:prstGeom>
        </p:spPr>
      </p:pic>
      <p:sp>
        <p:nvSpPr>
          <p:cNvPr id="5" name="TextBox 4">
            <a:extLst>
              <a:ext uri="{FF2B5EF4-FFF2-40B4-BE49-F238E27FC236}">
                <a16:creationId xmlns:a16="http://schemas.microsoft.com/office/drawing/2014/main" id="{384A5EAD-94D4-581F-CB8D-B6C3400357D3}"/>
              </a:ext>
            </a:extLst>
          </p:cNvPr>
          <p:cNvSpPr txBox="1"/>
          <p:nvPr/>
        </p:nvSpPr>
        <p:spPr>
          <a:xfrm>
            <a:off x="9344535" y="6478548"/>
            <a:ext cx="442883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latin typeface="Palatino Linotype"/>
              </a:rPr>
              <a:t>© 2025 Copyright Wessler Engineering</a:t>
            </a:r>
            <a:r>
              <a:rPr lang="en-US" sz="1400" dirty="0">
                <a:latin typeface="Palatino Linotype"/>
              </a:rPr>
              <a:t>​</a:t>
            </a:r>
            <a:endParaRPr lang="en-US" sz="1400" dirty="0">
              <a:ea typeface="Calibri"/>
              <a:cs typeface="Calibri"/>
            </a:endParaRPr>
          </a:p>
        </p:txBody>
      </p:sp>
      <p:cxnSp>
        <p:nvCxnSpPr>
          <p:cNvPr id="7" name="Straight Connector 6">
            <a:extLst>
              <a:ext uri="{FF2B5EF4-FFF2-40B4-BE49-F238E27FC236}">
                <a16:creationId xmlns:a16="http://schemas.microsoft.com/office/drawing/2014/main" id="{B0849593-58AB-1705-323A-AE81C4ED19E5}"/>
              </a:ext>
            </a:extLst>
          </p:cNvPr>
          <p:cNvCxnSpPr>
            <a:cxnSpLocks/>
          </p:cNvCxnSpPr>
          <p:nvPr/>
        </p:nvCxnSpPr>
        <p:spPr>
          <a:xfrm>
            <a:off x="-6" y="224608"/>
            <a:ext cx="11277606" cy="0"/>
          </a:xfrm>
          <a:prstGeom prst="line">
            <a:avLst/>
          </a:prstGeom>
          <a:ln w="98425">
            <a:solidFill>
              <a:srgbClr val="F7941D"/>
            </a:solidFill>
          </a:ln>
        </p:spPr>
        <p:style>
          <a:lnRef idx="1">
            <a:schemeClr val="accent2"/>
          </a:lnRef>
          <a:fillRef idx="0">
            <a:schemeClr val="accent2"/>
          </a:fillRef>
          <a:effectRef idx="0">
            <a:schemeClr val="accent2"/>
          </a:effectRef>
          <a:fontRef idx="minor">
            <a:schemeClr val="tx1"/>
          </a:fontRef>
        </p:style>
      </p:cxnSp>
      <p:cxnSp>
        <p:nvCxnSpPr>
          <p:cNvPr id="9" name="Straight Connector 8">
            <a:extLst>
              <a:ext uri="{FF2B5EF4-FFF2-40B4-BE49-F238E27FC236}">
                <a16:creationId xmlns:a16="http://schemas.microsoft.com/office/drawing/2014/main" id="{CEBC093A-541D-B3AC-658F-D70DF082417E}"/>
              </a:ext>
            </a:extLst>
          </p:cNvPr>
          <p:cNvCxnSpPr>
            <a:cxnSpLocks/>
          </p:cNvCxnSpPr>
          <p:nvPr/>
        </p:nvCxnSpPr>
        <p:spPr>
          <a:xfrm>
            <a:off x="-5" y="86518"/>
            <a:ext cx="11277605" cy="0"/>
          </a:xfrm>
          <a:prstGeom prst="line">
            <a:avLst/>
          </a:prstGeom>
          <a:ln w="190500">
            <a:solidFill>
              <a:srgbClr val="002060"/>
            </a:solidFill>
          </a:ln>
        </p:spPr>
        <p:style>
          <a:lnRef idx="1">
            <a:schemeClr val="accent2"/>
          </a:lnRef>
          <a:fillRef idx="0">
            <a:schemeClr val="accent2"/>
          </a:fillRef>
          <a:effectRef idx="0">
            <a:schemeClr val="accent2"/>
          </a:effectRef>
          <a:fontRef idx="minor">
            <a:schemeClr val="tx1"/>
          </a:fontRef>
        </p:style>
      </p:cxnSp>
      <p:sp>
        <p:nvSpPr>
          <p:cNvPr id="2" name="Rectangle 1">
            <a:extLst>
              <a:ext uri="{FF2B5EF4-FFF2-40B4-BE49-F238E27FC236}">
                <a16:creationId xmlns:a16="http://schemas.microsoft.com/office/drawing/2014/main" id="{C20D6EF5-B820-C53F-9BC4-5C4B248CBF07}"/>
              </a:ext>
            </a:extLst>
          </p:cNvPr>
          <p:cNvSpPr/>
          <p:nvPr/>
        </p:nvSpPr>
        <p:spPr>
          <a:xfrm>
            <a:off x="10925908" y="-4293"/>
            <a:ext cx="1266092" cy="488802"/>
          </a:xfrm>
          <a:prstGeom prst="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black and white logo&#10;&#10;AI-generated content may be incorrect.">
            <a:extLst>
              <a:ext uri="{FF2B5EF4-FFF2-40B4-BE49-F238E27FC236}">
                <a16:creationId xmlns:a16="http://schemas.microsoft.com/office/drawing/2014/main" id="{354FB7AF-C279-A934-68D2-3AC74293F0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84525" y="6016"/>
            <a:ext cx="1148857" cy="488802"/>
          </a:xfrm>
          <a:prstGeom prst="rect">
            <a:avLst/>
          </a:prstGeom>
        </p:spPr>
      </p:pic>
    </p:spTree>
    <p:extLst>
      <p:ext uri="{BB962C8B-B14F-4D97-AF65-F5344CB8AC3E}">
        <p14:creationId xmlns:p14="http://schemas.microsoft.com/office/powerpoint/2010/main" val="16474410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Freeform 2"/>
          <p:cNvSpPr/>
          <p:nvPr/>
        </p:nvSpPr>
        <p:spPr>
          <a:xfrm>
            <a:off x="-10241"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dpi="0" rotWithShape="1">
            <a:blip r:embed="rId3">
              <a:alphaModFix amt="31000"/>
            </a:blip>
            <a:srcRect/>
            <a:stretch>
              <a:fillRect l="-12820" t="-51396" b="-49173"/>
            </a:stretch>
          </a:blipFill>
        </p:spPr>
        <p:txBody>
          <a:bodyPr/>
          <a:lstStyle/>
          <a:p>
            <a:endParaRPr lang="en-US" dirty="0"/>
          </a:p>
        </p:txBody>
      </p:sp>
      <p:pic>
        <p:nvPicPr>
          <p:cNvPr id="9" name="Picture 8">
            <a:extLst>
              <a:ext uri="{FF2B5EF4-FFF2-40B4-BE49-F238E27FC236}">
                <a16:creationId xmlns:a16="http://schemas.microsoft.com/office/drawing/2014/main" id="{2177FA57-A637-4B81-D760-B9E8F0BD3D8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7929" y="5474090"/>
            <a:ext cx="1655190" cy="1151200"/>
          </a:xfrm>
          <a:prstGeom prst="rect">
            <a:avLst/>
          </a:prstGeom>
        </p:spPr>
      </p:pic>
      <p:sp>
        <p:nvSpPr>
          <p:cNvPr id="10" name="TextBox 9">
            <a:extLst>
              <a:ext uri="{FF2B5EF4-FFF2-40B4-BE49-F238E27FC236}">
                <a16:creationId xmlns:a16="http://schemas.microsoft.com/office/drawing/2014/main" id="{220E3421-B242-9259-0C41-03E0EA251DF5}"/>
              </a:ext>
            </a:extLst>
          </p:cNvPr>
          <p:cNvSpPr txBox="1"/>
          <p:nvPr/>
        </p:nvSpPr>
        <p:spPr>
          <a:xfrm>
            <a:off x="2461289" y="5936825"/>
            <a:ext cx="4768772" cy="400110"/>
          </a:xfrm>
          <a:prstGeom prst="rect">
            <a:avLst/>
          </a:prstGeom>
          <a:noFill/>
        </p:spPr>
        <p:txBody>
          <a:bodyPr wrap="square" rtlCol="0">
            <a:spAutoFit/>
          </a:bodyPr>
          <a:lstStyle/>
          <a:p>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www.wesslerengineering.com</a:t>
            </a:r>
          </a:p>
        </p:txBody>
      </p:sp>
      <p:sp>
        <p:nvSpPr>
          <p:cNvPr id="11" name="TextBox 10">
            <a:extLst>
              <a:ext uri="{FF2B5EF4-FFF2-40B4-BE49-F238E27FC236}">
                <a16:creationId xmlns:a16="http://schemas.microsoft.com/office/drawing/2014/main" id="{6BCC8BEF-4CC0-F2BE-694B-D3A1ED50581C}"/>
              </a:ext>
            </a:extLst>
          </p:cNvPr>
          <p:cNvSpPr txBox="1"/>
          <p:nvPr/>
        </p:nvSpPr>
        <p:spPr>
          <a:xfrm>
            <a:off x="8742218" y="6398490"/>
            <a:ext cx="442883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bg1"/>
                </a:solidFill>
                <a:latin typeface="Palatino Linotype"/>
              </a:rPr>
              <a:t>© 2025 Copyright Wessler Engineering​</a:t>
            </a:r>
            <a:endParaRPr lang="en-US" sz="1400" dirty="0">
              <a:solidFill>
                <a:schemeClr val="bg1"/>
              </a:solidFill>
              <a:ea typeface="Calibri"/>
              <a:cs typeface="Calibri"/>
            </a:endParaRPr>
          </a:p>
        </p:txBody>
      </p:sp>
      <p:pic>
        <p:nvPicPr>
          <p:cNvPr id="3" name="Content Placeholder 7" descr="A bridge over a river">
            <a:extLst>
              <a:ext uri="{FF2B5EF4-FFF2-40B4-BE49-F238E27FC236}">
                <a16:creationId xmlns:a16="http://schemas.microsoft.com/office/drawing/2014/main" id="{506D72AA-09C1-883D-C58A-28CD797427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04827" y="0"/>
            <a:ext cx="5387173" cy="6858000"/>
          </a:xfrm>
          <a:prstGeom prst="rect">
            <a:avLst/>
          </a:prstGeom>
        </p:spPr>
      </p:pic>
      <p:sp>
        <p:nvSpPr>
          <p:cNvPr id="6" name="Text Placeholder 3">
            <a:extLst>
              <a:ext uri="{FF2B5EF4-FFF2-40B4-BE49-F238E27FC236}">
                <a16:creationId xmlns:a16="http://schemas.microsoft.com/office/drawing/2014/main" id="{B17B36FC-F843-9099-9EF8-509CA088181A}"/>
              </a:ext>
            </a:extLst>
          </p:cNvPr>
          <p:cNvSpPr txBox="1">
            <a:spLocks/>
          </p:cNvSpPr>
          <p:nvPr/>
        </p:nvSpPr>
        <p:spPr>
          <a:xfrm>
            <a:off x="387688" y="459510"/>
            <a:ext cx="6208712" cy="268246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dirty="0">
                <a:solidFill>
                  <a:schemeClr val="bg1">
                    <a:lumMod val="95000"/>
                  </a:schemeClr>
                </a:solidFill>
                <a:latin typeface="Palatino Linotype" panose="02040502050505030304" pitchFamily="18" charset="0"/>
              </a:rPr>
              <a:t>ABOUT WESSLER</a:t>
            </a:r>
            <a:endParaRPr lang="en-US" sz="3200" b="1" dirty="0"/>
          </a:p>
          <a:p>
            <a:pPr marL="0" indent="0">
              <a:buNone/>
            </a:pPr>
            <a:r>
              <a:rPr lang="en-US" altLang="en-US" sz="2400" dirty="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Working with our clients to provide a better quality of life by </a:t>
            </a:r>
            <a:r>
              <a:rPr lang="en-US" altLang="en-US" sz="2400" b="1" dirty="0">
                <a:solidFill>
                  <a:schemeClr val="accent2"/>
                </a:solidFill>
                <a:latin typeface="Tahoma" panose="020B0604030504040204" pitchFamily="34" charset="0"/>
                <a:ea typeface="Tahoma" panose="020B0604030504040204" pitchFamily="34" charset="0"/>
                <a:cs typeface="Tahoma" panose="020B0604030504040204" pitchFamily="34" charset="0"/>
              </a:rPr>
              <a:t>improving</a:t>
            </a:r>
            <a:r>
              <a:rPr lang="en-US" altLang="en-US" sz="2400" dirty="0">
                <a:latin typeface="Tahoma" panose="020B0604030504040204" pitchFamily="34" charset="0"/>
                <a:ea typeface="Tahoma" panose="020B0604030504040204" pitchFamily="34" charset="0"/>
                <a:cs typeface="Tahoma" panose="020B0604030504040204" pitchFamily="34" charset="0"/>
              </a:rPr>
              <a:t> </a:t>
            </a:r>
            <a:r>
              <a:rPr lang="en-US" altLang="en-US" sz="2400" dirty="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and</a:t>
            </a:r>
            <a:r>
              <a:rPr lang="en-US" altLang="en-US" sz="2400" dirty="0">
                <a:latin typeface="Tahoma" panose="020B0604030504040204" pitchFamily="34" charset="0"/>
                <a:ea typeface="Tahoma" panose="020B0604030504040204" pitchFamily="34" charset="0"/>
                <a:cs typeface="Tahoma" panose="020B0604030504040204" pitchFamily="34" charset="0"/>
              </a:rPr>
              <a:t> </a:t>
            </a:r>
            <a:r>
              <a:rPr lang="en-US" altLang="en-US" sz="2400" b="1" dirty="0">
                <a:solidFill>
                  <a:schemeClr val="accent2"/>
                </a:solidFill>
                <a:latin typeface="Tahoma" panose="020B0604030504040204" pitchFamily="34" charset="0"/>
                <a:ea typeface="Tahoma" panose="020B0604030504040204" pitchFamily="34" charset="0"/>
                <a:cs typeface="Tahoma" panose="020B0604030504040204" pitchFamily="34" charset="0"/>
              </a:rPr>
              <a:t>preserving</a:t>
            </a:r>
            <a:r>
              <a:rPr lang="en-US" altLang="en-US" sz="2400" dirty="0">
                <a:latin typeface="Tahoma" panose="020B0604030504040204" pitchFamily="34" charset="0"/>
                <a:ea typeface="Tahoma" panose="020B0604030504040204" pitchFamily="34" charset="0"/>
                <a:cs typeface="Tahoma" panose="020B0604030504040204" pitchFamily="34" charset="0"/>
              </a:rPr>
              <a:t> </a:t>
            </a:r>
            <a:r>
              <a:rPr lang="en-US" altLang="en-US" sz="2400" dirty="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water resources. </a:t>
            </a:r>
          </a:p>
          <a:p>
            <a:pPr marL="0" indent="0">
              <a:buNone/>
            </a:pPr>
            <a:r>
              <a:rPr lang="en-US" altLang="en-US" sz="2400" dirty="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There is no water problem we can’t solve </a:t>
            </a:r>
            <a:r>
              <a:rPr lang="en-US" altLang="en-US" sz="2400" b="1" dirty="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together.</a:t>
            </a:r>
            <a:endParaRPr lang="en-US" sz="2400" dirty="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endParaRPr>
          </a:p>
          <a:p>
            <a:endParaRPr lang="en-US" dirty="0"/>
          </a:p>
        </p:txBody>
      </p:sp>
      <p:cxnSp>
        <p:nvCxnSpPr>
          <p:cNvPr id="14" name="Straight Connector 13">
            <a:extLst>
              <a:ext uri="{FF2B5EF4-FFF2-40B4-BE49-F238E27FC236}">
                <a16:creationId xmlns:a16="http://schemas.microsoft.com/office/drawing/2014/main" id="{29F68913-D532-7753-D5CC-77887DE5CE40}"/>
              </a:ext>
            </a:extLst>
          </p:cNvPr>
          <p:cNvCxnSpPr>
            <a:cxnSpLocks/>
          </p:cNvCxnSpPr>
          <p:nvPr/>
        </p:nvCxnSpPr>
        <p:spPr>
          <a:xfrm>
            <a:off x="397929" y="3023035"/>
            <a:ext cx="6198471" cy="0"/>
          </a:xfrm>
          <a:prstGeom prst="line">
            <a:avLst/>
          </a:prstGeom>
          <a:ln w="38100">
            <a:solidFill>
              <a:srgbClr val="F7941D"/>
            </a:solidFill>
          </a:ln>
        </p:spPr>
        <p:style>
          <a:lnRef idx="1">
            <a:schemeClr val="accent2"/>
          </a:lnRef>
          <a:fillRef idx="0">
            <a:schemeClr val="accent2"/>
          </a:fillRef>
          <a:effectRef idx="0">
            <a:schemeClr val="accent2"/>
          </a:effectRef>
          <a:fontRef idx="minor">
            <a:schemeClr val="tx1"/>
          </a:fontRef>
        </p:style>
      </p:cxnSp>
      <p:sp>
        <p:nvSpPr>
          <p:cNvPr id="15" name="TextBox 14">
            <a:extLst>
              <a:ext uri="{FF2B5EF4-FFF2-40B4-BE49-F238E27FC236}">
                <a16:creationId xmlns:a16="http://schemas.microsoft.com/office/drawing/2014/main" id="{02939A56-2F10-D9BF-2BBB-1E09DB620A13}"/>
              </a:ext>
            </a:extLst>
          </p:cNvPr>
          <p:cNvSpPr txBox="1"/>
          <p:nvPr/>
        </p:nvSpPr>
        <p:spPr>
          <a:xfrm>
            <a:off x="397929" y="3141970"/>
            <a:ext cx="6326721" cy="1938992"/>
          </a:xfrm>
          <a:prstGeom prst="rect">
            <a:avLst/>
          </a:prstGeom>
          <a:noFill/>
        </p:spPr>
        <p:txBody>
          <a:bodyPr wrap="square" rtlCol="0">
            <a:spAutoFit/>
          </a:bodyPr>
          <a:lstStyle/>
          <a:p>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Amy L. Harvell, CHMM, RPC</a:t>
            </a:r>
          </a:p>
          <a:p>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Environmental Services Sr. Project Manager</a:t>
            </a:r>
          </a:p>
          <a:p>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p>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Phone: 317-788-4551</a:t>
            </a:r>
          </a:p>
          <a:p>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E-mail: amyh@wesslerengineering.com</a:t>
            </a:r>
          </a:p>
        </p:txBody>
      </p:sp>
      <p:cxnSp>
        <p:nvCxnSpPr>
          <p:cNvPr id="19" name="Straight Connector 18">
            <a:extLst>
              <a:ext uri="{FF2B5EF4-FFF2-40B4-BE49-F238E27FC236}">
                <a16:creationId xmlns:a16="http://schemas.microsoft.com/office/drawing/2014/main" id="{6C2AC356-0FBC-8341-9F26-9E2E66B22191}"/>
              </a:ext>
            </a:extLst>
          </p:cNvPr>
          <p:cNvCxnSpPr>
            <a:cxnSpLocks/>
          </p:cNvCxnSpPr>
          <p:nvPr/>
        </p:nvCxnSpPr>
        <p:spPr>
          <a:xfrm>
            <a:off x="397929" y="5118535"/>
            <a:ext cx="6198471" cy="0"/>
          </a:xfrm>
          <a:prstGeom prst="line">
            <a:avLst/>
          </a:prstGeom>
          <a:ln w="38100">
            <a:solidFill>
              <a:srgbClr val="F7941D"/>
            </a:solidFill>
          </a:ln>
        </p:spPr>
        <p:style>
          <a:lnRef idx="1">
            <a:schemeClr val="accent2"/>
          </a:lnRef>
          <a:fillRef idx="0">
            <a:schemeClr val="accent2"/>
          </a:fillRef>
          <a:effectRef idx="0">
            <a:schemeClr val="accent2"/>
          </a:effectRef>
          <a:fontRef idx="minor">
            <a:schemeClr val="tx1"/>
          </a:fontRef>
        </p:style>
      </p:cxn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9DCDF8-094E-1302-AC5B-244086FB6748}"/>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A795EFFB-76B9-7B3C-663C-E1877965F292}"/>
              </a:ext>
            </a:extLst>
          </p:cNvPr>
          <p:cNvSpPr txBox="1"/>
          <p:nvPr/>
        </p:nvSpPr>
        <p:spPr>
          <a:xfrm>
            <a:off x="565148" y="541658"/>
            <a:ext cx="9184493" cy="646331"/>
          </a:xfrm>
          <a:prstGeom prst="rect">
            <a:avLst/>
          </a:prstGeom>
          <a:noFill/>
        </p:spPr>
        <p:txBody>
          <a:bodyPr wrap="square" rtlCol="0">
            <a:spAutoFit/>
          </a:bodyPr>
          <a:lstStyle/>
          <a:p>
            <a:r>
              <a:rPr lang="en-US" sz="3600" b="1" dirty="0">
                <a:solidFill>
                  <a:schemeClr val="accent1">
                    <a:lumMod val="50000"/>
                  </a:schemeClr>
                </a:solidFill>
                <a:latin typeface="Palatino Linotype" panose="02040502050505030304" pitchFamily="18" charset="0"/>
                <a:ea typeface="Tahoma" panose="020B0604030504040204" pitchFamily="34" charset="0"/>
                <a:cs typeface="Tahoma" panose="020B0604030504040204" pitchFamily="34" charset="0"/>
              </a:rPr>
              <a:t>Requirements</a:t>
            </a:r>
          </a:p>
        </p:txBody>
      </p:sp>
      <p:sp>
        <p:nvSpPr>
          <p:cNvPr id="10" name="TextBox 9">
            <a:extLst>
              <a:ext uri="{FF2B5EF4-FFF2-40B4-BE49-F238E27FC236}">
                <a16:creationId xmlns:a16="http://schemas.microsoft.com/office/drawing/2014/main" id="{E01BA59A-55E3-5C9E-9B71-6B94EEBEDD38}"/>
              </a:ext>
            </a:extLst>
          </p:cNvPr>
          <p:cNvSpPr txBox="1"/>
          <p:nvPr/>
        </p:nvSpPr>
        <p:spPr>
          <a:xfrm>
            <a:off x="660399" y="1505039"/>
            <a:ext cx="10947316" cy="3862596"/>
          </a:xfrm>
          <a:prstGeom prst="rect">
            <a:avLst/>
          </a:prstGeom>
          <a:noFill/>
        </p:spPr>
        <p:txBody>
          <a:bodyPr wrap="square" rtlCol="0">
            <a:spAutoFit/>
          </a:bodyPr>
          <a:lstStyle/>
          <a:p>
            <a:pPr>
              <a:lnSpc>
                <a:spcPts val="2800"/>
              </a:lnSpc>
              <a:spcAft>
                <a:spcPts val="600"/>
              </a:spcAft>
              <a:buClr>
                <a:srgbClr val="F7941D"/>
              </a:buClr>
            </a:pPr>
            <a:r>
              <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Overview</a:t>
            </a:r>
          </a:p>
          <a:p>
            <a:pPr marL="285750" indent="-285750">
              <a:lnSpc>
                <a:spcPts val="2800"/>
              </a:lnSpc>
              <a:spcAft>
                <a:spcPts val="600"/>
              </a:spcAft>
              <a:buClr>
                <a:srgbClr val="F7941D"/>
              </a:buClr>
              <a:buFont typeface="Gotham" panose="02000604030000020004" pitchFamily="50" charset="0"/>
              <a:buChar char="»"/>
            </a:pPr>
            <a:r>
              <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Operation &amp; Maintenance Plan</a:t>
            </a:r>
          </a:p>
          <a:p>
            <a:pPr marL="285750" indent="-285750">
              <a:lnSpc>
                <a:spcPts val="2800"/>
              </a:lnSpc>
              <a:spcAft>
                <a:spcPts val="600"/>
              </a:spcAft>
              <a:buClr>
                <a:srgbClr val="F7941D"/>
              </a:buClr>
              <a:buFont typeface="Gotham" panose="02000604030000020004" pitchFamily="50" charset="0"/>
              <a:buChar char="»"/>
            </a:pPr>
            <a:r>
              <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Training program &amp; materials</a:t>
            </a:r>
          </a:p>
          <a:p>
            <a:pPr marL="285750" indent="-285750">
              <a:lnSpc>
                <a:spcPts val="2800"/>
              </a:lnSpc>
              <a:spcAft>
                <a:spcPts val="600"/>
              </a:spcAft>
              <a:buClr>
                <a:srgbClr val="F7941D"/>
              </a:buClr>
              <a:buFont typeface="Gotham" panose="02000604030000020004" pitchFamily="50" charset="0"/>
              <a:buChar char="»"/>
            </a:pPr>
            <a:r>
              <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List of MS4 owned/operated facilities under NPDES Industrial Stormwater General Permit or an Individual Permit</a:t>
            </a:r>
          </a:p>
          <a:p>
            <a:pPr marL="285750" indent="-285750">
              <a:lnSpc>
                <a:spcPts val="2800"/>
              </a:lnSpc>
              <a:spcAft>
                <a:spcPts val="600"/>
              </a:spcAft>
              <a:buClr>
                <a:srgbClr val="F7941D"/>
              </a:buClr>
              <a:buFont typeface="Gotham" panose="02000604030000020004" pitchFamily="50" charset="0"/>
              <a:buChar char="»"/>
            </a:pPr>
            <a:r>
              <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Documentation of decision process</a:t>
            </a:r>
          </a:p>
          <a:p>
            <a:pPr marL="285750" indent="-285750">
              <a:lnSpc>
                <a:spcPts val="2800"/>
              </a:lnSpc>
              <a:spcAft>
                <a:spcPts val="600"/>
              </a:spcAft>
              <a:buClr>
                <a:srgbClr val="F7941D"/>
              </a:buClr>
              <a:buFont typeface="Gotham" panose="02000604030000020004" pitchFamily="50" charset="0"/>
              <a:buChar char="»"/>
            </a:pPr>
            <a:r>
              <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Incorporation of performance standards (e.g., by activity, TMDLs, etc.)</a:t>
            </a:r>
          </a:p>
          <a:p>
            <a:pPr marL="285750" indent="-285750">
              <a:lnSpc>
                <a:spcPts val="2800"/>
              </a:lnSpc>
              <a:spcAft>
                <a:spcPts val="600"/>
              </a:spcAft>
              <a:buClr>
                <a:srgbClr val="F7941D"/>
              </a:buClr>
              <a:buFont typeface="Gotham" panose="02000604030000020004" pitchFamily="50" charset="0"/>
              <a:buChar char="»"/>
            </a:pPr>
            <a:r>
              <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Stormwater Pollution Prevention Plans (SWPPPs)</a:t>
            </a:r>
          </a:p>
          <a:p>
            <a:pPr marL="285750" indent="-285750">
              <a:lnSpc>
                <a:spcPts val="2800"/>
              </a:lnSpc>
              <a:spcAft>
                <a:spcPts val="600"/>
              </a:spcAft>
              <a:buClr>
                <a:srgbClr val="F7941D"/>
              </a:buClr>
              <a:buFont typeface="Gotham" panose="02000604030000020004" pitchFamily="50" charset="0"/>
              <a:buChar char="»"/>
            </a:pPr>
            <a:r>
              <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Annual Reporting</a:t>
            </a:r>
          </a:p>
        </p:txBody>
      </p:sp>
      <p:cxnSp>
        <p:nvCxnSpPr>
          <p:cNvPr id="11" name="Straight Connector 10">
            <a:extLst>
              <a:ext uri="{FF2B5EF4-FFF2-40B4-BE49-F238E27FC236}">
                <a16:creationId xmlns:a16="http://schemas.microsoft.com/office/drawing/2014/main" id="{E719BCE4-6C89-FE04-57F2-0E2F3E6B7533}"/>
              </a:ext>
            </a:extLst>
          </p:cNvPr>
          <p:cNvCxnSpPr>
            <a:cxnSpLocks/>
          </p:cNvCxnSpPr>
          <p:nvPr/>
        </p:nvCxnSpPr>
        <p:spPr>
          <a:xfrm>
            <a:off x="660399" y="1280051"/>
            <a:ext cx="9089242" cy="0"/>
          </a:xfrm>
          <a:prstGeom prst="line">
            <a:avLst/>
          </a:prstGeom>
          <a:ln w="38100">
            <a:solidFill>
              <a:srgbClr val="F7941D"/>
            </a:solidFill>
          </a:ln>
        </p:spPr>
        <p:style>
          <a:lnRef idx="1">
            <a:schemeClr val="accent2"/>
          </a:lnRef>
          <a:fillRef idx="0">
            <a:schemeClr val="accent2"/>
          </a:fillRef>
          <a:effectRef idx="0">
            <a:schemeClr val="accent2"/>
          </a:effectRef>
          <a:fontRef idx="minor">
            <a:schemeClr val="tx1"/>
          </a:fontRef>
        </p:style>
      </p:cxnSp>
      <p:pic>
        <p:nvPicPr>
          <p:cNvPr id="13" name="Picture 12">
            <a:extLst>
              <a:ext uri="{FF2B5EF4-FFF2-40B4-BE49-F238E27FC236}">
                <a16:creationId xmlns:a16="http://schemas.microsoft.com/office/drawing/2014/main" id="{07E59190-A70B-C9C8-2170-3FA5867551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07715" y="6496592"/>
            <a:ext cx="365210" cy="289733"/>
          </a:xfrm>
          <a:prstGeom prst="rect">
            <a:avLst/>
          </a:prstGeom>
        </p:spPr>
      </p:pic>
      <p:sp>
        <p:nvSpPr>
          <p:cNvPr id="5" name="TextBox 4">
            <a:extLst>
              <a:ext uri="{FF2B5EF4-FFF2-40B4-BE49-F238E27FC236}">
                <a16:creationId xmlns:a16="http://schemas.microsoft.com/office/drawing/2014/main" id="{6EAAB65A-F603-9300-1B75-C46331A485B7}"/>
              </a:ext>
            </a:extLst>
          </p:cNvPr>
          <p:cNvSpPr txBox="1"/>
          <p:nvPr/>
        </p:nvSpPr>
        <p:spPr>
          <a:xfrm>
            <a:off x="279399" y="6456218"/>
            <a:ext cx="442883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latin typeface="Palatino Linotype"/>
              </a:rPr>
              <a:t>© 2025 Copyright Wessler Engineering</a:t>
            </a:r>
            <a:r>
              <a:rPr lang="en-US" sz="1400" dirty="0">
                <a:latin typeface="Palatino Linotype"/>
              </a:rPr>
              <a:t>​</a:t>
            </a:r>
            <a:endParaRPr lang="en-US" sz="1400" dirty="0">
              <a:ea typeface="Calibri"/>
              <a:cs typeface="Calibri"/>
            </a:endParaRPr>
          </a:p>
        </p:txBody>
      </p:sp>
      <p:cxnSp>
        <p:nvCxnSpPr>
          <p:cNvPr id="7" name="Straight Connector 6">
            <a:extLst>
              <a:ext uri="{FF2B5EF4-FFF2-40B4-BE49-F238E27FC236}">
                <a16:creationId xmlns:a16="http://schemas.microsoft.com/office/drawing/2014/main" id="{0FE2C9AC-EBFA-38AE-1693-0CB63209ADD2}"/>
              </a:ext>
            </a:extLst>
          </p:cNvPr>
          <p:cNvCxnSpPr>
            <a:cxnSpLocks/>
          </p:cNvCxnSpPr>
          <p:nvPr/>
        </p:nvCxnSpPr>
        <p:spPr>
          <a:xfrm>
            <a:off x="-6" y="224608"/>
            <a:ext cx="11277606" cy="0"/>
          </a:xfrm>
          <a:prstGeom prst="line">
            <a:avLst/>
          </a:prstGeom>
          <a:ln w="98425">
            <a:solidFill>
              <a:srgbClr val="F7941D"/>
            </a:solidFill>
          </a:ln>
        </p:spPr>
        <p:style>
          <a:lnRef idx="1">
            <a:schemeClr val="accent2"/>
          </a:lnRef>
          <a:fillRef idx="0">
            <a:schemeClr val="accent2"/>
          </a:fillRef>
          <a:effectRef idx="0">
            <a:schemeClr val="accent2"/>
          </a:effectRef>
          <a:fontRef idx="minor">
            <a:schemeClr val="tx1"/>
          </a:fontRef>
        </p:style>
      </p:cxnSp>
      <p:cxnSp>
        <p:nvCxnSpPr>
          <p:cNvPr id="9" name="Straight Connector 8">
            <a:extLst>
              <a:ext uri="{FF2B5EF4-FFF2-40B4-BE49-F238E27FC236}">
                <a16:creationId xmlns:a16="http://schemas.microsoft.com/office/drawing/2014/main" id="{DA6B0D57-9741-EFAB-87A4-C8D320B135D2}"/>
              </a:ext>
            </a:extLst>
          </p:cNvPr>
          <p:cNvCxnSpPr>
            <a:cxnSpLocks/>
          </p:cNvCxnSpPr>
          <p:nvPr/>
        </p:nvCxnSpPr>
        <p:spPr>
          <a:xfrm>
            <a:off x="-5" y="86518"/>
            <a:ext cx="11277605" cy="0"/>
          </a:xfrm>
          <a:prstGeom prst="line">
            <a:avLst/>
          </a:prstGeom>
          <a:ln w="190500">
            <a:solidFill>
              <a:srgbClr val="002060"/>
            </a:solidFill>
          </a:ln>
        </p:spPr>
        <p:style>
          <a:lnRef idx="1">
            <a:schemeClr val="accent2"/>
          </a:lnRef>
          <a:fillRef idx="0">
            <a:schemeClr val="accent2"/>
          </a:fillRef>
          <a:effectRef idx="0">
            <a:schemeClr val="accent2"/>
          </a:effectRef>
          <a:fontRef idx="minor">
            <a:schemeClr val="tx1"/>
          </a:fontRef>
        </p:style>
      </p:cxnSp>
      <p:sp>
        <p:nvSpPr>
          <p:cNvPr id="2" name="Rectangle 1">
            <a:extLst>
              <a:ext uri="{FF2B5EF4-FFF2-40B4-BE49-F238E27FC236}">
                <a16:creationId xmlns:a16="http://schemas.microsoft.com/office/drawing/2014/main" id="{06A8840F-AD56-878C-56DA-8A318E1C42E0}"/>
              </a:ext>
            </a:extLst>
          </p:cNvPr>
          <p:cNvSpPr/>
          <p:nvPr/>
        </p:nvSpPr>
        <p:spPr>
          <a:xfrm>
            <a:off x="10925908" y="-4293"/>
            <a:ext cx="1266092" cy="488802"/>
          </a:xfrm>
          <a:prstGeom prst="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black and white logo&#10;&#10;AI-generated content may be incorrect.">
            <a:extLst>
              <a:ext uri="{FF2B5EF4-FFF2-40B4-BE49-F238E27FC236}">
                <a16:creationId xmlns:a16="http://schemas.microsoft.com/office/drawing/2014/main" id="{F2ECDC00-B1DE-1D63-4A52-BB9DB740848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84525" y="6016"/>
            <a:ext cx="1148857" cy="488802"/>
          </a:xfrm>
          <a:prstGeom prst="rect">
            <a:avLst/>
          </a:prstGeom>
        </p:spPr>
      </p:pic>
    </p:spTree>
    <p:extLst>
      <p:ext uri="{BB962C8B-B14F-4D97-AF65-F5344CB8AC3E}">
        <p14:creationId xmlns:p14="http://schemas.microsoft.com/office/powerpoint/2010/main" val="36184971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1B45B5-D345-C26C-F5E0-C19E5E8A5BAA}"/>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D202F9D3-3BCD-9D94-D207-771FB240AE0B}"/>
              </a:ext>
            </a:extLst>
          </p:cNvPr>
          <p:cNvSpPr txBox="1"/>
          <p:nvPr/>
        </p:nvSpPr>
        <p:spPr>
          <a:xfrm>
            <a:off x="565148" y="541658"/>
            <a:ext cx="9184493" cy="646331"/>
          </a:xfrm>
          <a:prstGeom prst="rect">
            <a:avLst/>
          </a:prstGeom>
          <a:noFill/>
        </p:spPr>
        <p:txBody>
          <a:bodyPr wrap="square" rtlCol="0">
            <a:spAutoFit/>
          </a:bodyPr>
          <a:lstStyle/>
          <a:p>
            <a:r>
              <a:rPr lang="en-US" sz="3600" b="1" dirty="0">
                <a:solidFill>
                  <a:schemeClr val="accent1">
                    <a:lumMod val="50000"/>
                  </a:schemeClr>
                </a:solidFill>
                <a:latin typeface="Palatino Linotype" panose="02040502050505030304" pitchFamily="18" charset="0"/>
                <a:ea typeface="Tahoma" panose="020B0604030504040204" pitchFamily="34" charset="0"/>
                <a:cs typeface="Tahoma" panose="020B0604030504040204" pitchFamily="34" charset="0"/>
              </a:rPr>
              <a:t>Decision Process -&gt; Requirements</a:t>
            </a:r>
          </a:p>
        </p:txBody>
      </p:sp>
      <p:sp>
        <p:nvSpPr>
          <p:cNvPr id="10" name="TextBox 9">
            <a:extLst>
              <a:ext uri="{FF2B5EF4-FFF2-40B4-BE49-F238E27FC236}">
                <a16:creationId xmlns:a16="http://schemas.microsoft.com/office/drawing/2014/main" id="{157401F6-9397-B1CC-CD9A-42B09151B2C2}"/>
              </a:ext>
            </a:extLst>
          </p:cNvPr>
          <p:cNvSpPr txBox="1"/>
          <p:nvPr/>
        </p:nvSpPr>
        <p:spPr>
          <a:xfrm>
            <a:off x="660399" y="1505039"/>
            <a:ext cx="10947316" cy="4811574"/>
          </a:xfrm>
          <a:prstGeom prst="rect">
            <a:avLst/>
          </a:prstGeom>
          <a:noFill/>
        </p:spPr>
        <p:txBody>
          <a:bodyPr wrap="square" rtlCol="0">
            <a:spAutoFit/>
          </a:bodyPr>
          <a:lstStyle/>
          <a:p>
            <a:pPr>
              <a:lnSpc>
                <a:spcPts val="2800"/>
              </a:lnSpc>
              <a:spcAft>
                <a:spcPts val="600"/>
              </a:spcAft>
              <a:buClr>
                <a:srgbClr val="F7941D"/>
              </a:buClr>
            </a:pPr>
            <a:r>
              <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What do you document?</a:t>
            </a:r>
          </a:p>
          <a:p>
            <a:pPr marL="285750" indent="-285750">
              <a:lnSpc>
                <a:spcPts val="2800"/>
              </a:lnSpc>
              <a:spcAft>
                <a:spcPts val="600"/>
              </a:spcAft>
              <a:buClr>
                <a:srgbClr val="F7941D"/>
              </a:buClr>
              <a:buFont typeface="Gotham" panose="02000604030000020004" pitchFamily="50" charset="0"/>
              <a:buChar char="»"/>
            </a:pPr>
            <a:r>
              <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Specific municipal operations that are generating pollution</a:t>
            </a:r>
          </a:p>
          <a:p>
            <a:pPr marL="285750" indent="-285750">
              <a:lnSpc>
                <a:spcPts val="2800"/>
              </a:lnSpc>
              <a:spcAft>
                <a:spcPts val="600"/>
              </a:spcAft>
              <a:buClr>
                <a:srgbClr val="F7941D"/>
              </a:buClr>
              <a:buFont typeface="Gotham" panose="02000604030000020004" pitchFamily="50" charset="0"/>
              <a:buChar char="»"/>
            </a:pPr>
            <a:r>
              <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Responsible individuals</a:t>
            </a:r>
          </a:p>
          <a:p>
            <a:pPr marL="285750" indent="-285750">
              <a:lnSpc>
                <a:spcPts val="2800"/>
              </a:lnSpc>
              <a:spcAft>
                <a:spcPts val="600"/>
              </a:spcAft>
              <a:buClr>
                <a:srgbClr val="F7941D"/>
              </a:buClr>
              <a:buFont typeface="Gotham" panose="02000604030000020004" pitchFamily="50" charset="0"/>
              <a:buChar char="»"/>
            </a:pPr>
            <a:r>
              <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Measurable goals</a:t>
            </a:r>
          </a:p>
          <a:p>
            <a:pPr marL="285750" indent="-285750">
              <a:lnSpc>
                <a:spcPts val="2800"/>
              </a:lnSpc>
              <a:spcAft>
                <a:spcPts val="600"/>
              </a:spcAft>
              <a:buClr>
                <a:srgbClr val="F7941D"/>
              </a:buClr>
              <a:buFont typeface="Gotham" panose="02000604030000020004" pitchFamily="50" charset="0"/>
              <a:buChar char="»"/>
            </a:pPr>
            <a:r>
              <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Measures to control pollution</a:t>
            </a:r>
          </a:p>
          <a:p>
            <a:pPr marL="285750" indent="-285750">
              <a:lnSpc>
                <a:spcPts val="2800"/>
              </a:lnSpc>
              <a:spcAft>
                <a:spcPts val="600"/>
              </a:spcAft>
              <a:buClr>
                <a:srgbClr val="F7941D"/>
              </a:buClr>
              <a:buFont typeface="Gotham" panose="02000604030000020004" pitchFamily="50" charset="0"/>
              <a:buChar char="»"/>
            </a:pPr>
            <a:r>
              <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Specific Performance Standards &amp; Individual BMPs</a:t>
            </a:r>
          </a:p>
          <a:p>
            <a:pPr marL="285750" indent="-285750">
              <a:lnSpc>
                <a:spcPts val="2800"/>
              </a:lnSpc>
              <a:spcAft>
                <a:spcPts val="600"/>
              </a:spcAft>
              <a:buClr>
                <a:srgbClr val="F7941D"/>
              </a:buClr>
              <a:buFont typeface="Gotham" panose="02000604030000020004" pitchFamily="50" charset="0"/>
              <a:buChar char="»"/>
            </a:pPr>
            <a:r>
              <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Activity procedures –&gt; schedules, waste disposal, tracking</a:t>
            </a:r>
          </a:p>
          <a:p>
            <a:pPr marL="285750" indent="-285750">
              <a:lnSpc>
                <a:spcPts val="2800"/>
              </a:lnSpc>
              <a:spcAft>
                <a:spcPts val="600"/>
              </a:spcAft>
              <a:buClr>
                <a:srgbClr val="F7941D"/>
              </a:buClr>
              <a:buFont typeface="Gotham" panose="02000604030000020004" pitchFamily="50" charset="0"/>
              <a:buChar char="»"/>
            </a:pPr>
            <a:r>
              <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Applicable annual training –&gt; general and task-specific</a:t>
            </a:r>
          </a:p>
          <a:p>
            <a:pPr marL="285750" indent="-285750">
              <a:lnSpc>
                <a:spcPts val="2800"/>
              </a:lnSpc>
              <a:spcAft>
                <a:spcPts val="600"/>
              </a:spcAft>
              <a:buClr>
                <a:srgbClr val="F7941D"/>
              </a:buClr>
              <a:buFont typeface="Gotham" panose="02000604030000020004" pitchFamily="50" charset="0"/>
              <a:buChar char="»"/>
            </a:pPr>
            <a:r>
              <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Methods to evaluate implementation</a:t>
            </a:r>
          </a:p>
          <a:p>
            <a:pPr marL="285750" indent="-285750">
              <a:lnSpc>
                <a:spcPts val="2800"/>
              </a:lnSpc>
              <a:spcAft>
                <a:spcPts val="600"/>
              </a:spcAft>
              <a:buClr>
                <a:srgbClr val="F7941D"/>
              </a:buClr>
              <a:buFont typeface="Gotham" panose="02000604030000020004" pitchFamily="50" charset="0"/>
              <a:buChar char="»"/>
            </a:pPr>
            <a:r>
              <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Tracking for Annual Report</a:t>
            </a:r>
          </a:p>
          <a:p>
            <a:pPr marL="285750" indent="-285750">
              <a:lnSpc>
                <a:spcPts val="2800"/>
              </a:lnSpc>
              <a:spcAft>
                <a:spcPts val="600"/>
              </a:spcAft>
              <a:buClr>
                <a:srgbClr val="F7941D"/>
              </a:buClr>
              <a:buFont typeface="Gotham" panose="02000604030000020004" pitchFamily="50" charset="0"/>
              <a:buChar char="»"/>
            </a:pPr>
            <a:endPar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cxnSp>
        <p:nvCxnSpPr>
          <p:cNvPr id="11" name="Straight Connector 10">
            <a:extLst>
              <a:ext uri="{FF2B5EF4-FFF2-40B4-BE49-F238E27FC236}">
                <a16:creationId xmlns:a16="http://schemas.microsoft.com/office/drawing/2014/main" id="{9782AD29-02FD-569D-F0B7-E6AE8C880889}"/>
              </a:ext>
            </a:extLst>
          </p:cNvPr>
          <p:cNvCxnSpPr>
            <a:cxnSpLocks/>
          </p:cNvCxnSpPr>
          <p:nvPr/>
        </p:nvCxnSpPr>
        <p:spPr>
          <a:xfrm>
            <a:off x="660399" y="1280051"/>
            <a:ext cx="9089242" cy="0"/>
          </a:xfrm>
          <a:prstGeom prst="line">
            <a:avLst/>
          </a:prstGeom>
          <a:ln w="38100">
            <a:solidFill>
              <a:srgbClr val="F7941D"/>
            </a:solidFill>
          </a:ln>
        </p:spPr>
        <p:style>
          <a:lnRef idx="1">
            <a:schemeClr val="accent2"/>
          </a:lnRef>
          <a:fillRef idx="0">
            <a:schemeClr val="accent2"/>
          </a:fillRef>
          <a:effectRef idx="0">
            <a:schemeClr val="accent2"/>
          </a:effectRef>
          <a:fontRef idx="minor">
            <a:schemeClr val="tx1"/>
          </a:fontRef>
        </p:style>
      </p:cxnSp>
      <p:pic>
        <p:nvPicPr>
          <p:cNvPr id="13" name="Picture 12">
            <a:extLst>
              <a:ext uri="{FF2B5EF4-FFF2-40B4-BE49-F238E27FC236}">
                <a16:creationId xmlns:a16="http://schemas.microsoft.com/office/drawing/2014/main" id="{0D17D6DE-4288-C8DE-6315-50458F0448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07715" y="6496592"/>
            <a:ext cx="365210" cy="289733"/>
          </a:xfrm>
          <a:prstGeom prst="rect">
            <a:avLst/>
          </a:prstGeom>
        </p:spPr>
      </p:pic>
      <p:sp>
        <p:nvSpPr>
          <p:cNvPr id="5" name="TextBox 4">
            <a:extLst>
              <a:ext uri="{FF2B5EF4-FFF2-40B4-BE49-F238E27FC236}">
                <a16:creationId xmlns:a16="http://schemas.microsoft.com/office/drawing/2014/main" id="{2ED223C7-A6DE-60F9-1DF7-8CDA5F8021D9}"/>
              </a:ext>
            </a:extLst>
          </p:cNvPr>
          <p:cNvSpPr txBox="1"/>
          <p:nvPr/>
        </p:nvSpPr>
        <p:spPr>
          <a:xfrm>
            <a:off x="279399" y="6456218"/>
            <a:ext cx="442883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latin typeface="Palatino Linotype"/>
              </a:rPr>
              <a:t>© 2025 Copyright Wessler Engineering</a:t>
            </a:r>
            <a:r>
              <a:rPr lang="en-US" sz="1400" dirty="0">
                <a:latin typeface="Palatino Linotype"/>
              </a:rPr>
              <a:t>​</a:t>
            </a:r>
            <a:endParaRPr lang="en-US" sz="1400" dirty="0">
              <a:ea typeface="Calibri"/>
              <a:cs typeface="Calibri"/>
            </a:endParaRPr>
          </a:p>
        </p:txBody>
      </p:sp>
      <p:cxnSp>
        <p:nvCxnSpPr>
          <p:cNvPr id="7" name="Straight Connector 6">
            <a:extLst>
              <a:ext uri="{FF2B5EF4-FFF2-40B4-BE49-F238E27FC236}">
                <a16:creationId xmlns:a16="http://schemas.microsoft.com/office/drawing/2014/main" id="{366002F5-7664-B7DC-4E3F-D97012827053}"/>
              </a:ext>
            </a:extLst>
          </p:cNvPr>
          <p:cNvCxnSpPr>
            <a:cxnSpLocks/>
          </p:cNvCxnSpPr>
          <p:nvPr/>
        </p:nvCxnSpPr>
        <p:spPr>
          <a:xfrm>
            <a:off x="-6" y="224608"/>
            <a:ext cx="11277606" cy="0"/>
          </a:xfrm>
          <a:prstGeom prst="line">
            <a:avLst/>
          </a:prstGeom>
          <a:ln w="98425">
            <a:solidFill>
              <a:srgbClr val="F7941D"/>
            </a:solidFill>
          </a:ln>
        </p:spPr>
        <p:style>
          <a:lnRef idx="1">
            <a:schemeClr val="accent2"/>
          </a:lnRef>
          <a:fillRef idx="0">
            <a:schemeClr val="accent2"/>
          </a:fillRef>
          <a:effectRef idx="0">
            <a:schemeClr val="accent2"/>
          </a:effectRef>
          <a:fontRef idx="minor">
            <a:schemeClr val="tx1"/>
          </a:fontRef>
        </p:style>
      </p:cxnSp>
      <p:cxnSp>
        <p:nvCxnSpPr>
          <p:cNvPr id="9" name="Straight Connector 8">
            <a:extLst>
              <a:ext uri="{FF2B5EF4-FFF2-40B4-BE49-F238E27FC236}">
                <a16:creationId xmlns:a16="http://schemas.microsoft.com/office/drawing/2014/main" id="{9044F183-1A77-53E7-2E1C-404815A366C1}"/>
              </a:ext>
            </a:extLst>
          </p:cNvPr>
          <p:cNvCxnSpPr>
            <a:cxnSpLocks/>
          </p:cNvCxnSpPr>
          <p:nvPr/>
        </p:nvCxnSpPr>
        <p:spPr>
          <a:xfrm>
            <a:off x="-5" y="86518"/>
            <a:ext cx="11277605" cy="0"/>
          </a:xfrm>
          <a:prstGeom prst="line">
            <a:avLst/>
          </a:prstGeom>
          <a:ln w="190500">
            <a:solidFill>
              <a:srgbClr val="002060"/>
            </a:solidFill>
          </a:ln>
        </p:spPr>
        <p:style>
          <a:lnRef idx="1">
            <a:schemeClr val="accent2"/>
          </a:lnRef>
          <a:fillRef idx="0">
            <a:schemeClr val="accent2"/>
          </a:fillRef>
          <a:effectRef idx="0">
            <a:schemeClr val="accent2"/>
          </a:effectRef>
          <a:fontRef idx="minor">
            <a:schemeClr val="tx1"/>
          </a:fontRef>
        </p:style>
      </p:cxnSp>
      <p:sp>
        <p:nvSpPr>
          <p:cNvPr id="2" name="Rectangle 1">
            <a:extLst>
              <a:ext uri="{FF2B5EF4-FFF2-40B4-BE49-F238E27FC236}">
                <a16:creationId xmlns:a16="http://schemas.microsoft.com/office/drawing/2014/main" id="{4731222C-CEEB-CF30-435F-23EC7A689A60}"/>
              </a:ext>
            </a:extLst>
          </p:cNvPr>
          <p:cNvSpPr/>
          <p:nvPr/>
        </p:nvSpPr>
        <p:spPr>
          <a:xfrm>
            <a:off x="10925908" y="-4293"/>
            <a:ext cx="1266092" cy="488802"/>
          </a:xfrm>
          <a:prstGeom prst="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black and white logo&#10;&#10;AI-generated content may be incorrect.">
            <a:extLst>
              <a:ext uri="{FF2B5EF4-FFF2-40B4-BE49-F238E27FC236}">
                <a16:creationId xmlns:a16="http://schemas.microsoft.com/office/drawing/2014/main" id="{B4026F87-1A1A-97E9-3854-B4201CD84D4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84525" y="6016"/>
            <a:ext cx="1148857" cy="488802"/>
          </a:xfrm>
          <a:prstGeom prst="rect">
            <a:avLst/>
          </a:prstGeom>
        </p:spPr>
      </p:pic>
    </p:spTree>
    <p:extLst>
      <p:ext uri="{BB962C8B-B14F-4D97-AF65-F5344CB8AC3E}">
        <p14:creationId xmlns:p14="http://schemas.microsoft.com/office/powerpoint/2010/main" val="42265072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8A3814-526B-713F-2CBC-356383A2F1AA}"/>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30D648B3-482F-7632-925E-89602084354F}"/>
              </a:ext>
            </a:extLst>
          </p:cNvPr>
          <p:cNvSpPr txBox="1"/>
          <p:nvPr/>
        </p:nvSpPr>
        <p:spPr>
          <a:xfrm>
            <a:off x="565149" y="541658"/>
            <a:ext cx="6334128" cy="646331"/>
          </a:xfrm>
          <a:prstGeom prst="rect">
            <a:avLst/>
          </a:prstGeom>
          <a:noFill/>
        </p:spPr>
        <p:txBody>
          <a:bodyPr wrap="square" rtlCol="0">
            <a:spAutoFit/>
          </a:bodyPr>
          <a:lstStyle/>
          <a:p>
            <a:r>
              <a:rPr lang="en-US" sz="3600" b="1" dirty="0">
                <a:solidFill>
                  <a:schemeClr val="accent1">
                    <a:lumMod val="50000"/>
                  </a:schemeClr>
                </a:solidFill>
                <a:latin typeface="Palatino Linotype" panose="02040502050505030304" pitchFamily="18" charset="0"/>
                <a:ea typeface="Tahoma" panose="020B0604030504040204" pitchFamily="34" charset="0"/>
                <a:cs typeface="Tahoma" panose="020B0604030504040204" pitchFamily="34" charset="0"/>
              </a:rPr>
              <a:t>Decision Process</a:t>
            </a:r>
          </a:p>
        </p:txBody>
      </p:sp>
      <p:sp>
        <p:nvSpPr>
          <p:cNvPr id="10" name="TextBox 9">
            <a:extLst>
              <a:ext uri="{FF2B5EF4-FFF2-40B4-BE49-F238E27FC236}">
                <a16:creationId xmlns:a16="http://schemas.microsoft.com/office/drawing/2014/main" id="{A5C38834-8C15-968E-347F-53FDDC70B479}"/>
              </a:ext>
            </a:extLst>
          </p:cNvPr>
          <p:cNvSpPr txBox="1"/>
          <p:nvPr/>
        </p:nvSpPr>
        <p:spPr>
          <a:xfrm>
            <a:off x="521511" y="1505038"/>
            <a:ext cx="7962901" cy="4811574"/>
          </a:xfrm>
          <a:prstGeom prst="rect">
            <a:avLst/>
          </a:prstGeom>
          <a:noFill/>
        </p:spPr>
        <p:txBody>
          <a:bodyPr wrap="square" rtlCol="0">
            <a:spAutoFit/>
          </a:bodyPr>
          <a:lstStyle/>
          <a:p>
            <a:pPr>
              <a:lnSpc>
                <a:spcPts val="2800"/>
              </a:lnSpc>
              <a:spcAft>
                <a:spcPts val="600"/>
              </a:spcAft>
              <a:buClr>
                <a:srgbClr val="F7941D"/>
              </a:buClr>
            </a:pPr>
            <a:r>
              <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Organization:</a:t>
            </a:r>
          </a:p>
          <a:p>
            <a:pPr marL="285750" indent="-285750">
              <a:lnSpc>
                <a:spcPts val="2800"/>
              </a:lnSpc>
              <a:spcAft>
                <a:spcPts val="600"/>
              </a:spcAft>
              <a:buClr>
                <a:srgbClr val="F7941D"/>
              </a:buClr>
              <a:buFont typeface="Gotham" panose="02000604030000020004" pitchFamily="50" charset="0"/>
              <a:buChar char="»"/>
            </a:pPr>
            <a:r>
              <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How are we doing things now?</a:t>
            </a:r>
          </a:p>
          <a:p>
            <a:pPr marL="285750" indent="-285750">
              <a:lnSpc>
                <a:spcPts val="2800"/>
              </a:lnSpc>
              <a:spcAft>
                <a:spcPts val="600"/>
              </a:spcAft>
              <a:buClr>
                <a:srgbClr val="F7941D"/>
              </a:buClr>
              <a:buFont typeface="Gotham" panose="02000604030000020004" pitchFamily="50" charset="0"/>
              <a:buChar char="»"/>
            </a:pPr>
            <a:r>
              <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Do you have a current system?</a:t>
            </a:r>
          </a:p>
          <a:p>
            <a:pPr marL="742950" lvl="1" indent="-285750">
              <a:lnSpc>
                <a:spcPts val="2800"/>
              </a:lnSpc>
              <a:spcAft>
                <a:spcPts val="600"/>
              </a:spcAft>
              <a:buClr>
                <a:srgbClr val="F7941D"/>
              </a:buClr>
              <a:buFont typeface="Gotham" panose="02000604030000020004" pitchFamily="50" charset="0"/>
              <a:buChar char="»"/>
            </a:pPr>
            <a:r>
              <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Will it work for MS4 needs?</a:t>
            </a:r>
          </a:p>
          <a:p>
            <a:pPr marL="285750" indent="-285750">
              <a:lnSpc>
                <a:spcPts val="2800"/>
              </a:lnSpc>
              <a:spcAft>
                <a:spcPts val="600"/>
              </a:spcAft>
              <a:buClr>
                <a:srgbClr val="F7941D"/>
              </a:buClr>
              <a:buFont typeface="Gotham" panose="02000604030000020004" pitchFamily="50" charset="0"/>
              <a:buChar char="»"/>
            </a:pPr>
            <a:r>
              <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How many people need to access it?</a:t>
            </a:r>
          </a:p>
          <a:p>
            <a:pPr marL="285750" indent="-285750">
              <a:lnSpc>
                <a:spcPts val="2800"/>
              </a:lnSpc>
              <a:spcAft>
                <a:spcPts val="600"/>
              </a:spcAft>
              <a:buClr>
                <a:srgbClr val="F7941D"/>
              </a:buClr>
              <a:buFont typeface="Gotham" panose="02000604030000020004" pitchFamily="50" charset="0"/>
              <a:buChar char="»"/>
            </a:pPr>
            <a:r>
              <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Documenting the decision process</a:t>
            </a:r>
          </a:p>
          <a:p>
            <a:pPr marL="742950" lvl="1" indent="-285750">
              <a:lnSpc>
                <a:spcPts val="2800"/>
              </a:lnSpc>
              <a:spcAft>
                <a:spcPts val="600"/>
              </a:spcAft>
              <a:buClr>
                <a:srgbClr val="F7941D"/>
              </a:buClr>
              <a:buFont typeface="Gotham" panose="02000604030000020004" pitchFamily="50" charset="0"/>
              <a:buChar char="»"/>
            </a:pPr>
            <a:r>
              <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Word/Excel</a:t>
            </a:r>
          </a:p>
          <a:p>
            <a:pPr marL="742950" lvl="1" indent="-285750">
              <a:lnSpc>
                <a:spcPts val="2800"/>
              </a:lnSpc>
              <a:spcAft>
                <a:spcPts val="600"/>
              </a:spcAft>
              <a:buClr>
                <a:srgbClr val="F7941D"/>
              </a:buClr>
              <a:buFont typeface="Gotham" panose="02000604030000020004" pitchFamily="50" charset="0"/>
              <a:buChar char="»"/>
            </a:pPr>
            <a:r>
              <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Software/databases</a:t>
            </a:r>
          </a:p>
          <a:p>
            <a:pPr marL="742950" lvl="1" indent="-285750">
              <a:lnSpc>
                <a:spcPts val="2800"/>
              </a:lnSpc>
              <a:spcAft>
                <a:spcPts val="600"/>
              </a:spcAft>
              <a:buClr>
                <a:srgbClr val="F7941D"/>
              </a:buClr>
              <a:buFont typeface="Gotham" panose="02000604030000020004" pitchFamily="50" charset="0"/>
              <a:buChar char="»"/>
            </a:pPr>
            <a:r>
              <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Correlate with GIS mapping</a:t>
            </a:r>
          </a:p>
          <a:p>
            <a:pPr marL="742950" lvl="1" indent="-285750">
              <a:lnSpc>
                <a:spcPts val="2800"/>
              </a:lnSpc>
              <a:spcAft>
                <a:spcPts val="600"/>
              </a:spcAft>
              <a:buClr>
                <a:srgbClr val="F7941D"/>
              </a:buClr>
              <a:buFont typeface="Gotham" panose="02000604030000020004" pitchFamily="50" charset="0"/>
              <a:buChar char="»"/>
            </a:pPr>
            <a:r>
              <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Work orders that tracks employee tasks</a:t>
            </a:r>
          </a:p>
          <a:p>
            <a:pPr marL="742950" lvl="1" indent="-285750">
              <a:lnSpc>
                <a:spcPts val="2800"/>
              </a:lnSpc>
              <a:spcAft>
                <a:spcPts val="600"/>
              </a:spcAft>
              <a:buClr>
                <a:srgbClr val="F7941D"/>
              </a:buClr>
              <a:buFont typeface="Gotham" panose="02000604030000020004" pitchFamily="50" charset="0"/>
              <a:buChar char="»"/>
            </a:pPr>
            <a:r>
              <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Good old-fashioned pen &amp; paper</a:t>
            </a:r>
          </a:p>
        </p:txBody>
      </p:sp>
      <p:cxnSp>
        <p:nvCxnSpPr>
          <p:cNvPr id="11" name="Straight Connector 10">
            <a:extLst>
              <a:ext uri="{FF2B5EF4-FFF2-40B4-BE49-F238E27FC236}">
                <a16:creationId xmlns:a16="http://schemas.microsoft.com/office/drawing/2014/main" id="{159A9A6C-B830-F0DA-4B7B-A8BE93550401}"/>
              </a:ext>
            </a:extLst>
          </p:cNvPr>
          <p:cNvCxnSpPr>
            <a:cxnSpLocks/>
          </p:cNvCxnSpPr>
          <p:nvPr/>
        </p:nvCxnSpPr>
        <p:spPr>
          <a:xfrm>
            <a:off x="565149" y="1280051"/>
            <a:ext cx="7403194" cy="0"/>
          </a:xfrm>
          <a:prstGeom prst="line">
            <a:avLst/>
          </a:prstGeom>
          <a:ln w="38100">
            <a:solidFill>
              <a:srgbClr val="F7941D"/>
            </a:solidFill>
          </a:ln>
        </p:spPr>
        <p:style>
          <a:lnRef idx="1">
            <a:schemeClr val="accent2"/>
          </a:lnRef>
          <a:fillRef idx="0">
            <a:schemeClr val="accent2"/>
          </a:fillRef>
          <a:effectRef idx="0">
            <a:schemeClr val="accent2"/>
          </a:effectRef>
          <a:fontRef idx="minor">
            <a:schemeClr val="tx1"/>
          </a:fontRef>
        </p:style>
      </p:cxnSp>
      <p:pic>
        <p:nvPicPr>
          <p:cNvPr id="13" name="Picture 12">
            <a:extLst>
              <a:ext uri="{FF2B5EF4-FFF2-40B4-BE49-F238E27FC236}">
                <a16:creationId xmlns:a16="http://schemas.microsoft.com/office/drawing/2014/main" id="{FE2ECAC9-70E0-BACA-3797-70BDA488AB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07715" y="6496592"/>
            <a:ext cx="365210" cy="289733"/>
          </a:xfrm>
          <a:prstGeom prst="rect">
            <a:avLst/>
          </a:prstGeom>
        </p:spPr>
      </p:pic>
      <p:sp>
        <p:nvSpPr>
          <p:cNvPr id="5" name="TextBox 4">
            <a:extLst>
              <a:ext uri="{FF2B5EF4-FFF2-40B4-BE49-F238E27FC236}">
                <a16:creationId xmlns:a16="http://schemas.microsoft.com/office/drawing/2014/main" id="{EAC7AA4B-B665-AC7F-9EC2-204FD9CDBE23}"/>
              </a:ext>
            </a:extLst>
          </p:cNvPr>
          <p:cNvSpPr txBox="1"/>
          <p:nvPr/>
        </p:nvSpPr>
        <p:spPr>
          <a:xfrm>
            <a:off x="279399" y="6456218"/>
            <a:ext cx="442883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latin typeface="Palatino Linotype"/>
              </a:rPr>
              <a:t>© 2025 Copyright Wessler Engineering</a:t>
            </a:r>
            <a:r>
              <a:rPr lang="en-US" sz="1400" dirty="0">
                <a:latin typeface="Palatino Linotype"/>
              </a:rPr>
              <a:t>​</a:t>
            </a:r>
            <a:endParaRPr lang="en-US" sz="1400" dirty="0">
              <a:ea typeface="Calibri"/>
              <a:cs typeface="Calibri"/>
            </a:endParaRPr>
          </a:p>
        </p:txBody>
      </p:sp>
      <p:cxnSp>
        <p:nvCxnSpPr>
          <p:cNvPr id="7" name="Straight Connector 6">
            <a:extLst>
              <a:ext uri="{FF2B5EF4-FFF2-40B4-BE49-F238E27FC236}">
                <a16:creationId xmlns:a16="http://schemas.microsoft.com/office/drawing/2014/main" id="{15D84DA4-7584-BF89-F497-FE6C19A5B4DC}"/>
              </a:ext>
            </a:extLst>
          </p:cNvPr>
          <p:cNvCxnSpPr>
            <a:cxnSpLocks/>
          </p:cNvCxnSpPr>
          <p:nvPr/>
        </p:nvCxnSpPr>
        <p:spPr>
          <a:xfrm>
            <a:off x="-6" y="224608"/>
            <a:ext cx="11277606" cy="0"/>
          </a:xfrm>
          <a:prstGeom prst="line">
            <a:avLst/>
          </a:prstGeom>
          <a:ln w="98425">
            <a:solidFill>
              <a:srgbClr val="F7941D"/>
            </a:solidFill>
          </a:ln>
        </p:spPr>
        <p:style>
          <a:lnRef idx="1">
            <a:schemeClr val="accent2"/>
          </a:lnRef>
          <a:fillRef idx="0">
            <a:schemeClr val="accent2"/>
          </a:fillRef>
          <a:effectRef idx="0">
            <a:schemeClr val="accent2"/>
          </a:effectRef>
          <a:fontRef idx="minor">
            <a:schemeClr val="tx1"/>
          </a:fontRef>
        </p:style>
      </p:cxnSp>
      <p:cxnSp>
        <p:nvCxnSpPr>
          <p:cNvPr id="9" name="Straight Connector 8">
            <a:extLst>
              <a:ext uri="{FF2B5EF4-FFF2-40B4-BE49-F238E27FC236}">
                <a16:creationId xmlns:a16="http://schemas.microsoft.com/office/drawing/2014/main" id="{A6AB90EA-6006-CE37-5C6C-5607250D6436}"/>
              </a:ext>
            </a:extLst>
          </p:cNvPr>
          <p:cNvCxnSpPr>
            <a:cxnSpLocks/>
          </p:cNvCxnSpPr>
          <p:nvPr/>
        </p:nvCxnSpPr>
        <p:spPr>
          <a:xfrm>
            <a:off x="-5" y="86518"/>
            <a:ext cx="11277605" cy="0"/>
          </a:xfrm>
          <a:prstGeom prst="line">
            <a:avLst/>
          </a:prstGeom>
          <a:ln w="190500">
            <a:solidFill>
              <a:srgbClr val="002060"/>
            </a:solidFill>
          </a:ln>
        </p:spPr>
        <p:style>
          <a:lnRef idx="1">
            <a:schemeClr val="accent2"/>
          </a:lnRef>
          <a:fillRef idx="0">
            <a:schemeClr val="accent2"/>
          </a:fillRef>
          <a:effectRef idx="0">
            <a:schemeClr val="accent2"/>
          </a:effectRef>
          <a:fontRef idx="minor">
            <a:schemeClr val="tx1"/>
          </a:fontRef>
        </p:style>
      </p:cxnSp>
      <p:sp>
        <p:nvSpPr>
          <p:cNvPr id="2" name="Rectangle 1">
            <a:extLst>
              <a:ext uri="{FF2B5EF4-FFF2-40B4-BE49-F238E27FC236}">
                <a16:creationId xmlns:a16="http://schemas.microsoft.com/office/drawing/2014/main" id="{AC10811E-E283-D100-B26E-A3C6692CD8A9}"/>
              </a:ext>
            </a:extLst>
          </p:cNvPr>
          <p:cNvSpPr/>
          <p:nvPr/>
        </p:nvSpPr>
        <p:spPr>
          <a:xfrm>
            <a:off x="10925908" y="-4293"/>
            <a:ext cx="1266092" cy="488802"/>
          </a:xfrm>
          <a:prstGeom prst="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black and white logo&#10;&#10;AI-generated content may be incorrect.">
            <a:extLst>
              <a:ext uri="{FF2B5EF4-FFF2-40B4-BE49-F238E27FC236}">
                <a16:creationId xmlns:a16="http://schemas.microsoft.com/office/drawing/2014/main" id="{906C6599-17C9-54BE-0280-F975042A62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84525" y="6016"/>
            <a:ext cx="1148857" cy="488802"/>
          </a:xfrm>
          <a:prstGeom prst="rect">
            <a:avLst/>
          </a:prstGeom>
        </p:spPr>
      </p:pic>
      <p:pic>
        <p:nvPicPr>
          <p:cNvPr id="20" name="Graphic 19" descr="Head with gears with solid fill">
            <a:extLst>
              <a:ext uri="{FF2B5EF4-FFF2-40B4-BE49-F238E27FC236}">
                <a16:creationId xmlns:a16="http://schemas.microsoft.com/office/drawing/2014/main" id="{42DC217F-5D7A-E3E7-3870-DA13A9A22BB6}"/>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484412" y="1687459"/>
            <a:ext cx="3305908" cy="3305908"/>
          </a:xfrm>
          <a:prstGeom prst="rect">
            <a:avLst/>
          </a:prstGeom>
        </p:spPr>
      </p:pic>
    </p:spTree>
    <p:extLst>
      <p:ext uri="{BB962C8B-B14F-4D97-AF65-F5344CB8AC3E}">
        <p14:creationId xmlns:p14="http://schemas.microsoft.com/office/powerpoint/2010/main" val="39376440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CDAF1A-8F62-989F-C025-286C2DFC2537}"/>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581432AD-8680-5753-583A-5A977EC66CB7}"/>
              </a:ext>
            </a:extLst>
          </p:cNvPr>
          <p:cNvPicPr>
            <a:picLocks noChangeAspect="1"/>
          </p:cNvPicPr>
          <p:nvPr/>
        </p:nvPicPr>
        <p:blipFill>
          <a:blip r:embed="rId3"/>
          <a:stretch>
            <a:fillRect/>
          </a:stretch>
        </p:blipFill>
        <p:spPr>
          <a:xfrm>
            <a:off x="5146677" y="291025"/>
            <a:ext cx="5558057" cy="6566975"/>
          </a:xfrm>
          <a:prstGeom prst="rect">
            <a:avLst/>
          </a:prstGeom>
        </p:spPr>
      </p:pic>
      <p:sp>
        <p:nvSpPr>
          <p:cNvPr id="8" name="TextBox 7">
            <a:extLst>
              <a:ext uri="{FF2B5EF4-FFF2-40B4-BE49-F238E27FC236}">
                <a16:creationId xmlns:a16="http://schemas.microsoft.com/office/drawing/2014/main" id="{A9C4C639-6636-2EF7-71E6-CC2B48CB2143}"/>
              </a:ext>
            </a:extLst>
          </p:cNvPr>
          <p:cNvSpPr txBox="1"/>
          <p:nvPr/>
        </p:nvSpPr>
        <p:spPr>
          <a:xfrm>
            <a:off x="279399" y="554009"/>
            <a:ext cx="6334128" cy="646331"/>
          </a:xfrm>
          <a:prstGeom prst="rect">
            <a:avLst/>
          </a:prstGeom>
          <a:noFill/>
        </p:spPr>
        <p:txBody>
          <a:bodyPr wrap="square" rtlCol="0">
            <a:spAutoFit/>
          </a:bodyPr>
          <a:lstStyle/>
          <a:p>
            <a:r>
              <a:rPr lang="en-US" sz="3600" b="1" dirty="0">
                <a:solidFill>
                  <a:schemeClr val="accent1">
                    <a:lumMod val="50000"/>
                  </a:schemeClr>
                </a:solidFill>
                <a:latin typeface="Palatino Linotype" panose="02040502050505030304" pitchFamily="18" charset="0"/>
                <a:ea typeface="Tahoma" panose="020B0604030504040204" pitchFamily="34" charset="0"/>
                <a:cs typeface="Tahoma" panose="020B0604030504040204" pitchFamily="34" charset="0"/>
              </a:rPr>
              <a:t>Decision Process</a:t>
            </a:r>
          </a:p>
        </p:txBody>
      </p:sp>
      <p:sp>
        <p:nvSpPr>
          <p:cNvPr id="10" name="TextBox 9">
            <a:extLst>
              <a:ext uri="{FF2B5EF4-FFF2-40B4-BE49-F238E27FC236}">
                <a16:creationId xmlns:a16="http://schemas.microsoft.com/office/drawing/2014/main" id="{B7E888AE-F2B3-2F47-2D88-DF638498094D}"/>
              </a:ext>
            </a:extLst>
          </p:cNvPr>
          <p:cNvSpPr txBox="1"/>
          <p:nvPr/>
        </p:nvSpPr>
        <p:spPr>
          <a:xfrm>
            <a:off x="279400" y="1505039"/>
            <a:ext cx="4511675" cy="3349635"/>
          </a:xfrm>
          <a:prstGeom prst="rect">
            <a:avLst/>
          </a:prstGeom>
          <a:noFill/>
        </p:spPr>
        <p:txBody>
          <a:bodyPr wrap="square" rtlCol="0">
            <a:spAutoFit/>
          </a:bodyPr>
          <a:lstStyle/>
          <a:p>
            <a:pPr marL="285750" indent="-285750">
              <a:lnSpc>
                <a:spcPts val="2800"/>
              </a:lnSpc>
              <a:spcAft>
                <a:spcPts val="600"/>
              </a:spcAft>
              <a:buClr>
                <a:srgbClr val="F7941D"/>
              </a:buClr>
              <a:buFont typeface="Gotham" panose="02000604030000020004" pitchFamily="50" charset="0"/>
              <a:buChar char="»"/>
            </a:pPr>
            <a:r>
              <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One-pagers</a:t>
            </a:r>
          </a:p>
          <a:p>
            <a:pPr marL="569913" lvl="1" indent="-285750">
              <a:lnSpc>
                <a:spcPts val="2800"/>
              </a:lnSpc>
              <a:spcAft>
                <a:spcPts val="600"/>
              </a:spcAft>
              <a:buClr>
                <a:srgbClr val="F7941D"/>
              </a:buClr>
              <a:buFont typeface="Gotham" panose="02000604030000020004" pitchFamily="50" charset="0"/>
              <a:buChar char="»"/>
            </a:pPr>
            <a:r>
              <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Important information on 1 page</a:t>
            </a:r>
          </a:p>
          <a:p>
            <a:pPr marL="569913" lvl="1" indent="-285750">
              <a:lnSpc>
                <a:spcPts val="2800"/>
              </a:lnSpc>
              <a:spcAft>
                <a:spcPts val="600"/>
              </a:spcAft>
              <a:buClr>
                <a:srgbClr val="F7941D"/>
              </a:buClr>
              <a:buFont typeface="Gotham" panose="02000604030000020004" pitchFamily="50" charset="0"/>
              <a:buChar char="»"/>
            </a:pPr>
            <a:r>
              <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Easy to update and revise</a:t>
            </a:r>
          </a:p>
          <a:p>
            <a:pPr marL="569913" lvl="1" indent="-285750">
              <a:lnSpc>
                <a:spcPts val="2800"/>
              </a:lnSpc>
              <a:spcAft>
                <a:spcPts val="600"/>
              </a:spcAft>
              <a:buClr>
                <a:srgbClr val="F7941D"/>
              </a:buClr>
              <a:buFont typeface="Gotham" panose="02000604030000020004" pitchFamily="50" charset="0"/>
              <a:buChar char="»"/>
            </a:pPr>
            <a:r>
              <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Good method to organize thoughts</a:t>
            </a:r>
          </a:p>
          <a:p>
            <a:pPr marL="742950" lvl="1" indent="-285750">
              <a:lnSpc>
                <a:spcPts val="2800"/>
              </a:lnSpc>
              <a:spcAft>
                <a:spcPts val="600"/>
              </a:spcAft>
              <a:buClr>
                <a:srgbClr val="F7941D"/>
              </a:buClr>
              <a:buFont typeface="Gotham" panose="02000604030000020004" pitchFamily="50" charset="0"/>
              <a:buChar char="»"/>
            </a:pPr>
            <a:endPar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a:p>
            <a:pPr marL="285750" indent="-285750">
              <a:lnSpc>
                <a:spcPts val="2800"/>
              </a:lnSpc>
              <a:spcAft>
                <a:spcPts val="600"/>
              </a:spcAft>
              <a:buClr>
                <a:srgbClr val="F7941D"/>
              </a:buClr>
              <a:buFont typeface="Gotham" panose="02000604030000020004" pitchFamily="50" charset="0"/>
              <a:buChar char="»"/>
            </a:pPr>
            <a:endPar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cxnSp>
        <p:nvCxnSpPr>
          <p:cNvPr id="11" name="Straight Connector 10">
            <a:extLst>
              <a:ext uri="{FF2B5EF4-FFF2-40B4-BE49-F238E27FC236}">
                <a16:creationId xmlns:a16="http://schemas.microsoft.com/office/drawing/2014/main" id="{830B28CE-DE52-F4D0-D429-8D8136BB958D}"/>
              </a:ext>
            </a:extLst>
          </p:cNvPr>
          <p:cNvCxnSpPr>
            <a:cxnSpLocks/>
          </p:cNvCxnSpPr>
          <p:nvPr/>
        </p:nvCxnSpPr>
        <p:spPr>
          <a:xfrm>
            <a:off x="279400" y="1280051"/>
            <a:ext cx="4511675" cy="0"/>
          </a:xfrm>
          <a:prstGeom prst="line">
            <a:avLst/>
          </a:prstGeom>
          <a:ln w="38100">
            <a:solidFill>
              <a:srgbClr val="F7941D"/>
            </a:solidFill>
          </a:ln>
        </p:spPr>
        <p:style>
          <a:lnRef idx="1">
            <a:schemeClr val="accent2"/>
          </a:lnRef>
          <a:fillRef idx="0">
            <a:schemeClr val="accent2"/>
          </a:fillRef>
          <a:effectRef idx="0">
            <a:schemeClr val="accent2"/>
          </a:effectRef>
          <a:fontRef idx="minor">
            <a:schemeClr val="tx1"/>
          </a:fontRef>
        </p:style>
      </p:cxnSp>
      <p:pic>
        <p:nvPicPr>
          <p:cNvPr id="13" name="Picture 12">
            <a:extLst>
              <a:ext uri="{FF2B5EF4-FFF2-40B4-BE49-F238E27FC236}">
                <a16:creationId xmlns:a16="http://schemas.microsoft.com/office/drawing/2014/main" id="{FF7C77D5-C40B-5DFE-4125-E5E316B999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607715" y="6496592"/>
            <a:ext cx="365210" cy="289733"/>
          </a:xfrm>
          <a:prstGeom prst="rect">
            <a:avLst/>
          </a:prstGeom>
        </p:spPr>
      </p:pic>
      <p:sp>
        <p:nvSpPr>
          <p:cNvPr id="5" name="TextBox 4">
            <a:extLst>
              <a:ext uri="{FF2B5EF4-FFF2-40B4-BE49-F238E27FC236}">
                <a16:creationId xmlns:a16="http://schemas.microsoft.com/office/drawing/2014/main" id="{633B189C-E7CF-CCDE-3B4B-978051A730B7}"/>
              </a:ext>
            </a:extLst>
          </p:cNvPr>
          <p:cNvSpPr txBox="1"/>
          <p:nvPr/>
        </p:nvSpPr>
        <p:spPr>
          <a:xfrm>
            <a:off x="279399" y="6456218"/>
            <a:ext cx="442883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latin typeface="Palatino Linotype"/>
              </a:rPr>
              <a:t>© 2025 Copyright Wessler Engineering</a:t>
            </a:r>
            <a:r>
              <a:rPr lang="en-US" sz="1400" dirty="0">
                <a:latin typeface="Palatino Linotype"/>
              </a:rPr>
              <a:t>​</a:t>
            </a:r>
            <a:endParaRPr lang="en-US" sz="1400" dirty="0">
              <a:ea typeface="Calibri"/>
              <a:cs typeface="Calibri"/>
            </a:endParaRPr>
          </a:p>
        </p:txBody>
      </p:sp>
      <p:cxnSp>
        <p:nvCxnSpPr>
          <p:cNvPr id="7" name="Straight Connector 6">
            <a:extLst>
              <a:ext uri="{FF2B5EF4-FFF2-40B4-BE49-F238E27FC236}">
                <a16:creationId xmlns:a16="http://schemas.microsoft.com/office/drawing/2014/main" id="{D9EFC735-4B2B-D5E5-C960-8C6E8C4FE7ED}"/>
              </a:ext>
            </a:extLst>
          </p:cNvPr>
          <p:cNvCxnSpPr>
            <a:cxnSpLocks/>
          </p:cNvCxnSpPr>
          <p:nvPr/>
        </p:nvCxnSpPr>
        <p:spPr>
          <a:xfrm>
            <a:off x="-6" y="224608"/>
            <a:ext cx="11277606" cy="0"/>
          </a:xfrm>
          <a:prstGeom prst="line">
            <a:avLst/>
          </a:prstGeom>
          <a:ln w="98425">
            <a:solidFill>
              <a:srgbClr val="F7941D"/>
            </a:solidFill>
          </a:ln>
        </p:spPr>
        <p:style>
          <a:lnRef idx="1">
            <a:schemeClr val="accent2"/>
          </a:lnRef>
          <a:fillRef idx="0">
            <a:schemeClr val="accent2"/>
          </a:fillRef>
          <a:effectRef idx="0">
            <a:schemeClr val="accent2"/>
          </a:effectRef>
          <a:fontRef idx="minor">
            <a:schemeClr val="tx1"/>
          </a:fontRef>
        </p:style>
      </p:cxnSp>
      <p:cxnSp>
        <p:nvCxnSpPr>
          <p:cNvPr id="9" name="Straight Connector 8">
            <a:extLst>
              <a:ext uri="{FF2B5EF4-FFF2-40B4-BE49-F238E27FC236}">
                <a16:creationId xmlns:a16="http://schemas.microsoft.com/office/drawing/2014/main" id="{C0798E19-3DE9-AF0D-CA49-8E3293F742C9}"/>
              </a:ext>
            </a:extLst>
          </p:cNvPr>
          <p:cNvCxnSpPr>
            <a:cxnSpLocks/>
          </p:cNvCxnSpPr>
          <p:nvPr/>
        </p:nvCxnSpPr>
        <p:spPr>
          <a:xfrm>
            <a:off x="-5" y="86518"/>
            <a:ext cx="11277605" cy="0"/>
          </a:xfrm>
          <a:prstGeom prst="line">
            <a:avLst/>
          </a:prstGeom>
          <a:ln w="190500">
            <a:solidFill>
              <a:srgbClr val="002060"/>
            </a:solidFill>
          </a:ln>
        </p:spPr>
        <p:style>
          <a:lnRef idx="1">
            <a:schemeClr val="accent2"/>
          </a:lnRef>
          <a:fillRef idx="0">
            <a:schemeClr val="accent2"/>
          </a:fillRef>
          <a:effectRef idx="0">
            <a:schemeClr val="accent2"/>
          </a:effectRef>
          <a:fontRef idx="minor">
            <a:schemeClr val="tx1"/>
          </a:fontRef>
        </p:style>
      </p:cxnSp>
      <p:sp>
        <p:nvSpPr>
          <p:cNvPr id="2" name="Rectangle 1">
            <a:extLst>
              <a:ext uri="{FF2B5EF4-FFF2-40B4-BE49-F238E27FC236}">
                <a16:creationId xmlns:a16="http://schemas.microsoft.com/office/drawing/2014/main" id="{D7F44F17-4BFB-8C33-1484-7517ACC5AE39}"/>
              </a:ext>
            </a:extLst>
          </p:cNvPr>
          <p:cNvSpPr/>
          <p:nvPr/>
        </p:nvSpPr>
        <p:spPr>
          <a:xfrm>
            <a:off x="10925908" y="-4293"/>
            <a:ext cx="1266092" cy="488802"/>
          </a:xfrm>
          <a:prstGeom prst="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black and white logo&#10;&#10;AI-generated content may be incorrect.">
            <a:extLst>
              <a:ext uri="{FF2B5EF4-FFF2-40B4-BE49-F238E27FC236}">
                <a16:creationId xmlns:a16="http://schemas.microsoft.com/office/drawing/2014/main" id="{F6B1D49E-CD89-FEFE-B47B-5DBBE08784B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84525" y="6016"/>
            <a:ext cx="1148857" cy="488802"/>
          </a:xfrm>
          <a:prstGeom prst="rect">
            <a:avLst/>
          </a:prstGeom>
        </p:spPr>
      </p:pic>
    </p:spTree>
    <p:extLst>
      <p:ext uri="{BB962C8B-B14F-4D97-AF65-F5344CB8AC3E}">
        <p14:creationId xmlns:p14="http://schemas.microsoft.com/office/powerpoint/2010/main" val="13711201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FD3FFE-BE92-EC60-6C58-D21ABB03B919}"/>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38D8476B-4E85-0737-E7BB-955213B2D17B}"/>
              </a:ext>
            </a:extLst>
          </p:cNvPr>
          <p:cNvSpPr txBox="1"/>
          <p:nvPr/>
        </p:nvSpPr>
        <p:spPr>
          <a:xfrm>
            <a:off x="617517" y="554009"/>
            <a:ext cx="5996010" cy="646331"/>
          </a:xfrm>
          <a:prstGeom prst="rect">
            <a:avLst/>
          </a:prstGeom>
          <a:noFill/>
        </p:spPr>
        <p:txBody>
          <a:bodyPr wrap="square" rtlCol="0">
            <a:spAutoFit/>
          </a:bodyPr>
          <a:lstStyle/>
          <a:p>
            <a:r>
              <a:rPr lang="en-US" sz="3600" b="1" dirty="0">
                <a:solidFill>
                  <a:schemeClr val="accent1">
                    <a:lumMod val="50000"/>
                  </a:schemeClr>
                </a:solidFill>
                <a:latin typeface="Palatino Linotype" panose="02040502050505030304" pitchFamily="18" charset="0"/>
                <a:ea typeface="Tahoma" panose="020B0604030504040204" pitchFamily="34" charset="0"/>
                <a:cs typeface="Tahoma" panose="020B0604030504040204" pitchFamily="34" charset="0"/>
              </a:rPr>
              <a:t>Decision Process</a:t>
            </a:r>
          </a:p>
        </p:txBody>
      </p:sp>
      <p:cxnSp>
        <p:nvCxnSpPr>
          <p:cNvPr id="11" name="Straight Connector 10">
            <a:extLst>
              <a:ext uri="{FF2B5EF4-FFF2-40B4-BE49-F238E27FC236}">
                <a16:creationId xmlns:a16="http://schemas.microsoft.com/office/drawing/2014/main" id="{B6482150-C288-C2B3-870E-75B45548E49B}"/>
              </a:ext>
            </a:extLst>
          </p:cNvPr>
          <p:cNvCxnSpPr>
            <a:cxnSpLocks/>
          </p:cNvCxnSpPr>
          <p:nvPr/>
        </p:nvCxnSpPr>
        <p:spPr>
          <a:xfrm>
            <a:off x="617517" y="1280051"/>
            <a:ext cx="9144000" cy="0"/>
          </a:xfrm>
          <a:prstGeom prst="line">
            <a:avLst/>
          </a:prstGeom>
          <a:ln w="38100">
            <a:solidFill>
              <a:srgbClr val="F7941D"/>
            </a:solidFill>
          </a:ln>
        </p:spPr>
        <p:style>
          <a:lnRef idx="1">
            <a:schemeClr val="accent2"/>
          </a:lnRef>
          <a:fillRef idx="0">
            <a:schemeClr val="accent2"/>
          </a:fillRef>
          <a:effectRef idx="0">
            <a:schemeClr val="accent2"/>
          </a:effectRef>
          <a:fontRef idx="minor">
            <a:schemeClr val="tx1"/>
          </a:fontRef>
        </p:style>
      </p:cxnSp>
      <p:pic>
        <p:nvPicPr>
          <p:cNvPr id="13" name="Picture 12">
            <a:extLst>
              <a:ext uri="{FF2B5EF4-FFF2-40B4-BE49-F238E27FC236}">
                <a16:creationId xmlns:a16="http://schemas.microsoft.com/office/drawing/2014/main" id="{856DC3B6-380B-12C2-ACE5-887BFDC83E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07715" y="6496592"/>
            <a:ext cx="365210" cy="289733"/>
          </a:xfrm>
          <a:prstGeom prst="rect">
            <a:avLst/>
          </a:prstGeom>
        </p:spPr>
      </p:pic>
      <p:sp>
        <p:nvSpPr>
          <p:cNvPr id="5" name="TextBox 4">
            <a:extLst>
              <a:ext uri="{FF2B5EF4-FFF2-40B4-BE49-F238E27FC236}">
                <a16:creationId xmlns:a16="http://schemas.microsoft.com/office/drawing/2014/main" id="{9D3AF78C-28E8-3955-D7BE-C2B535AFAD1D}"/>
              </a:ext>
            </a:extLst>
          </p:cNvPr>
          <p:cNvSpPr txBox="1"/>
          <p:nvPr/>
        </p:nvSpPr>
        <p:spPr>
          <a:xfrm>
            <a:off x="279399" y="6456218"/>
            <a:ext cx="442883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latin typeface="Palatino Linotype"/>
              </a:rPr>
              <a:t>© 2025 Copyright Wessler Engineering</a:t>
            </a:r>
            <a:r>
              <a:rPr lang="en-US" sz="1400" dirty="0">
                <a:latin typeface="Palatino Linotype"/>
              </a:rPr>
              <a:t>​</a:t>
            </a:r>
            <a:endParaRPr lang="en-US" sz="1400" dirty="0">
              <a:ea typeface="Calibri"/>
              <a:cs typeface="Calibri"/>
            </a:endParaRPr>
          </a:p>
        </p:txBody>
      </p:sp>
      <p:cxnSp>
        <p:nvCxnSpPr>
          <p:cNvPr id="7" name="Straight Connector 6">
            <a:extLst>
              <a:ext uri="{FF2B5EF4-FFF2-40B4-BE49-F238E27FC236}">
                <a16:creationId xmlns:a16="http://schemas.microsoft.com/office/drawing/2014/main" id="{2A9579FB-84EF-761D-B7C1-9D1768D2D111}"/>
              </a:ext>
            </a:extLst>
          </p:cNvPr>
          <p:cNvCxnSpPr>
            <a:cxnSpLocks/>
          </p:cNvCxnSpPr>
          <p:nvPr/>
        </p:nvCxnSpPr>
        <p:spPr>
          <a:xfrm>
            <a:off x="-6" y="224608"/>
            <a:ext cx="11277606" cy="0"/>
          </a:xfrm>
          <a:prstGeom prst="line">
            <a:avLst/>
          </a:prstGeom>
          <a:ln w="98425">
            <a:solidFill>
              <a:srgbClr val="F7941D"/>
            </a:solidFill>
          </a:ln>
        </p:spPr>
        <p:style>
          <a:lnRef idx="1">
            <a:schemeClr val="accent2"/>
          </a:lnRef>
          <a:fillRef idx="0">
            <a:schemeClr val="accent2"/>
          </a:fillRef>
          <a:effectRef idx="0">
            <a:schemeClr val="accent2"/>
          </a:effectRef>
          <a:fontRef idx="minor">
            <a:schemeClr val="tx1"/>
          </a:fontRef>
        </p:style>
      </p:cxnSp>
      <p:cxnSp>
        <p:nvCxnSpPr>
          <p:cNvPr id="9" name="Straight Connector 8">
            <a:extLst>
              <a:ext uri="{FF2B5EF4-FFF2-40B4-BE49-F238E27FC236}">
                <a16:creationId xmlns:a16="http://schemas.microsoft.com/office/drawing/2014/main" id="{3072FDDF-624D-BBAE-E25C-D50313C4CE06}"/>
              </a:ext>
            </a:extLst>
          </p:cNvPr>
          <p:cNvCxnSpPr>
            <a:cxnSpLocks/>
          </p:cNvCxnSpPr>
          <p:nvPr/>
        </p:nvCxnSpPr>
        <p:spPr>
          <a:xfrm>
            <a:off x="-5" y="86518"/>
            <a:ext cx="11277605" cy="0"/>
          </a:xfrm>
          <a:prstGeom prst="line">
            <a:avLst/>
          </a:prstGeom>
          <a:ln w="190500">
            <a:solidFill>
              <a:srgbClr val="002060"/>
            </a:solidFill>
          </a:ln>
        </p:spPr>
        <p:style>
          <a:lnRef idx="1">
            <a:schemeClr val="accent2"/>
          </a:lnRef>
          <a:fillRef idx="0">
            <a:schemeClr val="accent2"/>
          </a:fillRef>
          <a:effectRef idx="0">
            <a:schemeClr val="accent2"/>
          </a:effectRef>
          <a:fontRef idx="minor">
            <a:schemeClr val="tx1"/>
          </a:fontRef>
        </p:style>
      </p:cxnSp>
      <p:sp>
        <p:nvSpPr>
          <p:cNvPr id="2" name="Rectangle 1">
            <a:extLst>
              <a:ext uri="{FF2B5EF4-FFF2-40B4-BE49-F238E27FC236}">
                <a16:creationId xmlns:a16="http://schemas.microsoft.com/office/drawing/2014/main" id="{7BD9B93A-F884-5E93-F225-8B93FFDF7617}"/>
              </a:ext>
            </a:extLst>
          </p:cNvPr>
          <p:cNvSpPr/>
          <p:nvPr/>
        </p:nvSpPr>
        <p:spPr>
          <a:xfrm>
            <a:off x="10925908" y="-4293"/>
            <a:ext cx="1266092" cy="488802"/>
          </a:xfrm>
          <a:prstGeom prst="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black and white logo&#10;&#10;AI-generated content may be incorrect.">
            <a:extLst>
              <a:ext uri="{FF2B5EF4-FFF2-40B4-BE49-F238E27FC236}">
                <a16:creationId xmlns:a16="http://schemas.microsoft.com/office/drawing/2014/main" id="{3DF7977D-12A2-06D6-3966-1F26FF9A143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84525" y="6016"/>
            <a:ext cx="1148857" cy="488802"/>
          </a:xfrm>
          <a:prstGeom prst="rect">
            <a:avLst/>
          </a:prstGeom>
        </p:spPr>
      </p:pic>
      <p:sp>
        <p:nvSpPr>
          <p:cNvPr id="4" name="TextBox 3">
            <a:extLst>
              <a:ext uri="{FF2B5EF4-FFF2-40B4-BE49-F238E27FC236}">
                <a16:creationId xmlns:a16="http://schemas.microsoft.com/office/drawing/2014/main" id="{4E5D6570-D798-29F4-E003-25EBA7824820}"/>
              </a:ext>
            </a:extLst>
          </p:cNvPr>
          <p:cNvSpPr txBox="1"/>
          <p:nvPr/>
        </p:nvSpPr>
        <p:spPr>
          <a:xfrm>
            <a:off x="617517" y="1403338"/>
            <a:ext cx="11355408" cy="1759456"/>
          </a:xfrm>
          <a:prstGeom prst="rect">
            <a:avLst/>
          </a:prstGeom>
          <a:noFill/>
        </p:spPr>
        <p:txBody>
          <a:bodyPr wrap="square" rtlCol="0">
            <a:spAutoFit/>
          </a:bodyPr>
          <a:lstStyle/>
          <a:p>
            <a:pPr marL="285750" indent="-285750">
              <a:lnSpc>
                <a:spcPts val="2800"/>
              </a:lnSpc>
              <a:spcAft>
                <a:spcPts val="600"/>
              </a:spcAft>
              <a:buClr>
                <a:srgbClr val="F7941D"/>
              </a:buClr>
              <a:buFont typeface="Gotham" panose="02000604030000020004" pitchFamily="50" charset="0"/>
              <a:buChar char="»"/>
            </a:pPr>
            <a:r>
              <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Spreadsheets</a:t>
            </a:r>
          </a:p>
          <a:p>
            <a:pPr marL="569913" lvl="1" indent="-285750">
              <a:lnSpc>
                <a:spcPts val="2800"/>
              </a:lnSpc>
              <a:spcAft>
                <a:spcPts val="600"/>
              </a:spcAft>
              <a:buClr>
                <a:srgbClr val="F7941D"/>
              </a:buClr>
              <a:buFont typeface="Gotham" panose="02000604030000020004" pitchFamily="50" charset="0"/>
              <a:buChar char="»"/>
            </a:pPr>
            <a:r>
              <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Use multiple tabs to keep all information and support documents in 1 file</a:t>
            </a:r>
          </a:p>
          <a:p>
            <a:pPr marL="569913" lvl="1" indent="-285750">
              <a:lnSpc>
                <a:spcPts val="2800"/>
              </a:lnSpc>
              <a:spcAft>
                <a:spcPts val="600"/>
              </a:spcAft>
              <a:buClr>
                <a:srgbClr val="F7941D"/>
              </a:buClr>
              <a:buFont typeface="Gotham" panose="02000604030000020004" pitchFamily="50" charset="0"/>
              <a:buChar char="»"/>
            </a:pPr>
            <a:r>
              <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Use links to accompanying documents in the spreadsheet or SharePoint file</a:t>
            </a:r>
          </a:p>
          <a:p>
            <a:pPr marL="569913" lvl="1" indent="-285750">
              <a:lnSpc>
                <a:spcPts val="2800"/>
              </a:lnSpc>
              <a:spcAft>
                <a:spcPts val="600"/>
              </a:spcAft>
              <a:buClr>
                <a:srgbClr val="F7941D"/>
              </a:buClr>
              <a:buFont typeface="Gotham" panose="02000604030000020004" pitchFamily="50" charset="0"/>
              <a:buChar char="»"/>
            </a:pPr>
            <a:r>
              <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To the point – less descriptive</a:t>
            </a:r>
          </a:p>
        </p:txBody>
      </p:sp>
      <p:pic>
        <p:nvPicPr>
          <p:cNvPr id="17" name="Picture 16">
            <a:extLst>
              <a:ext uri="{FF2B5EF4-FFF2-40B4-BE49-F238E27FC236}">
                <a16:creationId xmlns:a16="http://schemas.microsoft.com/office/drawing/2014/main" id="{91301594-1B03-3F51-AF78-69887FD2AA4A}"/>
              </a:ext>
            </a:extLst>
          </p:cNvPr>
          <p:cNvPicPr>
            <a:picLocks noChangeAspect="1"/>
          </p:cNvPicPr>
          <p:nvPr/>
        </p:nvPicPr>
        <p:blipFill>
          <a:blip r:embed="rId5"/>
          <a:stretch>
            <a:fillRect/>
          </a:stretch>
        </p:blipFill>
        <p:spPr>
          <a:xfrm>
            <a:off x="60960" y="3250542"/>
            <a:ext cx="12070080" cy="3117927"/>
          </a:xfrm>
          <a:prstGeom prst="rect">
            <a:avLst/>
          </a:prstGeom>
        </p:spPr>
      </p:pic>
    </p:spTree>
    <p:extLst>
      <p:ext uri="{BB962C8B-B14F-4D97-AF65-F5344CB8AC3E}">
        <p14:creationId xmlns:p14="http://schemas.microsoft.com/office/powerpoint/2010/main" val="32865033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2261A3-70FE-5A18-BFF3-C40CD0E074FB}"/>
            </a:ext>
          </a:extLst>
        </p:cNvPr>
        <p:cNvGrpSpPr/>
        <p:nvPr/>
      </p:nvGrpSpPr>
      <p:grpSpPr>
        <a:xfrm>
          <a:off x="0" y="0"/>
          <a:ext cx="0" cy="0"/>
          <a:chOff x="0" y="0"/>
          <a:chExt cx="0" cy="0"/>
        </a:xfrm>
      </p:grpSpPr>
      <p:pic>
        <p:nvPicPr>
          <p:cNvPr id="14" name="Graphic 13" descr="Person with idea outline">
            <a:extLst>
              <a:ext uri="{FF2B5EF4-FFF2-40B4-BE49-F238E27FC236}">
                <a16:creationId xmlns:a16="http://schemas.microsoft.com/office/drawing/2014/main" id="{6B3F8AB0-51F8-964C-BAE8-0E7353231287}"/>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865162" y="1983815"/>
            <a:ext cx="4512777" cy="4512777"/>
          </a:xfrm>
          <a:prstGeom prst="rect">
            <a:avLst/>
          </a:prstGeom>
        </p:spPr>
      </p:pic>
      <p:sp>
        <p:nvSpPr>
          <p:cNvPr id="8" name="TextBox 7">
            <a:extLst>
              <a:ext uri="{FF2B5EF4-FFF2-40B4-BE49-F238E27FC236}">
                <a16:creationId xmlns:a16="http://schemas.microsoft.com/office/drawing/2014/main" id="{5F3F78C5-9D8D-B77C-5452-BA0E0BB400B7}"/>
              </a:ext>
            </a:extLst>
          </p:cNvPr>
          <p:cNvSpPr txBox="1"/>
          <p:nvPr/>
        </p:nvSpPr>
        <p:spPr>
          <a:xfrm>
            <a:off x="279399" y="554009"/>
            <a:ext cx="6334128" cy="646331"/>
          </a:xfrm>
          <a:prstGeom prst="rect">
            <a:avLst/>
          </a:prstGeom>
          <a:noFill/>
        </p:spPr>
        <p:txBody>
          <a:bodyPr wrap="square" rtlCol="0">
            <a:spAutoFit/>
          </a:bodyPr>
          <a:lstStyle/>
          <a:p>
            <a:r>
              <a:rPr lang="en-US" sz="3600" b="1" dirty="0">
                <a:solidFill>
                  <a:schemeClr val="accent1">
                    <a:lumMod val="50000"/>
                  </a:schemeClr>
                </a:solidFill>
                <a:latin typeface="Palatino Linotype" panose="02040502050505030304" pitchFamily="18" charset="0"/>
                <a:ea typeface="Tahoma" panose="020B0604030504040204" pitchFamily="34" charset="0"/>
                <a:cs typeface="Tahoma" panose="020B0604030504040204" pitchFamily="34" charset="0"/>
              </a:rPr>
              <a:t>Decision Process</a:t>
            </a:r>
          </a:p>
        </p:txBody>
      </p:sp>
      <p:sp>
        <p:nvSpPr>
          <p:cNvPr id="10" name="TextBox 9">
            <a:extLst>
              <a:ext uri="{FF2B5EF4-FFF2-40B4-BE49-F238E27FC236}">
                <a16:creationId xmlns:a16="http://schemas.microsoft.com/office/drawing/2014/main" id="{102F76C1-3B89-A57F-4211-E8FD4599045A}"/>
              </a:ext>
            </a:extLst>
          </p:cNvPr>
          <p:cNvSpPr txBox="1"/>
          <p:nvPr/>
        </p:nvSpPr>
        <p:spPr>
          <a:xfrm>
            <a:off x="279400" y="1505039"/>
            <a:ext cx="5245841" cy="887422"/>
          </a:xfrm>
          <a:prstGeom prst="rect">
            <a:avLst/>
          </a:prstGeom>
          <a:noFill/>
        </p:spPr>
        <p:txBody>
          <a:bodyPr wrap="square" rtlCol="0">
            <a:spAutoFit/>
          </a:bodyPr>
          <a:lstStyle/>
          <a:p>
            <a:pPr marL="285750" indent="-285750">
              <a:lnSpc>
                <a:spcPts val="2800"/>
              </a:lnSpc>
              <a:spcAft>
                <a:spcPts val="600"/>
              </a:spcAft>
              <a:buClr>
                <a:srgbClr val="F7941D"/>
              </a:buClr>
              <a:buFont typeface="Gotham" panose="02000604030000020004" pitchFamily="50" charset="0"/>
              <a:buChar char="»"/>
            </a:pPr>
            <a:r>
              <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GIS Mapping &amp; Apps</a:t>
            </a:r>
          </a:p>
          <a:p>
            <a:pPr marL="285750" indent="-285750">
              <a:lnSpc>
                <a:spcPts val="2800"/>
              </a:lnSpc>
              <a:spcAft>
                <a:spcPts val="600"/>
              </a:spcAft>
              <a:buClr>
                <a:srgbClr val="F7941D"/>
              </a:buClr>
              <a:buFont typeface="Gotham" panose="02000604030000020004" pitchFamily="50" charset="0"/>
              <a:buChar char="»"/>
            </a:pPr>
            <a:endPar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cxnSp>
        <p:nvCxnSpPr>
          <p:cNvPr id="11" name="Straight Connector 10">
            <a:extLst>
              <a:ext uri="{FF2B5EF4-FFF2-40B4-BE49-F238E27FC236}">
                <a16:creationId xmlns:a16="http://schemas.microsoft.com/office/drawing/2014/main" id="{C9F1EFF9-D572-901D-DFB2-2A9C0E26E715}"/>
              </a:ext>
            </a:extLst>
          </p:cNvPr>
          <p:cNvCxnSpPr>
            <a:cxnSpLocks/>
          </p:cNvCxnSpPr>
          <p:nvPr/>
        </p:nvCxnSpPr>
        <p:spPr>
          <a:xfrm>
            <a:off x="279400" y="1280051"/>
            <a:ext cx="4940300" cy="0"/>
          </a:xfrm>
          <a:prstGeom prst="line">
            <a:avLst/>
          </a:prstGeom>
          <a:ln w="38100">
            <a:solidFill>
              <a:srgbClr val="F7941D"/>
            </a:solidFill>
          </a:ln>
        </p:spPr>
        <p:style>
          <a:lnRef idx="1">
            <a:schemeClr val="accent2"/>
          </a:lnRef>
          <a:fillRef idx="0">
            <a:schemeClr val="accent2"/>
          </a:fillRef>
          <a:effectRef idx="0">
            <a:schemeClr val="accent2"/>
          </a:effectRef>
          <a:fontRef idx="minor">
            <a:schemeClr val="tx1"/>
          </a:fontRef>
        </p:style>
      </p:cxnSp>
      <p:pic>
        <p:nvPicPr>
          <p:cNvPr id="13" name="Picture 12">
            <a:extLst>
              <a:ext uri="{FF2B5EF4-FFF2-40B4-BE49-F238E27FC236}">
                <a16:creationId xmlns:a16="http://schemas.microsoft.com/office/drawing/2014/main" id="{6A14C8BA-5506-F7B4-6ABE-5B9C8AB347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607715" y="6496592"/>
            <a:ext cx="365210" cy="289733"/>
          </a:xfrm>
          <a:prstGeom prst="rect">
            <a:avLst/>
          </a:prstGeom>
        </p:spPr>
      </p:pic>
      <p:sp>
        <p:nvSpPr>
          <p:cNvPr id="5" name="TextBox 4">
            <a:extLst>
              <a:ext uri="{FF2B5EF4-FFF2-40B4-BE49-F238E27FC236}">
                <a16:creationId xmlns:a16="http://schemas.microsoft.com/office/drawing/2014/main" id="{E4846B05-72B1-E3A8-C200-4C7F873BCA85}"/>
              </a:ext>
            </a:extLst>
          </p:cNvPr>
          <p:cNvSpPr txBox="1"/>
          <p:nvPr/>
        </p:nvSpPr>
        <p:spPr>
          <a:xfrm>
            <a:off x="279399" y="6456218"/>
            <a:ext cx="442883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latin typeface="Palatino Linotype"/>
              </a:rPr>
              <a:t>© 2025 Copyright Wessler Engineering</a:t>
            </a:r>
            <a:r>
              <a:rPr lang="en-US" sz="1400" dirty="0">
                <a:latin typeface="Palatino Linotype"/>
              </a:rPr>
              <a:t>​</a:t>
            </a:r>
            <a:endParaRPr lang="en-US" sz="1400" dirty="0">
              <a:ea typeface="Calibri"/>
              <a:cs typeface="Calibri"/>
            </a:endParaRPr>
          </a:p>
        </p:txBody>
      </p:sp>
      <p:cxnSp>
        <p:nvCxnSpPr>
          <p:cNvPr id="7" name="Straight Connector 6">
            <a:extLst>
              <a:ext uri="{FF2B5EF4-FFF2-40B4-BE49-F238E27FC236}">
                <a16:creationId xmlns:a16="http://schemas.microsoft.com/office/drawing/2014/main" id="{DED204C2-29BB-8D71-E96A-9169F00D1A4B}"/>
              </a:ext>
            </a:extLst>
          </p:cNvPr>
          <p:cNvCxnSpPr>
            <a:cxnSpLocks/>
          </p:cNvCxnSpPr>
          <p:nvPr/>
        </p:nvCxnSpPr>
        <p:spPr>
          <a:xfrm>
            <a:off x="-6" y="224608"/>
            <a:ext cx="11277606" cy="0"/>
          </a:xfrm>
          <a:prstGeom prst="line">
            <a:avLst/>
          </a:prstGeom>
          <a:ln w="98425">
            <a:solidFill>
              <a:srgbClr val="F7941D"/>
            </a:solidFill>
          </a:ln>
        </p:spPr>
        <p:style>
          <a:lnRef idx="1">
            <a:schemeClr val="accent2"/>
          </a:lnRef>
          <a:fillRef idx="0">
            <a:schemeClr val="accent2"/>
          </a:fillRef>
          <a:effectRef idx="0">
            <a:schemeClr val="accent2"/>
          </a:effectRef>
          <a:fontRef idx="minor">
            <a:schemeClr val="tx1"/>
          </a:fontRef>
        </p:style>
      </p:cxnSp>
      <p:cxnSp>
        <p:nvCxnSpPr>
          <p:cNvPr id="9" name="Straight Connector 8">
            <a:extLst>
              <a:ext uri="{FF2B5EF4-FFF2-40B4-BE49-F238E27FC236}">
                <a16:creationId xmlns:a16="http://schemas.microsoft.com/office/drawing/2014/main" id="{F2636C57-521C-EFCD-DDF3-36369654571D}"/>
              </a:ext>
            </a:extLst>
          </p:cNvPr>
          <p:cNvCxnSpPr>
            <a:cxnSpLocks/>
          </p:cNvCxnSpPr>
          <p:nvPr/>
        </p:nvCxnSpPr>
        <p:spPr>
          <a:xfrm>
            <a:off x="-5" y="86518"/>
            <a:ext cx="11277605" cy="0"/>
          </a:xfrm>
          <a:prstGeom prst="line">
            <a:avLst/>
          </a:prstGeom>
          <a:ln w="190500">
            <a:solidFill>
              <a:srgbClr val="002060"/>
            </a:solidFill>
          </a:ln>
        </p:spPr>
        <p:style>
          <a:lnRef idx="1">
            <a:schemeClr val="accent2"/>
          </a:lnRef>
          <a:fillRef idx="0">
            <a:schemeClr val="accent2"/>
          </a:fillRef>
          <a:effectRef idx="0">
            <a:schemeClr val="accent2"/>
          </a:effectRef>
          <a:fontRef idx="minor">
            <a:schemeClr val="tx1"/>
          </a:fontRef>
        </p:style>
      </p:cxnSp>
      <p:sp>
        <p:nvSpPr>
          <p:cNvPr id="2" name="Rectangle 1">
            <a:extLst>
              <a:ext uri="{FF2B5EF4-FFF2-40B4-BE49-F238E27FC236}">
                <a16:creationId xmlns:a16="http://schemas.microsoft.com/office/drawing/2014/main" id="{00323145-4B8A-B5BA-C31B-1E84090AF3CA}"/>
              </a:ext>
            </a:extLst>
          </p:cNvPr>
          <p:cNvSpPr/>
          <p:nvPr/>
        </p:nvSpPr>
        <p:spPr>
          <a:xfrm>
            <a:off x="10925908" y="-4293"/>
            <a:ext cx="1266092" cy="488802"/>
          </a:xfrm>
          <a:prstGeom prst="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black and white logo&#10;&#10;AI-generated content may be incorrect.">
            <a:extLst>
              <a:ext uri="{FF2B5EF4-FFF2-40B4-BE49-F238E27FC236}">
                <a16:creationId xmlns:a16="http://schemas.microsoft.com/office/drawing/2014/main" id="{A1C1D548-A91C-5731-84B1-33074D39350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84525" y="6016"/>
            <a:ext cx="1148857" cy="488802"/>
          </a:xfrm>
          <a:prstGeom prst="rect">
            <a:avLst/>
          </a:prstGeom>
        </p:spPr>
      </p:pic>
      <p:pic>
        <p:nvPicPr>
          <p:cNvPr id="17" name="Picture 16">
            <a:extLst>
              <a:ext uri="{FF2B5EF4-FFF2-40B4-BE49-F238E27FC236}">
                <a16:creationId xmlns:a16="http://schemas.microsoft.com/office/drawing/2014/main" id="{CEBFBFA4-4007-919E-7152-91D4D813A636}"/>
              </a:ext>
            </a:extLst>
          </p:cNvPr>
          <p:cNvPicPr>
            <a:picLocks noChangeAspect="1"/>
          </p:cNvPicPr>
          <p:nvPr/>
        </p:nvPicPr>
        <p:blipFill>
          <a:blip r:embed="rId6"/>
          <a:stretch>
            <a:fillRect/>
          </a:stretch>
        </p:blipFill>
        <p:spPr>
          <a:xfrm>
            <a:off x="5854527" y="1304116"/>
            <a:ext cx="6276601" cy="5048326"/>
          </a:xfrm>
          <a:prstGeom prst="rect">
            <a:avLst/>
          </a:prstGeom>
        </p:spPr>
      </p:pic>
      <p:pic>
        <p:nvPicPr>
          <p:cNvPr id="15" name="Picture 14">
            <a:extLst>
              <a:ext uri="{FF2B5EF4-FFF2-40B4-BE49-F238E27FC236}">
                <a16:creationId xmlns:a16="http://schemas.microsoft.com/office/drawing/2014/main" id="{47394903-8CE1-3138-AA87-8D1A38620810}"/>
              </a:ext>
            </a:extLst>
          </p:cNvPr>
          <p:cNvPicPr>
            <a:picLocks noChangeAspect="1"/>
          </p:cNvPicPr>
          <p:nvPr/>
        </p:nvPicPr>
        <p:blipFill>
          <a:blip r:embed="rId7"/>
          <a:stretch>
            <a:fillRect/>
          </a:stretch>
        </p:blipFill>
        <p:spPr>
          <a:xfrm>
            <a:off x="303416" y="2409714"/>
            <a:ext cx="1963534" cy="3978892"/>
          </a:xfrm>
          <a:prstGeom prst="rect">
            <a:avLst/>
          </a:prstGeom>
        </p:spPr>
      </p:pic>
      <p:sp>
        <p:nvSpPr>
          <p:cNvPr id="16" name="TextBox 15">
            <a:extLst>
              <a:ext uri="{FF2B5EF4-FFF2-40B4-BE49-F238E27FC236}">
                <a16:creationId xmlns:a16="http://schemas.microsoft.com/office/drawing/2014/main" id="{F84AD1E9-ED59-28B4-F441-E834AEEA8D31}"/>
              </a:ext>
            </a:extLst>
          </p:cNvPr>
          <p:cNvSpPr txBox="1"/>
          <p:nvPr/>
        </p:nvSpPr>
        <p:spPr>
          <a:xfrm>
            <a:off x="3778038" y="2583979"/>
            <a:ext cx="1747203" cy="1446550"/>
          </a:xfrm>
          <a:prstGeom prst="rect">
            <a:avLst/>
          </a:prstGeom>
          <a:solidFill>
            <a:schemeClr val="bg1"/>
          </a:solidFill>
        </p:spPr>
        <p:txBody>
          <a:bodyPr wrap="square" rtlCol="0">
            <a:spAutoFit/>
          </a:bodyPr>
          <a:lstStyle/>
          <a:p>
            <a:pPr algn="ctr"/>
            <a:r>
              <a:rPr lang="en-US" sz="2200" dirty="0"/>
              <a:t>Need an app for that? Wessler GIS can help.</a:t>
            </a:r>
          </a:p>
        </p:txBody>
      </p:sp>
      <p:pic>
        <p:nvPicPr>
          <p:cNvPr id="19" name="Picture 18">
            <a:extLst>
              <a:ext uri="{FF2B5EF4-FFF2-40B4-BE49-F238E27FC236}">
                <a16:creationId xmlns:a16="http://schemas.microsoft.com/office/drawing/2014/main" id="{C2DCAB88-9BC7-6473-D429-22F713C2C1C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28962" y="4649092"/>
            <a:ext cx="1503366" cy="1503366"/>
          </a:xfrm>
          <a:prstGeom prst="rect">
            <a:avLst/>
          </a:prstGeom>
        </p:spPr>
      </p:pic>
    </p:spTree>
    <p:extLst>
      <p:ext uri="{BB962C8B-B14F-4D97-AF65-F5344CB8AC3E}">
        <p14:creationId xmlns:p14="http://schemas.microsoft.com/office/powerpoint/2010/main" val="9037889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320A25-2E80-E465-B580-277403EEF116}"/>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928C02AD-3A23-0D0A-797C-C24F472E82E5}"/>
              </a:ext>
            </a:extLst>
          </p:cNvPr>
          <p:cNvSpPr txBox="1"/>
          <p:nvPr/>
        </p:nvSpPr>
        <p:spPr>
          <a:xfrm>
            <a:off x="279399" y="554009"/>
            <a:ext cx="6334128" cy="646331"/>
          </a:xfrm>
          <a:prstGeom prst="rect">
            <a:avLst/>
          </a:prstGeom>
          <a:noFill/>
        </p:spPr>
        <p:txBody>
          <a:bodyPr wrap="square" rtlCol="0">
            <a:spAutoFit/>
          </a:bodyPr>
          <a:lstStyle/>
          <a:p>
            <a:r>
              <a:rPr lang="en-US" sz="3600" b="1" dirty="0">
                <a:solidFill>
                  <a:schemeClr val="accent1">
                    <a:lumMod val="50000"/>
                  </a:schemeClr>
                </a:solidFill>
                <a:latin typeface="Palatino Linotype" panose="02040502050505030304" pitchFamily="18" charset="0"/>
                <a:ea typeface="Tahoma" panose="020B0604030504040204" pitchFamily="34" charset="0"/>
                <a:cs typeface="Tahoma" panose="020B0604030504040204" pitchFamily="34" charset="0"/>
              </a:rPr>
              <a:t>Decision Process</a:t>
            </a:r>
          </a:p>
        </p:txBody>
      </p:sp>
      <p:sp>
        <p:nvSpPr>
          <p:cNvPr id="10" name="TextBox 9">
            <a:extLst>
              <a:ext uri="{FF2B5EF4-FFF2-40B4-BE49-F238E27FC236}">
                <a16:creationId xmlns:a16="http://schemas.microsoft.com/office/drawing/2014/main" id="{D8BDB77E-8ED1-BC95-E75F-D7DD33EC5938}"/>
              </a:ext>
            </a:extLst>
          </p:cNvPr>
          <p:cNvSpPr txBox="1"/>
          <p:nvPr/>
        </p:nvSpPr>
        <p:spPr>
          <a:xfrm>
            <a:off x="279400" y="1505039"/>
            <a:ext cx="4511675" cy="4298613"/>
          </a:xfrm>
          <a:prstGeom prst="rect">
            <a:avLst/>
          </a:prstGeom>
          <a:noFill/>
        </p:spPr>
        <p:txBody>
          <a:bodyPr wrap="square" rtlCol="0">
            <a:spAutoFit/>
          </a:bodyPr>
          <a:lstStyle/>
          <a:p>
            <a:pPr marL="285750" indent="-285750">
              <a:lnSpc>
                <a:spcPts val="2800"/>
              </a:lnSpc>
              <a:spcAft>
                <a:spcPts val="600"/>
              </a:spcAft>
              <a:buClr>
                <a:srgbClr val="F7941D"/>
              </a:buClr>
              <a:buFont typeface="Gotham" panose="02000604030000020004" pitchFamily="50" charset="0"/>
              <a:buChar char="»"/>
            </a:pPr>
            <a:r>
              <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Databases/software</a:t>
            </a:r>
          </a:p>
          <a:p>
            <a:pPr marL="569913" lvl="1" indent="-285750">
              <a:lnSpc>
                <a:spcPts val="2800"/>
              </a:lnSpc>
              <a:spcAft>
                <a:spcPts val="600"/>
              </a:spcAft>
              <a:buClr>
                <a:srgbClr val="F7941D"/>
              </a:buClr>
              <a:buFont typeface="Gotham" panose="02000604030000020004" pitchFamily="50" charset="0"/>
              <a:buChar char="»"/>
            </a:pPr>
            <a:r>
              <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Ziptility</a:t>
            </a:r>
          </a:p>
          <a:p>
            <a:pPr marL="569913" lvl="1" indent="-285750">
              <a:lnSpc>
                <a:spcPts val="2800"/>
              </a:lnSpc>
              <a:spcAft>
                <a:spcPts val="600"/>
              </a:spcAft>
              <a:buClr>
                <a:srgbClr val="F7941D"/>
              </a:buClr>
              <a:buFont typeface="Gotham" panose="02000604030000020004" pitchFamily="50" charset="0"/>
              <a:buChar char="»"/>
            </a:pPr>
            <a:r>
              <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CivicPlus</a:t>
            </a:r>
          </a:p>
          <a:p>
            <a:pPr marL="569913" lvl="1" indent="-285750">
              <a:lnSpc>
                <a:spcPts val="2800"/>
              </a:lnSpc>
              <a:spcAft>
                <a:spcPts val="600"/>
              </a:spcAft>
              <a:buClr>
                <a:srgbClr val="F7941D"/>
              </a:buClr>
              <a:buFont typeface="Gotham" panose="02000604030000020004" pitchFamily="50" charset="0"/>
              <a:buChar char="»"/>
            </a:pPr>
            <a:r>
              <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SwiftComply</a:t>
            </a:r>
          </a:p>
          <a:p>
            <a:pPr marL="569913" lvl="1" indent="-285750">
              <a:lnSpc>
                <a:spcPts val="2800"/>
              </a:lnSpc>
              <a:spcAft>
                <a:spcPts val="600"/>
              </a:spcAft>
              <a:buClr>
                <a:srgbClr val="F7941D"/>
              </a:buClr>
              <a:buFont typeface="Gotham" panose="02000604030000020004" pitchFamily="50" charset="0"/>
              <a:buChar char="»"/>
            </a:pPr>
            <a:r>
              <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Cloud Compli</a:t>
            </a:r>
          </a:p>
          <a:p>
            <a:pPr marL="569913" lvl="1" indent="-285750">
              <a:lnSpc>
                <a:spcPts val="2800"/>
              </a:lnSpc>
              <a:spcAft>
                <a:spcPts val="600"/>
              </a:spcAft>
              <a:buClr>
                <a:srgbClr val="F7941D"/>
              </a:buClr>
              <a:buFont typeface="Gotham" panose="02000604030000020004" pitchFamily="50" charset="0"/>
              <a:buChar char="»"/>
            </a:pPr>
            <a:r>
              <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2NFORM</a:t>
            </a:r>
          </a:p>
          <a:p>
            <a:pPr marL="569913" lvl="1" indent="-285750">
              <a:lnSpc>
                <a:spcPts val="2800"/>
              </a:lnSpc>
              <a:spcAft>
                <a:spcPts val="600"/>
              </a:spcAft>
              <a:buClr>
                <a:srgbClr val="F7941D"/>
              </a:buClr>
              <a:buFont typeface="Gotham" panose="02000604030000020004" pitchFamily="50" charset="0"/>
              <a:buChar char="»"/>
            </a:pPr>
            <a:r>
              <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PermiTrack</a:t>
            </a:r>
          </a:p>
          <a:p>
            <a:pPr marL="569913" lvl="1" indent="-285750">
              <a:lnSpc>
                <a:spcPts val="2800"/>
              </a:lnSpc>
              <a:spcAft>
                <a:spcPts val="600"/>
              </a:spcAft>
              <a:buClr>
                <a:srgbClr val="F7941D"/>
              </a:buClr>
              <a:buFont typeface="Gotham" panose="02000604030000020004" pitchFamily="50" charset="0"/>
              <a:buChar char="»"/>
            </a:pPr>
            <a:r>
              <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Many more…</a:t>
            </a:r>
          </a:p>
          <a:p>
            <a:pPr marL="285750" indent="-285750">
              <a:lnSpc>
                <a:spcPts val="2800"/>
              </a:lnSpc>
              <a:spcAft>
                <a:spcPts val="600"/>
              </a:spcAft>
              <a:buClr>
                <a:srgbClr val="F7941D"/>
              </a:buClr>
              <a:buFont typeface="Gotham" panose="02000604030000020004" pitchFamily="50" charset="0"/>
              <a:buChar char="»"/>
              <a:tabLst>
                <a:tab pos="285750" algn="l"/>
              </a:tabLst>
            </a:pPr>
            <a:r>
              <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Is one already in use by another department?</a:t>
            </a:r>
          </a:p>
        </p:txBody>
      </p:sp>
      <p:cxnSp>
        <p:nvCxnSpPr>
          <p:cNvPr id="11" name="Straight Connector 10">
            <a:extLst>
              <a:ext uri="{FF2B5EF4-FFF2-40B4-BE49-F238E27FC236}">
                <a16:creationId xmlns:a16="http://schemas.microsoft.com/office/drawing/2014/main" id="{7BC4F05A-BEE7-BC7D-E470-D41E691F18C3}"/>
              </a:ext>
            </a:extLst>
          </p:cNvPr>
          <p:cNvCxnSpPr>
            <a:cxnSpLocks/>
          </p:cNvCxnSpPr>
          <p:nvPr/>
        </p:nvCxnSpPr>
        <p:spPr>
          <a:xfrm>
            <a:off x="279400" y="1280051"/>
            <a:ext cx="4511675" cy="0"/>
          </a:xfrm>
          <a:prstGeom prst="line">
            <a:avLst/>
          </a:prstGeom>
          <a:ln w="38100">
            <a:solidFill>
              <a:srgbClr val="F7941D"/>
            </a:solidFill>
          </a:ln>
        </p:spPr>
        <p:style>
          <a:lnRef idx="1">
            <a:schemeClr val="accent2"/>
          </a:lnRef>
          <a:fillRef idx="0">
            <a:schemeClr val="accent2"/>
          </a:fillRef>
          <a:effectRef idx="0">
            <a:schemeClr val="accent2"/>
          </a:effectRef>
          <a:fontRef idx="minor">
            <a:schemeClr val="tx1"/>
          </a:fontRef>
        </p:style>
      </p:cxnSp>
      <p:pic>
        <p:nvPicPr>
          <p:cNvPr id="13" name="Picture 12">
            <a:extLst>
              <a:ext uri="{FF2B5EF4-FFF2-40B4-BE49-F238E27FC236}">
                <a16:creationId xmlns:a16="http://schemas.microsoft.com/office/drawing/2014/main" id="{CC554201-7476-A522-3FD8-50DADD3A1D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07715" y="6496592"/>
            <a:ext cx="365210" cy="289733"/>
          </a:xfrm>
          <a:prstGeom prst="rect">
            <a:avLst/>
          </a:prstGeom>
        </p:spPr>
      </p:pic>
      <p:sp>
        <p:nvSpPr>
          <p:cNvPr id="5" name="TextBox 4">
            <a:extLst>
              <a:ext uri="{FF2B5EF4-FFF2-40B4-BE49-F238E27FC236}">
                <a16:creationId xmlns:a16="http://schemas.microsoft.com/office/drawing/2014/main" id="{D64F88A7-4AFE-6B6F-B48B-96EA52D59DD6}"/>
              </a:ext>
            </a:extLst>
          </p:cNvPr>
          <p:cNvSpPr txBox="1"/>
          <p:nvPr/>
        </p:nvSpPr>
        <p:spPr>
          <a:xfrm>
            <a:off x="279399" y="6456218"/>
            <a:ext cx="442883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latin typeface="Palatino Linotype"/>
              </a:rPr>
              <a:t>© 2025 Copyright Wessler Engineering</a:t>
            </a:r>
            <a:r>
              <a:rPr lang="en-US" sz="1400" dirty="0">
                <a:latin typeface="Palatino Linotype"/>
              </a:rPr>
              <a:t>​</a:t>
            </a:r>
            <a:endParaRPr lang="en-US" sz="1400" dirty="0">
              <a:ea typeface="Calibri"/>
              <a:cs typeface="Calibri"/>
            </a:endParaRPr>
          </a:p>
        </p:txBody>
      </p:sp>
      <p:cxnSp>
        <p:nvCxnSpPr>
          <p:cNvPr id="7" name="Straight Connector 6">
            <a:extLst>
              <a:ext uri="{FF2B5EF4-FFF2-40B4-BE49-F238E27FC236}">
                <a16:creationId xmlns:a16="http://schemas.microsoft.com/office/drawing/2014/main" id="{1DCFEF3C-DFBB-2B05-F8E1-9C4F5F4030BB}"/>
              </a:ext>
            </a:extLst>
          </p:cNvPr>
          <p:cNvCxnSpPr>
            <a:cxnSpLocks/>
          </p:cNvCxnSpPr>
          <p:nvPr/>
        </p:nvCxnSpPr>
        <p:spPr>
          <a:xfrm>
            <a:off x="-6" y="224608"/>
            <a:ext cx="11277606" cy="0"/>
          </a:xfrm>
          <a:prstGeom prst="line">
            <a:avLst/>
          </a:prstGeom>
          <a:ln w="98425">
            <a:solidFill>
              <a:srgbClr val="F7941D"/>
            </a:solidFill>
          </a:ln>
        </p:spPr>
        <p:style>
          <a:lnRef idx="1">
            <a:schemeClr val="accent2"/>
          </a:lnRef>
          <a:fillRef idx="0">
            <a:schemeClr val="accent2"/>
          </a:fillRef>
          <a:effectRef idx="0">
            <a:schemeClr val="accent2"/>
          </a:effectRef>
          <a:fontRef idx="minor">
            <a:schemeClr val="tx1"/>
          </a:fontRef>
        </p:style>
      </p:cxnSp>
      <p:cxnSp>
        <p:nvCxnSpPr>
          <p:cNvPr id="9" name="Straight Connector 8">
            <a:extLst>
              <a:ext uri="{FF2B5EF4-FFF2-40B4-BE49-F238E27FC236}">
                <a16:creationId xmlns:a16="http://schemas.microsoft.com/office/drawing/2014/main" id="{1653CE1C-147C-F2F2-CBE5-03D72B9CC974}"/>
              </a:ext>
            </a:extLst>
          </p:cNvPr>
          <p:cNvCxnSpPr>
            <a:cxnSpLocks/>
          </p:cNvCxnSpPr>
          <p:nvPr/>
        </p:nvCxnSpPr>
        <p:spPr>
          <a:xfrm>
            <a:off x="-5" y="86518"/>
            <a:ext cx="11277605" cy="0"/>
          </a:xfrm>
          <a:prstGeom prst="line">
            <a:avLst/>
          </a:prstGeom>
          <a:ln w="190500">
            <a:solidFill>
              <a:srgbClr val="002060"/>
            </a:solidFill>
          </a:ln>
        </p:spPr>
        <p:style>
          <a:lnRef idx="1">
            <a:schemeClr val="accent2"/>
          </a:lnRef>
          <a:fillRef idx="0">
            <a:schemeClr val="accent2"/>
          </a:fillRef>
          <a:effectRef idx="0">
            <a:schemeClr val="accent2"/>
          </a:effectRef>
          <a:fontRef idx="minor">
            <a:schemeClr val="tx1"/>
          </a:fontRef>
        </p:style>
      </p:cxnSp>
      <p:sp>
        <p:nvSpPr>
          <p:cNvPr id="2" name="Rectangle 1">
            <a:extLst>
              <a:ext uri="{FF2B5EF4-FFF2-40B4-BE49-F238E27FC236}">
                <a16:creationId xmlns:a16="http://schemas.microsoft.com/office/drawing/2014/main" id="{B4E2FF49-CE7C-A3E0-1C13-29623E0A21D1}"/>
              </a:ext>
            </a:extLst>
          </p:cNvPr>
          <p:cNvSpPr/>
          <p:nvPr/>
        </p:nvSpPr>
        <p:spPr>
          <a:xfrm>
            <a:off x="10925908" y="-4293"/>
            <a:ext cx="1266092" cy="488802"/>
          </a:xfrm>
          <a:prstGeom prst="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black and white logo&#10;&#10;AI-generated content may be incorrect.">
            <a:extLst>
              <a:ext uri="{FF2B5EF4-FFF2-40B4-BE49-F238E27FC236}">
                <a16:creationId xmlns:a16="http://schemas.microsoft.com/office/drawing/2014/main" id="{6D491952-EE93-4C0B-A104-093C729D1F9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84525" y="6016"/>
            <a:ext cx="1148857" cy="488802"/>
          </a:xfrm>
          <a:prstGeom prst="rect">
            <a:avLst/>
          </a:prstGeom>
        </p:spPr>
      </p:pic>
      <p:pic>
        <p:nvPicPr>
          <p:cNvPr id="14" name="Picture 13">
            <a:extLst>
              <a:ext uri="{FF2B5EF4-FFF2-40B4-BE49-F238E27FC236}">
                <a16:creationId xmlns:a16="http://schemas.microsoft.com/office/drawing/2014/main" id="{C2FF0C08-B867-D195-F97C-049137AB36CC}"/>
              </a:ext>
            </a:extLst>
          </p:cNvPr>
          <p:cNvPicPr>
            <a:picLocks noChangeAspect="1"/>
          </p:cNvPicPr>
          <p:nvPr/>
        </p:nvPicPr>
        <p:blipFill>
          <a:blip r:embed="rId5"/>
          <a:stretch>
            <a:fillRect/>
          </a:stretch>
        </p:blipFill>
        <p:spPr>
          <a:xfrm>
            <a:off x="5096660" y="1200340"/>
            <a:ext cx="6876265" cy="4728912"/>
          </a:xfrm>
          <a:prstGeom prst="rect">
            <a:avLst/>
          </a:prstGeom>
        </p:spPr>
      </p:pic>
    </p:spTree>
    <p:extLst>
      <p:ext uri="{BB962C8B-B14F-4D97-AF65-F5344CB8AC3E}">
        <p14:creationId xmlns:p14="http://schemas.microsoft.com/office/powerpoint/2010/main" val="12882065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nvironmental 2026 PPT Template 50th Logo" id="{F2799B7B-5E22-4864-998C-2B5607110FDA}" vid="{3BBE6EA3-9B46-4956-9961-AC35167477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899CCD6BBA5A24282FD90DE2627C3AE" ma:contentTypeVersion="4" ma:contentTypeDescription="Create a new document." ma:contentTypeScope="" ma:versionID="96026a15a59cd54ed32feef2b5fb46f0">
  <xsd:schema xmlns:xsd="http://www.w3.org/2001/XMLSchema" xmlns:xs="http://www.w3.org/2001/XMLSchema" xmlns:p="http://schemas.microsoft.com/office/2006/metadata/properties" xmlns:ns2="964c16a4-ce65-47d7-92c0-03b980e68d3e" targetNamespace="http://schemas.microsoft.com/office/2006/metadata/properties" ma:root="true" ma:fieldsID="60d92078993f15c297c78eb9971e240a" ns2:_="">
    <xsd:import namespace="964c16a4-ce65-47d7-92c0-03b980e68d3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4c16a4-ce65-47d7-92c0-03b980e68d3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5F18EC9-313C-4C4D-BFDF-8B650656406D}">
  <ds:schemaRefs>
    <ds:schemaRef ds:uri="http://schemas.microsoft.com/sharepoint/v3/contenttype/forms"/>
  </ds:schemaRefs>
</ds:datastoreItem>
</file>

<file path=customXml/itemProps2.xml><?xml version="1.0" encoding="utf-8"?>
<ds:datastoreItem xmlns:ds="http://schemas.openxmlformats.org/officeDocument/2006/customXml" ds:itemID="{45979426-8BFD-4A04-9A0E-F4A543E52CC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64c16a4-ce65-47d7-92c0-03b980e68d3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2DDA4F8-3CFD-4C2F-9401-B68749745BDB}">
  <ds:schemaRefs>
    <ds:schemaRef ds:uri="964c16a4-ce65-47d7-92c0-03b980e68d3e"/>
    <ds:schemaRef ds:uri="http://purl.org/dc/elements/1.1/"/>
    <ds:schemaRef ds:uri="http://schemas.microsoft.com/office/2006/metadata/properties"/>
    <ds:schemaRef ds:uri="http://schemas.microsoft.com/office/2006/documentManagement/types"/>
    <ds:schemaRef ds:uri="http://purl.org/dc/dcmitype/"/>
    <ds:schemaRef ds:uri="http://purl.org/dc/term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Environmental 2026 PPT Template 50th Logo</Template>
  <TotalTime>1345</TotalTime>
  <Words>2329</Words>
  <Application>Microsoft Office PowerPoint</Application>
  <PresentationFormat>Widescreen</PresentationFormat>
  <Paragraphs>380</Paragraphs>
  <Slides>28</Slides>
  <Notes>28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28</vt:i4>
      </vt:variant>
    </vt:vector>
  </HeadingPairs>
  <TitlesOfParts>
    <vt:vector size="37" baseType="lpstr">
      <vt:lpstr>Aptos</vt:lpstr>
      <vt:lpstr>Arial</vt:lpstr>
      <vt:lpstr>Calibri</vt:lpstr>
      <vt:lpstr>Calibri Light</vt:lpstr>
      <vt:lpstr>Gotham</vt:lpstr>
      <vt:lpstr>Palatino Linotype</vt:lpstr>
      <vt:lpstr>Tahoma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Amy Harvell</dc:creator>
  <cp:lastModifiedBy>Amy Harvell</cp:lastModifiedBy>
  <cp:revision>6</cp:revision>
  <cp:lastPrinted>2026-05-05T17:20:36Z</cp:lastPrinted>
  <dcterms:created xsi:type="dcterms:W3CDTF">2026-04-15T17:21:20Z</dcterms:created>
  <dcterms:modified xsi:type="dcterms:W3CDTF">2026-05-06T02:45:52Z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0x010100E899CCD6BBA5A24282FD90DE2627C3AE</vt:lpwstr>
  </property>
  <property fmtid="{D5CDD505-2E9C-101B-9397-08002B2CF9AE}" pid="3" name="Administrator">
    <vt:lpwstr>91;#Seth Morin</vt:lpwstr>
  </property>
  <property fmtid="{D5CDD505-2E9C-101B-9397-08002B2CF9AE}" pid="4" name="Order">
    <vt:lpwstr>46700.0000000000</vt:lpwstr>
  </property>
  <property fmtid="{D5CDD505-2E9C-101B-9397-08002B2CF9AE}" pid="5" name="xd_Signature">
    <vt:lpwstr/>
  </property>
  <property fmtid="{D5CDD505-2E9C-101B-9397-08002B2CF9AE}" pid="6" name="xd_ProgID">
    <vt:lpwstr/>
  </property>
  <property fmtid="{D5CDD505-2E9C-101B-9397-08002B2CF9AE}" pid="7" name="ComplianceAssetId">
    <vt:lpwstr/>
  </property>
  <property fmtid="{D5CDD505-2E9C-101B-9397-08002B2CF9AE}" pid="8" name="TemplateUrl">
    <vt:lpwstr/>
  </property>
  <property fmtid="{D5CDD505-2E9C-101B-9397-08002B2CF9AE}" pid="9" name="FileType">
    <vt:lpwstr>PPT</vt:lpwstr>
  </property>
  <property fmtid="{D5CDD505-2E9C-101B-9397-08002B2CF9AE}" pid="10" name="Division">
    <vt:lpwstr>Drinking Water</vt:lpwstr>
  </property>
  <property fmtid="{D5CDD505-2E9C-101B-9397-08002B2CF9AE}" pid="11" name="_ExtendedDescription">
    <vt:lpwstr/>
  </property>
  <property fmtid="{D5CDD505-2E9C-101B-9397-08002B2CF9AE}" pid="12" name="Owner">
    <vt:lpwstr>55;#Mary Atkins</vt:lpwstr>
  </property>
  <property fmtid="{D5CDD505-2E9C-101B-9397-08002B2CF9AE}" pid="13" name="TriggerFlowInfo">
    <vt:lpwstr/>
  </property>
  <property fmtid="{D5CDD505-2E9C-101B-9397-08002B2CF9AE}" pid="14" name="Owner2">
    <vt:lpwstr>90;#Ian Mangan</vt:lpwstr>
  </property>
  <property fmtid="{D5CDD505-2E9C-101B-9397-08002B2CF9AE}" pid="15" name="MediaServiceImageTags">
    <vt:lpwstr/>
  </property>
</Properties>
</file>