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58" r:id="rId2"/>
    <p:sldId id="260" r:id="rId3"/>
    <p:sldId id="301" r:id="rId4"/>
    <p:sldId id="288" r:id="rId5"/>
    <p:sldId id="302" r:id="rId6"/>
    <p:sldId id="319" r:id="rId7"/>
    <p:sldId id="292" r:id="rId8"/>
    <p:sldId id="310" r:id="rId9"/>
    <p:sldId id="265" r:id="rId10"/>
    <p:sldId id="290" r:id="rId11"/>
    <p:sldId id="303" r:id="rId12"/>
    <p:sldId id="317" r:id="rId13"/>
    <p:sldId id="312" r:id="rId14"/>
    <p:sldId id="313" r:id="rId15"/>
    <p:sldId id="309" r:id="rId16"/>
    <p:sldId id="266" r:id="rId17"/>
    <p:sldId id="311" r:id="rId18"/>
    <p:sldId id="287" r:id="rId19"/>
    <p:sldId id="304" r:id="rId20"/>
    <p:sldId id="277" r:id="rId21"/>
    <p:sldId id="284" r:id="rId22"/>
    <p:sldId id="293" r:id="rId23"/>
    <p:sldId id="297" r:id="rId24"/>
    <p:sldId id="299" r:id="rId25"/>
    <p:sldId id="305" r:id="rId26"/>
    <p:sldId id="315" r:id="rId27"/>
    <p:sldId id="306" r:id="rId28"/>
    <p:sldId id="320" r:id="rId29"/>
    <p:sldId id="308" r:id="rId30"/>
    <p:sldId id="294" r:id="rId31"/>
    <p:sldId id="307" r:id="rId32"/>
    <p:sldId id="318" r:id="rId33"/>
    <p:sldId id="298" r:id="rId34"/>
    <p:sldId id="276" r:id="rId35"/>
    <p:sldId id="296" r:id="rId36"/>
    <p:sldId id="295" r:id="rId37"/>
    <p:sldId id="285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252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5BF924-A51C-468D-A543-27FB664DD483}" v="1" dt="2026-05-22T17:30:28.15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07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961B5C-B036-4B20-9BA2-4FDD1EC2E032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94079D-A485-4447-8C32-90526FC65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842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Permit Requirements</a:t>
            </a:r>
          </a:p>
          <a:p>
            <a:pPr lvl="1"/>
            <a:r>
              <a:rPr lang="en-US"/>
              <a:t>Comprehensive Map</a:t>
            </a:r>
          </a:p>
          <a:p>
            <a:pPr lvl="1"/>
            <a:r>
              <a:rPr lang="en-US"/>
              <a:t>HSTS</a:t>
            </a:r>
          </a:p>
          <a:p>
            <a:pPr lvl="1"/>
            <a:r>
              <a:rPr lang="en-US"/>
              <a:t>IDDE ordinance and enforcement</a:t>
            </a:r>
          </a:p>
          <a:p>
            <a:pPr lvl="1"/>
            <a:r>
              <a:rPr lang="en-US"/>
              <a:t>Training, Complaints</a:t>
            </a:r>
          </a:p>
          <a:p>
            <a:pPr lvl="1"/>
            <a:r>
              <a:rPr lang="en-US"/>
              <a:t>Program with plan to detect, track, and eliminate</a:t>
            </a:r>
          </a:p>
          <a:p>
            <a:pPr lvl="2"/>
            <a:r>
              <a:rPr lang="en-US"/>
              <a:t>Dry weather screening</a:t>
            </a:r>
          </a:p>
          <a:p>
            <a:pPr lvl="2"/>
            <a:r>
              <a:rPr lang="en-US"/>
              <a:t>Prioritization</a:t>
            </a:r>
          </a:p>
          <a:p>
            <a:pPr lvl="2"/>
            <a:r>
              <a:rPr lang="en-US"/>
              <a:t>Evaluation of program and goals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4079D-A485-4447-8C32-90526FC65CD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947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Manholes</a:t>
            </a:r>
          </a:p>
          <a:p>
            <a:r>
              <a:rPr lang="en-US"/>
              <a:t>Sampling</a:t>
            </a:r>
          </a:p>
          <a:p>
            <a:r>
              <a:rPr lang="en-US"/>
              <a:t>Facility Inspections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4079D-A485-4447-8C32-90526FC65CD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108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/>
              <a:t>Types we’ve found: recurring water leaks, poop fountain, zombie outfalls, bricks missing, illegal connections, laterals leaking, </a:t>
            </a:r>
          </a:p>
          <a:p>
            <a:r>
              <a:rPr lang="en-US" sz="1200"/>
              <a:t>Enforcement options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4079D-A485-4447-8C32-90526FC65CD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115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Todd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4079D-A485-4447-8C32-90526FC65CD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146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2B562-136D-9A46-955C-A93CF317556A}" type="datetimeFigureOut">
              <a:rPr lang="en-US"/>
              <a:pPr/>
              <a:t>5/22/2026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620A8-A18F-1046-B2F1-6DBB1B0990C4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2B562-136D-9A46-955C-A93CF317556A}" type="datetimeFigureOut">
              <a:rPr lang="en-US"/>
              <a:pPr/>
              <a:t>5/22/2026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620A8-A18F-1046-B2F1-6DBB1B0990C4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2B562-136D-9A46-955C-A93CF317556A}" type="datetimeFigureOut">
              <a:rPr lang="en-US"/>
              <a:pPr/>
              <a:t>5/22/2026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620A8-A18F-1046-B2F1-6DBB1B0990C4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2B562-136D-9A46-955C-A93CF317556A}" type="datetimeFigureOut">
              <a:rPr lang="en-US"/>
              <a:pPr/>
              <a:t>5/22/2026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620A8-A18F-1046-B2F1-6DBB1B0990C4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2B562-136D-9A46-955C-A93CF317556A}" type="datetimeFigureOut">
              <a:rPr lang="en-US"/>
              <a:pPr/>
              <a:t>5/22/2026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620A8-A18F-1046-B2F1-6DBB1B0990C4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2B562-136D-9A46-955C-A93CF317556A}" type="datetimeFigureOut">
              <a:rPr lang="en-US"/>
              <a:pPr/>
              <a:t>5/22/2026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620A8-A18F-1046-B2F1-6DBB1B0990C4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2B562-136D-9A46-955C-A93CF317556A}" type="datetimeFigureOut">
              <a:rPr lang="en-US"/>
              <a:pPr/>
              <a:t>5/22/2026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620A8-A18F-1046-B2F1-6DBB1B0990C4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2B562-136D-9A46-955C-A93CF317556A}" type="datetimeFigureOut">
              <a:rPr lang="en-US"/>
              <a:pPr/>
              <a:t>5/22/2026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620A8-A18F-1046-B2F1-6DBB1B0990C4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2B562-136D-9A46-955C-A93CF317556A}" type="datetimeFigureOut">
              <a:rPr lang="en-US"/>
              <a:pPr/>
              <a:t>5/22/2026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620A8-A18F-1046-B2F1-6DBB1B0990C4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2B562-136D-9A46-955C-A93CF317556A}" type="datetimeFigureOut">
              <a:rPr lang="en-US"/>
              <a:pPr/>
              <a:t>5/22/2026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620A8-A18F-1046-B2F1-6DBB1B0990C4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2B562-136D-9A46-955C-A93CF317556A}" type="datetimeFigureOut">
              <a:rPr lang="en-US"/>
              <a:pPr/>
              <a:t>5/22/2026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620A8-A18F-1046-B2F1-6DBB1B0990C4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32B562-136D-9A46-955C-A93CF317556A}" type="datetimeFigureOut">
              <a:rPr lang="en-US"/>
              <a:pPr/>
              <a:t>5/22/2026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E620A8-A18F-1046-B2F1-6DBB1B0990C4}" type="slidenum">
              <a:rPr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drive.google.com/file/d/1SMf--2aZ-nccCXFEMrnCuc5beVecSv1K/view?usp=drive_link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s://drive.google.com/file/d/1DIG6BLFESQeu2P-xNciFglrNskv8NY-l/view?usp=drive_link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mailto:todd.haggard@toledo.oh.gov" TargetMode="External"/><Relationship Id="rId2" Type="http://schemas.openxmlformats.org/officeDocument/2006/relationships/hyperlink" Target="mailto:Katie.Norris@daytonohio.gov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95F9E-CAF6-40A7-8BA7-670E5DF0A1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767841"/>
            <a:ext cx="7772400" cy="2396172"/>
          </a:xfrm>
          <a:solidFill>
            <a:srgbClr val="FFFFFF">
              <a:alpha val="46000"/>
            </a:srgbClr>
          </a:solidFill>
        </p:spPr>
        <p:txBody>
          <a:bodyPr>
            <a:normAutofit/>
          </a:bodyPr>
          <a:lstStyle/>
          <a:p>
            <a:r>
              <a:rPr lang="nb-NO" sz="4800" b="1">
                <a:solidFill>
                  <a:srgbClr val="0252A6"/>
                </a:solidFill>
              </a:rPr>
              <a:t>Illicit Discharge Detection  and Elimination (IDDE):</a:t>
            </a:r>
            <a:br>
              <a:rPr lang="nb-NO" sz="4800" b="1"/>
            </a:br>
            <a:r>
              <a:rPr lang="nb-NO" sz="4800" b="1">
                <a:solidFill>
                  <a:srgbClr val="0252A6"/>
                </a:solidFill>
              </a:rPr>
              <a:t>Dayton &amp; Toledo</a:t>
            </a:r>
            <a:endParaRPr lang="en-US" sz="4800" b="1">
              <a:solidFill>
                <a:srgbClr val="0252A6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3B18A-D443-12FC-BAB6-062A1B1F9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Dayton Action Levels for Parameters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DB4BC2-9BD9-24AB-3436-B93ED3B7A5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u="sng"/>
              <a:t>Field Parameters</a:t>
            </a:r>
            <a:endParaRPr lang="en-US"/>
          </a:p>
          <a:p>
            <a:r>
              <a:rPr lang="en-US" b="1"/>
              <a:t>pH</a:t>
            </a:r>
            <a:r>
              <a:rPr lang="en-US"/>
              <a:t> outside 6.9-8.5 range</a:t>
            </a:r>
          </a:p>
          <a:p>
            <a:r>
              <a:rPr lang="en-US" b="1"/>
              <a:t>Dissolved Oxygen</a:t>
            </a:r>
            <a:r>
              <a:rPr lang="en-US"/>
              <a:t> &lt; 5mg/L</a:t>
            </a:r>
          </a:p>
          <a:p>
            <a:r>
              <a:rPr lang="en-US" b="1"/>
              <a:t>Nitrate</a:t>
            </a:r>
            <a:r>
              <a:rPr lang="en-US"/>
              <a:t> &gt; 10mg/L</a:t>
            </a:r>
          </a:p>
          <a:p>
            <a:r>
              <a:rPr lang="en-US" b="1"/>
              <a:t>Ammonia</a:t>
            </a:r>
            <a:r>
              <a:rPr lang="en-US"/>
              <a:t> &gt; 0.3mg/L</a:t>
            </a:r>
          </a:p>
          <a:p>
            <a:r>
              <a:rPr lang="en-US" b="1"/>
              <a:t>Orthophosphate</a:t>
            </a:r>
            <a:r>
              <a:rPr lang="en-US"/>
              <a:t> &gt; 0.3mg/L</a:t>
            </a:r>
          </a:p>
          <a:p>
            <a:r>
              <a:rPr lang="en-US" b="1"/>
              <a:t>Total Chlorine</a:t>
            </a:r>
            <a:r>
              <a:rPr lang="en-US"/>
              <a:t> &gt; 0.5mg/L</a:t>
            </a:r>
          </a:p>
          <a:p>
            <a:r>
              <a:rPr lang="en-US" b="1"/>
              <a:t>Temperature</a:t>
            </a:r>
            <a:r>
              <a:rPr lang="en-US"/>
              <a:t> – no action level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 u="sng"/>
              <a:t>Lab Parameters (if needed)</a:t>
            </a:r>
            <a:endParaRPr lang="en-US"/>
          </a:p>
          <a:p>
            <a:r>
              <a:rPr lang="en-US" b="1"/>
              <a:t>Fecal</a:t>
            </a:r>
            <a:r>
              <a:rPr lang="en-US"/>
              <a:t> &gt; 200 CFU/100mL</a:t>
            </a:r>
          </a:p>
          <a:p>
            <a:r>
              <a:rPr lang="en-US" b="1" err="1"/>
              <a:t>eColi</a:t>
            </a:r>
            <a:r>
              <a:rPr lang="en-US"/>
              <a:t> &gt; 10,000 CFU</a:t>
            </a:r>
          </a:p>
          <a:p>
            <a:r>
              <a:rPr lang="en-US" b="1"/>
              <a:t>Fluoride</a:t>
            </a:r>
            <a:r>
              <a:rPr lang="en-US"/>
              <a:t> &gt;0.8mg/L</a:t>
            </a:r>
          </a:p>
          <a:p>
            <a:r>
              <a:rPr lang="en-US" b="1"/>
              <a:t>Hardness</a:t>
            </a:r>
            <a:r>
              <a:rPr lang="en-US"/>
              <a:t> &gt; 285mg/L</a:t>
            </a:r>
          </a:p>
          <a:p>
            <a:r>
              <a:rPr lang="en-US" b="1"/>
              <a:t>Surfactants</a:t>
            </a:r>
            <a:r>
              <a:rPr lang="en-US"/>
              <a:t> &gt;0.2mg/L</a:t>
            </a:r>
          </a:p>
          <a:p>
            <a:endParaRPr lang="en-US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AF9F2A7A-505F-05E5-D155-9082C14B7A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3467360"/>
              </p:ext>
            </p:extLst>
          </p:nvPr>
        </p:nvGraphicFramePr>
        <p:xfrm>
          <a:off x="3834885" y="1417638"/>
          <a:ext cx="4851915" cy="25611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21380952" imgH="11285714" progId="MSPhotoEd.3">
                  <p:embed/>
                </p:oleObj>
              </mc:Choice>
              <mc:Fallback>
                <p:oleObj name="Photo Editor Photo" r:id="rId2" imgW="21380952" imgH="11285714" progId="MSPhotoEd.3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AF9F2A7A-505F-05E5-D155-9082C14B7AA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34885" y="1417638"/>
                        <a:ext cx="4851915" cy="2561171"/>
                      </a:xfrm>
                      <a:prstGeom prst="rect">
                        <a:avLst/>
                      </a:prstGeom>
                      <a:noFill/>
                      <a:ln w="12700">
                        <a:noFill/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A picture containing outdoor&#10;&#10;AI-generated content may be incorrect.">
            <a:extLst>
              <a:ext uri="{FF2B5EF4-FFF2-40B4-BE49-F238E27FC236}">
                <a16:creationId xmlns:a16="http://schemas.microsoft.com/office/drawing/2014/main" id="{6DA8498A-179C-E91B-9BB8-7A2F6F4C53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4936807" y="4173874"/>
            <a:ext cx="2295527" cy="227052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540765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8F1EA-2E90-5D95-11F8-056C1F78F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Toledo Sampling and Data Collection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082CE1-1819-F4FF-DD01-211DBBCDE7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20284"/>
            <a:ext cx="5488517" cy="469529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>
                <a:ea typeface="Calibri"/>
                <a:cs typeface="Calibri"/>
              </a:rPr>
              <a:t>Field Parameters:</a:t>
            </a:r>
            <a:endParaRPr lang="en-US">
              <a:ea typeface="Calibri"/>
              <a:cs typeface="Calibri"/>
            </a:endParaRPr>
          </a:p>
          <a:p>
            <a:pPr lvl="1">
              <a:buFont typeface="Arial"/>
              <a:buChar char="•"/>
            </a:pPr>
            <a:r>
              <a:rPr lang="en-US" sz="2400">
                <a:ea typeface="Calibri"/>
                <a:cs typeface="Calibri"/>
              </a:rPr>
              <a:t>Oakton Env. Express- temperature, pH, conductivity, </a:t>
            </a:r>
          </a:p>
          <a:p>
            <a:pPr lvl="1">
              <a:buFont typeface="Arial"/>
              <a:buChar char="•"/>
            </a:pPr>
            <a:r>
              <a:rPr lang="en-US" sz="2400">
                <a:ea typeface="Calibri"/>
                <a:cs typeface="Calibri"/>
              </a:rPr>
              <a:t>Hach Flow meter- flow in GPD  </a:t>
            </a:r>
            <a:endParaRPr lang="en-US">
              <a:ea typeface="Calibri"/>
              <a:cs typeface="Calibri"/>
            </a:endParaRPr>
          </a:p>
          <a:p>
            <a:pPr lvl="1">
              <a:buFont typeface="Arial"/>
              <a:buChar char="•"/>
            </a:pPr>
            <a:r>
              <a:rPr lang="en-US" sz="2400">
                <a:ea typeface="Calibri"/>
                <a:cs typeface="Calibri"/>
              </a:rPr>
              <a:t>Hanna kit- Chlorine</a:t>
            </a:r>
            <a:endParaRPr lang="en-US">
              <a:ea typeface="Calibri"/>
              <a:cs typeface="Calibri"/>
            </a:endParaRPr>
          </a:p>
          <a:p>
            <a:r>
              <a:rPr lang="en-US" sz="2800">
                <a:ea typeface="Calibri"/>
                <a:cs typeface="Calibri"/>
              </a:rPr>
              <a:t>One Liter sample: flouride, hardness, ammonia, detergents and phosphorus (in house lab)</a:t>
            </a:r>
          </a:p>
          <a:p>
            <a:r>
              <a:rPr lang="en-US" sz="2800">
                <a:ea typeface="Calibri"/>
                <a:cs typeface="Calibri"/>
              </a:rPr>
              <a:t>Bacteria sample: total coliform and E.Coli (Water Treatment lab)</a:t>
            </a:r>
          </a:p>
          <a:p>
            <a:pPr marL="457200" indent="-457200"/>
            <a:endParaRPr lang="en-US" sz="2800">
              <a:ea typeface="Calibri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1679FF-20DF-3DF3-FF0F-B67F511B40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4351" y="2455334"/>
            <a:ext cx="2844466" cy="318558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26050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5AA41-F0EF-A95F-D47C-8F46F8AD8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Toledo Sampling Equipment</a:t>
            </a:r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0E80CBC-247D-760E-BB34-D9B4B504D2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2334" y="1418431"/>
            <a:ext cx="6519332" cy="494241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062574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0AB46-EE39-D9B9-A72F-0486D206F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Toledo Prioritization</a:t>
            </a:r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36091F1-38C8-7C93-3AD6-14A69D559A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5251" y="1420680"/>
            <a:ext cx="6783915" cy="489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740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BBB3B-37EE-8A5A-0CC4-A3960A03C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ea typeface="Calibri"/>
                <a:cs typeface="Calibri"/>
              </a:rPr>
              <a:t>Toledo Prioritization</a:t>
            </a:r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C9DF624-AAD1-6BFE-383E-5047CC1D9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1584" y="1413321"/>
            <a:ext cx="5831415" cy="515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4782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1D157-8305-E12F-04F7-A49857FBB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6721"/>
            <a:ext cx="8229600" cy="1143000"/>
          </a:xfrm>
        </p:spPr>
        <p:txBody>
          <a:bodyPr>
            <a:noAutofit/>
          </a:bodyPr>
          <a:lstStyle/>
          <a:p>
            <a:r>
              <a:rPr lang="en-US" sz="3600"/>
              <a:t>Phase II Example: Warren County SWCD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94C7C-3F5B-92C4-C524-2B6C558DB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23682"/>
            <a:ext cx="8229600" cy="5526742"/>
          </a:xfrm>
        </p:spPr>
        <p:txBody>
          <a:bodyPr>
            <a:normAutofit fontScale="92500" lnSpcReduction="20000"/>
          </a:bodyPr>
          <a:lstStyle/>
          <a:p>
            <a:r>
              <a:rPr lang="en-US" sz="2400"/>
              <a:t>The 72 Hr. Rainfall map, from the National Weather Service</a:t>
            </a:r>
          </a:p>
          <a:p>
            <a:r>
              <a:rPr lang="en-US" sz="2400"/>
              <a:t>ESRI </a:t>
            </a:r>
            <a:r>
              <a:rPr lang="en-US" sz="2400" err="1"/>
              <a:t>Fieldmaps</a:t>
            </a:r>
            <a:endParaRPr lang="en-US" sz="2400"/>
          </a:p>
          <a:p>
            <a:pPr lvl="1"/>
            <a:r>
              <a:rPr lang="en-US" sz="1800"/>
              <a:t>inventory stormwater outfalls</a:t>
            </a:r>
          </a:p>
          <a:p>
            <a:pPr lvl="1"/>
            <a:r>
              <a:rPr lang="en-US" sz="1800"/>
              <a:t>navigate to the outfalls</a:t>
            </a:r>
          </a:p>
          <a:p>
            <a:pPr lvl="1"/>
            <a:r>
              <a:rPr lang="en-US" sz="1800"/>
              <a:t>enter inspection data and track inspections and flows</a:t>
            </a:r>
          </a:p>
          <a:p>
            <a:endParaRPr lang="en-US" sz="2400"/>
          </a:p>
          <a:p>
            <a:r>
              <a:rPr lang="en-US" sz="2400"/>
              <a:t>First inspection of the outfall</a:t>
            </a:r>
          </a:p>
          <a:p>
            <a:pPr lvl="1"/>
            <a:r>
              <a:rPr lang="en-US" sz="1800"/>
              <a:t>turbidity tube to determine water color and clarity</a:t>
            </a:r>
          </a:p>
          <a:p>
            <a:pPr lvl="1"/>
            <a:r>
              <a:rPr lang="en-US" sz="1800"/>
              <a:t>check for ammonia using the HACH wet chem method</a:t>
            </a:r>
          </a:p>
          <a:p>
            <a:endParaRPr lang="en-US" sz="2400"/>
          </a:p>
          <a:p>
            <a:r>
              <a:rPr lang="en-US" sz="2400"/>
              <a:t>YSI multi parameter probe to measure pH, conductivity, dissolved oxygen.</a:t>
            </a:r>
          </a:p>
          <a:p>
            <a:endParaRPr lang="en-US" sz="2400"/>
          </a:p>
          <a:p>
            <a:r>
              <a:rPr lang="en-US" sz="2400"/>
              <a:t>Coordinate with the Health Department for bacteria analysis (total coliforms and e. Coli).</a:t>
            </a:r>
          </a:p>
          <a:p>
            <a:endParaRPr lang="en-US" sz="2400"/>
          </a:p>
          <a:p>
            <a:r>
              <a:rPr lang="en-US" sz="2400"/>
              <a:t>Lessons learned/ improvements: Adding surfactant field test for 2026</a:t>
            </a:r>
          </a:p>
        </p:txBody>
      </p:sp>
    </p:spTree>
    <p:extLst>
      <p:ext uri="{BB962C8B-B14F-4D97-AF65-F5344CB8AC3E}">
        <p14:creationId xmlns:p14="http://schemas.microsoft.com/office/powerpoint/2010/main" val="24722837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1EA1E-8576-D11E-8472-E010F9660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Dayton Before the Field Maps App</a:t>
            </a:r>
          </a:p>
        </p:txBody>
      </p:sp>
      <p:pic>
        <p:nvPicPr>
          <p:cNvPr id="4" name="Picture 3" descr="A picture containing indoor&#10;&#10;Description automatically generated">
            <a:extLst>
              <a:ext uri="{FF2B5EF4-FFF2-40B4-BE49-F238E27FC236}">
                <a16:creationId xmlns:a16="http://schemas.microsoft.com/office/drawing/2014/main" id="{8746D5AE-AAF9-F511-D55E-CCE2401470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3216" y="1985087"/>
            <a:ext cx="4170784" cy="28878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9D3FC4A3-A192-83E0-54C1-EDF3A4289B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90869"/>
            <a:ext cx="5030416" cy="367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3256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12328-55D6-2A43-FCA7-4CA8CCA72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>
                <a:ea typeface="Calibri"/>
                <a:cs typeface="Calibri"/>
              </a:rPr>
              <a:t>Toledo Before the Field Maps and Survey123</a:t>
            </a:r>
            <a:endParaRPr lang="en-US" sz="320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AEC40F0-A3D0-AF53-DE46-8F4D531BE8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1689" y="1190661"/>
            <a:ext cx="8230038" cy="49229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317F27-D57E-6184-9A37-AD2582D03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2009" y="5251630"/>
            <a:ext cx="4092675" cy="142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780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3BBC57B">
            <a:hlinkClick r:id="" action="ppaction://media"/>
            <a:extLst>
              <a:ext uri="{FF2B5EF4-FFF2-40B4-BE49-F238E27FC236}">
                <a16:creationId xmlns:a16="http://schemas.microsoft.com/office/drawing/2014/main" id="{1DB48B11-B547-5D03-7FA0-A613782D65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3663" y="3294"/>
            <a:ext cx="4762370" cy="68547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470CA9-018F-17CF-A809-32F3BBD83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63" y="141288"/>
            <a:ext cx="1905000" cy="3287712"/>
          </a:xfrm>
        </p:spPr>
        <p:txBody>
          <a:bodyPr>
            <a:normAutofit/>
          </a:bodyPr>
          <a:lstStyle/>
          <a:p>
            <a:r>
              <a:rPr lang="en-US" sz="3200"/>
              <a:t>Dayton </a:t>
            </a:r>
            <a:r>
              <a:rPr lang="en-US" sz="3200" err="1"/>
              <a:t>FieldMaps</a:t>
            </a:r>
            <a:r>
              <a:rPr lang="en-US" sz="3200"/>
              <a:t> App Demo</a:t>
            </a:r>
          </a:p>
        </p:txBody>
      </p:sp>
    </p:spTree>
    <p:extLst>
      <p:ext uri="{BB962C8B-B14F-4D97-AF65-F5344CB8AC3E}">
        <p14:creationId xmlns:p14="http://schemas.microsoft.com/office/powerpoint/2010/main" val="3508735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1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3C558-3B6A-49ED-52B2-4A9B9E6C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Toledo Dry Weather Form/Survey 123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EA6FF-97A6-9DCC-43A6-B8D740C019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7213599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/>
            <a:r>
              <a:rPr lang="en-US" sz="2400">
                <a:ea typeface="+mn-lt"/>
                <a:cs typeface="+mn-lt"/>
              </a:rPr>
              <a:t>FieldMaps to locate outfall</a:t>
            </a:r>
          </a:p>
          <a:p>
            <a:pPr marL="457200" indent="-457200"/>
            <a:r>
              <a:rPr lang="en-US" sz="2400">
                <a:ea typeface="+mn-lt"/>
                <a:cs typeface="+mn-lt"/>
              </a:rPr>
              <a:t>Links to Survey123 inspection form</a:t>
            </a:r>
            <a:endParaRPr lang="en-US" sz="2400">
              <a:ea typeface="Calibri"/>
              <a:cs typeface="Calibri"/>
            </a:endParaRPr>
          </a:p>
          <a:p>
            <a:pPr marL="0" indent="0">
              <a:buNone/>
            </a:pPr>
            <a:endParaRPr lang="en-US" sz="2300">
              <a:ea typeface="+mn-lt"/>
              <a:cs typeface="+mn-lt"/>
            </a:endParaRPr>
          </a:p>
          <a:p>
            <a:r>
              <a:rPr lang="en-US">
                <a:ea typeface="+mn-lt"/>
                <a:cs typeface="+mn-lt"/>
                <a:hlinkClick r:id="rId2"/>
              </a:rPr>
              <a:t>https://drive.google.com/file/d/1SMf--2aZ-nccCXFEMrnCuc5beVecSv1K/view?usp=drive_link</a:t>
            </a:r>
            <a:endParaRPr lang="en-US">
              <a:ea typeface="Calibri"/>
              <a:cs typeface="Calibri"/>
            </a:endParaRPr>
          </a:p>
          <a:p>
            <a:pPr marL="0" indent="0">
              <a:buNone/>
            </a:pPr>
            <a:endParaRPr lang="en-US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69759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Introduction</a:t>
            </a:r>
          </a:p>
        </p:txBody>
      </p:sp>
      <p:pic>
        <p:nvPicPr>
          <p:cNvPr id="3" name="Picture 2" descr="A picture containing outdoor, water, sky, person&#10;&#10;Description automatically generated">
            <a:extLst>
              <a:ext uri="{FF2B5EF4-FFF2-40B4-BE49-F238E27FC236}">
                <a16:creationId xmlns:a16="http://schemas.microsoft.com/office/drawing/2014/main" id="{92FACC35-CB7C-4193-94EB-7BE7255B0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746" y="1703623"/>
            <a:ext cx="3097589" cy="41301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1394BA8-6686-6BB2-22F7-AA9C50CF3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0742" y="1703623"/>
            <a:ext cx="4376057" cy="4422540"/>
          </a:xfrm>
        </p:spPr>
        <p:txBody>
          <a:bodyPr>
            <a:normAutofit/>
          </a:bodyPr>
          <a:lstStyle/>
          <a:p>
            <a:r>
              <a:rPr lang="en-US"/>
              <a:t>Katie Norris</a:t>
            </a:r>
          </a:p>
          <a:p>
            <a:r>
              <a:rPr lang="en-US" sz="2800"/>
              <a:t>Environmental Scientist</a:t>
            </a:r>
          </a:p>
          <a:p>
            <a:r>
              <a:rPr lang="en-US" sz="2800"/>
              <a:t>City of Dayton, Dept of Water, Division of Environmental </a:t>
            </a:r>
            <a:r>
              <a:rPr lang="en-US" sz="2800" err="1"/>
              <a:t>Mgmt</a:t>
            </a:r>
            <a:endParaRPr lang="en-US" sz="2800"/>
          </a:p>
          <a:p>
            <a:r>
              <a:rPr lang="en-US" sz="2800"/>
              <a:t>Stormwater compliance for the City of Dayton</a:t>
            </a:r>
          </a:p>
          <a:p>
            <a:r>
              <a:rPr lang="en-US" sz="2800"/>
              <a:t>12 years</a:t>
            </a:r>
          </a:p>
          <a:p>
            <a:pPr marL="0" indent="0">
              <a:buNone/>
            </a:pPr>
            <a:endParaRPr lang="en-US" sz="28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4B6F1-1B01-3BB2-7E38-7710EC886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311" y="112889"/>
            <a:ext cx="3278039" cy="959555"/>
          </a:xfrm>
        </p:spPr>
        <p:txBody>
          <a:bodyPr>
            <a:normAutofit fontScale="90000"/>
          </a:bodyPr>
          <a:lstStyle/>
          <a:p>
            <a:r>
              <a:rPr lang="en-US"/>
              <a:t>Dayton IDDE tracking</a:t>
            </a:r>
          </a:p>
        </p:txBody>
      </p:sp>
      <p:pic>
        <p:nvPicPr>
          <p:cNvPr id="5" name="Content Placeholder 4" descr="A picture containing chart&#10;&#10;Description automatically generated">
            <a:extLst>
              <a:ext uri="{FF2B5EF4-FFF2-40B4-BE49-F238E27FC236}">
                <a16:creationId xmlns:a16="http://schemas.microsoft.com/office/drawing/2014/main" id="{A51A9BE9-13C5-EF7F-82A6-56EF45D8F9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577757"/>
            <a:ext cx="4447969" cy="6258494"/>
          </a:xfrm>
          <a:ln>
            <a:solidFill>
              <a:schemeClr val="tx1"/>
            </a:solidFill>
          </a:ln>
        </p:spPr>
      </p:pic>
      <p:pic>
        <p:nvPicPr>
          <p:cNvPr id="3" name="Content Placeholder 4" descr="Map&#10;&#10;AI-generated content may be incorrect.">
            <a:extLst>
              <a:ext uri="{FF2B5EF4-FFF2-40B4-BE49-F238E27FC236}">
                <a16:creationId xmlns:a16="http://schemas.microsoft.com/office/drawing/2014/main" id="{530FF280-A013-D249-BC20-D5EE2750F0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087" y="1072444"/>
            <a:ext cx="4008561" cy="576841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874848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616A8-B8A0-97CB-4C88-D8306963C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Also Used for Spill/Emergency Responses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C27A48-539E-334C-C3A2-1B3283CE0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452258" y="2166257"/>
            <a:ext cx="4839477" cy="36296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A picture containing outdoor, ground, street, way&#10;&#10;Description automatically generated">
            <a:extLst>
              <a:ext uri="{FF2B5EF4-FFF2-40B4-BE49-F238E27FC236}">
                <a16:creationId xmlns:a16="http://schemas.microsoft.com/office/drawing/2014/main" id="{C5AAF34C-558B-2BEC-5044-CD5FD2D73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823" y="1932432"/>
            <a:ext cx="4626864" cy="29931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652771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52D25-9376-4193-67CB-0878FF708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Tracking – How to LOOK effectively</a:t>
            </a:r>
          </a:p>
        </p:txBody>
      </p:sp>
      <p:pic>
        <p:nvPicPr>
          <p:cNvPr id="13" name="Picture 12" descr="A picture containing outdoor&#10;&#10;AI-generated content may be incorrect.">
            <a:extLst>
              <a:ext uri="{FF2B5EF4-FFF2-40B4-BE49-F238E27FC236}">
                <a16:creationId xmlns:a16="http://schemas.microsoft.com/office/drawing/2014/main" id="{C09386F7-D35C-2FC7-BEF1-657AC0BA00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284502" y="1916397"/>
            <a:ext cx="3582283" cy="26867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96A860-CA8D-DFC3-D7C6-811C883092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14887" y="1916396"/>
            <a:ext cx="3582284" cy="26867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 descr="A picture containing indoor, device, control panel&#10;&#10;AI-generated content may be incorrect.">
            <a:extLst>
              <a:ext uri="{FF2B5EF4-FFF2-40B4-BE49-F238E27FC236}">
                <a16:creationId xmlns:a16="http://schemas.microsoft.com/office/drawing/2014/main" id="{69D34368-DA62-C3C5-8B6F-BC15E81F6C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514275" y="1916397"/>
            <a:ext cx="3582285" cy="268671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852686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outdoor, standing&#10;&#10;AI-generated content may be incorrect.">
            <a:extLst>
              <a:ext uri="{FF2B5EF4-FFF2-40B4-BE49-F238E27FC236}">
                <a16:creationId xmlns:a16="http://schemas.microsoft.com/office/drawing/2014/main" id="{3A3F7925-96CA-EDFC-A4E1-CAB695FD72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2" y="1761949"/>
            <a:ext cx="4416778" cy="3312583"/>
          </a:xfrm>
          <a:prstGeom prst="rect">
            <a:avLst/>
          </a:prstGeom>
        </p:spPr>
      </p:pic>
      <p:pic>
        <p:nvPicPr>
          <p:cNvPr id="5" name="Picture 4" descr="A picture containing outdoor, grass, sky, tree&#10;&#10;AI-generated content may be incorrect.">
            <a:extLst>
              <a:ext uri="{FF2B5EF4-FFF2-40B4-BE49-F238E27FC236}">
                <a16:creationId xmlns:a16="http://schemas.microsoft.com/office/drawing/2014/main" id="{9A327574-95CF-363B-E401-A67CA999A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22" y="1761949"/>
            <a:ext cx="4416778" cy="331258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C866D3CE-0F13-0C30-02B9-91F233A45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Dayton CCTV</a:t>
            </a:r>
            <a:br>
              <a:rPr lang="en-US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0795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FEBFE-F0C6-9A64-B5A9-59B5661C4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644473"/>
          </a:xfrm>
        </p:spPr>
        <p:txBody>
          <a:bodyPr>
            <a:normAutofit fontScale="90000"/>
          </a:bodyPr>
          <a:lstStyle/>
          <a:p>
            <a:r>
              <a:rPr lang="en-US"/>
              <a:t>Dye Testing &amp;</a:t>
            </a:r>
            <a:br>
              <a:rPr lang="en-US"/>
            </a:br>
            <a:r>
              <a:rPr lang="en-US"/>
              <a:t>Facility Inspections</a:t>
            </a:r>
            <a:br>
              <a:rPr lang="en-US"/>
            </a:br>
            <a:endParaRPr lang="en-US"/>
          </a:p>
        </p:txBody>
      </p:sp>
      <p:pic>
        <p:nvPicPr>
          <p:cNvPr id="4" name="Picture 3" descr="A close up of a tire&#10;&#10;AI-generated content may be incorrect.">
            <a:extLst>
              <a:ext uri="{FF2B5EF4-FFF2-40B4-BE49-F238E27FC236}">
                <a16:creationId xmlns:a16="http://schemas.microsoft.com/office/drawing/2014/main" id="{CDDDDF55-B470-D505-A627-4742E59914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8415" y="1399294"/>
            <a:ext cx="3124596" cy="41661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A picture containing stone&#10;&#10;AI-generated content may be incorrect.">
            <a:extLst>
              <a:ext uri="{FF2B5EF4-FFF2-40B4-BE49-F238E27FC236}">
                <a16:creationId xmlns:a16="http://schemas.microsoft.com/office/drawing/2014/main" id="{F0420661-9E15-4254-EB4D-906E990F20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1082" y="1399293"/>
            <a:ext cx="4783544" cy="416612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103559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77502-26EC-9C98-FAC2-ADBC82841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Toledo Investigation 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0916B7-32AD-7576-E44C-810EF8DC44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indent="-457200"/>
            <a:r>
              <a:rPr lang="en-US" sz="2500">
                <a:ea typeface="+mn-lt"/>
                <a:cs typeface="+mn-lt"/>
              </a:rPr>
              <a:t>Field Maps to locate asset</a:t>
            </a:r>
          </a:p>
          <a:p>
            <a:pPr marL="457200" indent="-457200"/>
            <a:r>
              <a:rPr lang="en-US" sz="2500">
                <a:ea typeface="+mn-lt"/>
                <a:cs typeface="+mn-lt"/>
              </a:rPr>
              <a:t>Links to Survey123 Form</a:t>
            </a:r>
            <a:endParaRPr lang="en-US"/>
          </a:p>
          <a:p>
            <a:r>
              <a:rPr lang="en-US">
                <a:ea typeface="+mn-lt"/>
                <a:cs typeface="+mn-lt"/>
                <a:hlinkClick r:id="rId2"/>
              </a:rPr>
              <a:t>https://drive.google.com/file/d/1DIG6BLFESQeu2P-xNciFglrNskv8NY-l/view?usp=drive_link</a:t>
            </a:r>
            <a:endParaRPr lang="en-US">
              <a:ea typeface="+mn-lt"/>
              <a:cs typeface="+mn-lt"/>
            </a:endParaRPr>
          </a:p>
          <a:p>
            <a:endParaRPr lang="en-US">
              <a:ea typeface="Calibri"/>
              <a:cs typeface="Calibri"/>
            </a:endParaRPr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B898E7-7401-EFF8-6BF6-0DFD694987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2371" y="3719513"/>
            <a:ext cx="5686425" cy="284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9315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FD527-2AF9-15B8-C66B-C47491508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Toledo Investigation Data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B2D7AE-493B-0C12-F88C-CEA51A3E5C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Calibri"/>
                <a:cs typeface="Calibri"/>
              </a:rPr>
              <a:t>Survey123 mapping</a:t>
            </a:r>
          </a:p>
          <a:p>
            <a:r>
              <a:rPr lang="en-US">
                <a:ea typeface="Calibri"/>
                <a:cs typeface="Calibri"/>
              </a:rPr>
              <a:t>Survey123 data/analysis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9EC21E-6CBC-4B8A-A355-3748080ED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583" y="3112595"/>
            <a:ext cx="8001001" cy="36490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A9B997-70C4-1CC2-37E0-24FEBFCAF4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65"/>
          <a:stretch>
            <a:fillRect/>
          </a:stretch>
        </p:blipFill>
        <p:spPr>
          <a:xfrm>
            <a:off x="5444307" y="1135062"/>
            <a:ext cx="3094067" cy="426703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609050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60D5D-4DF6-6BA5-2955-39545BC62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Toledo Tracking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5DC20A-6BA1-FEE1-16B4-9E4ACE87E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218317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Calibri"/>
                <a:cs typeface="Calibri"/>
              </a:rPr>
              <a:t>Nose- follow the odor</a:t>
            </a:r>
          </a:p>
          <a:p>
            <a:r>
              <a:rPr lang="en-US">
                <a:ea typeface="Calibri"/>
                <a:cs typeface="Calibri"/>
              </a:rPr>
              <a:t>Eyes- follow the flow</a:t>
            </a:r>
          </a:p>
          <a:p>
            <a:r>
              <a:rPr lang="en-US">
                <a:ea typeface="Calibri"/>
                <a:cs typeface="Calibri"/>
              </a:rPr>
              <a:t>Dye- Dye Test Form</a:t>
            </a:r>
          </a:p>
          <a:p>
            <a:r>
              <a:rPr lang="en-US">
                <a:ea typeface="Calibri"/>
                <a:cs typeface="Calibri"/>
              </a:rPr>
              <a:t>Bacteria sample- Sanitary leaks</a:t>
            </a:r>
          </a:p>
          <a:p>
            <a:r>
              <a:rPr lang="en-US">
                <a:ea typeface="Calibri"/>
                <a:cs typeface="Calibri"/>
              </a:rPr>
              <a:t>Chlorine kit- water main breaks</a:t>
            </a:r>
          </a:p>
          <a:p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6139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D4657-7A7B-29E3-F629-647FECABD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>
                <a:ea typeface="Calibri"/>
                <a:cs typeface="Calibri"/>
              </a:rPr>
              <a:t>Toledo Tracking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C27BFC8-0EAE-5991-357E-4366A62187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4139" y="1414197"/>
            <a:ext cx="3869640" cy="48238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6C4388-3F2D-EEB5-69B7-9EA6E372C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825" y="3075515"/>
            <a:ext cx="4207934" cy="33528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6F761-A048-2D61-0F85-5AC4C5A085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4083" y="273580"/>
            <a:ext cx="2857501" cy="267017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616540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2B2A7-22A0-1CE5-6293-7196FC3B6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Break for Hands-On Tools Demo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EE296-4CC4-2629-DC9C-D42A0E2E43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/>
              <a:t>iPads</a:t>
            </a:r>
          </a:p>
          <a:p>
            <a:pPr lvl="1"/>
            <a:r>
              <a:rPr lang="en-US"/>
              <a:t>Sampling supplies</a:t>
            </a:r>
          </a:p>
          <a:p>
            <a:pPr lvl="1"/>
            <a:r>
              <a:rPr lang="en-US"/>
              <a:t>Hach meters</a:t>
            </a:r>
          </a:p>
          <a:p>
            <a:pPr lvl="1"/>
            <a:r>
              <a:rPr lang="en-US"/>
              <a:t>Dye</a:t>
            </a:r>
          </a:p>
          <a:p>
            <a:pPr lvl="1"/>
            <a:r>
              <a:rPr lang="en-US"/>
              <a:t>Flashlights</a:t>
            </a:r>
          </a:p>
          <a:p>
            <a:pPr lvl="1"/>
            <a:r>
              <a:rPr lang="en-US"/>
              <a:t>Rope</a:t>
            </a:r>
          </a:p>
          <a:p>
            <a:pPr lvl="1"/>
            <a:r>
              <a:rPr lang="en-US"/>
              <a:t>Pick</a:t>
            </a:r>
          </a:p>
          <a:p>
            <a:pPr lvl="1"/>
            <a:r>
              <a:rPr lang="en-US"/>
              <a:t>Flow meter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5002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FC72B5-8B2E-CCF4-D56F-A3D21457B7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A0B5E3B-3CD1-1AF4-A216-360BC98FD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Introduction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8295EEC-A09E-5328-5753-7A00BACC6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0742" y="1703623"/>
            <a:ext cx="4376057" cy="442254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Todd Haggard</a:t>
            </a:r>
          </a:p>
          <a:p>
            <a:r>
              <a:rPr lang="en-US">
                <a:ea typeface="Calibri"/>
                <a:cs typeface="Calibri"/>
              </a:rPr>
              <a:t>Sr. Environmental Specialist</a:t>
            </a:r>
          </a:p>
          <a:p>
            <a:r>
              <a:rPr lang="en-US"/>
              <a:t>Sampling technician, stormwater inspector, to IDDE program lead</a:t>
            </a:r>
            <a:endParaRPr lang="en-US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13 years </a:t>
            </a:r>
          </a:p>
          <a:p>
            <a:pPr marL="0" indent="0">
              <a:buNone/>
            </a:pPr>
            <a:endParaRPr lang="en-US" sz="2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D16D22-9E61-E9DC-9286-DA465E8739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76702" y="1567677"/>
            <a:ext cx="3041774" cy="442159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526996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018CC-9B8D-C542-C58C-0FB7A9255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Dayton Elimination Examples</a:t>
            </a:r>
          </a:p>
        </p:txBody>
      </p:sp>
      <p:pic>
        <p:nvPicPr>
          <p:cNvPr id="5" name="Picture 4" descr="A picture containing outdoor, sky, ground, tree&#10;&#10;AI-generated content may be incorrect.">
            <a:extLst>
              <a:ext uri="{FF2B5EF4-FFF2-40B4-BE49-F238E27FC236}">
                <a16:creationId xmlns:a16="http://schemas.microsoft.com/office/drawing/2014/main" id="{1EB3F84C-6F13-7765-1332-C9B8ED2E66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5267" y="4376737"/>
            <a:ext cx="3276600" cy="2457450"/>
          </a:xfrm>
          <a:prstGeom prst="rect">
            <a:avLst/>
          </a:prstGeom>
        </p:spPr>
      </p:pic>
      <p:pic>
        <p:nvPicPr>
          <p:cNvPr id="7" name="Picture 6" descr="A picture containing outdoor, ground, sky, street&#10;&#10;AI-generated content may be incorrect.">
            <a:extLst>
              <a:ext uri="{FF2B5EF4-FFF2-40B4-BE49-F238E27FC236}">
                <a16:creationId xmlns:a16="http://schemas.microsoft.com/office/drawing/2014/main" id="{79D82763-F471-27FB-7660-168040BE87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7819" y="1144365"/>
            <a:ext cx="2364581" cy="3152775"/>
          </a:xfrm>
          <a:prstGeom prst="rect">
            <a:avLst/>
          </a:prstGeom>
        </p:spPr>
      </p:pic>
      <p:pic>
        <p:nvPicPr>
          <p:cNvPr id="8" name="Picture 7" descr="A picture containing outdoor, ground, sky, parked&#10;&#10;AI-generated content may be incorrect.">
            <a:extLst>
              <a:ext uri="{FF2B5EF4-FFF2-40B4-BE49-F238E27FC236}">
                <a16:creationId xmlns:a16="http://schemas.microsoft.com/office/drawing/2014/main" id="{F6BE418B-EE9C-1441-2D48-942CB23F8F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42515" y="1144365"/>
            <a:ext cx="3216219" cy="20052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13E7A3-7100-28B2-9563-69822BD513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4730" y="3256772"/>
            <a:ext cx="2647077" cy="352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8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4AC64-23F0-3A72-488B-74D3FF0ED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494183" cy="1143000"/>
          </a:xfrm>
        </p:spPr>
        <p:txBody>
          <a:bodyPr>
            <a:normAutofit/>
          </a:bodyPr>
          <a:lstStyle/>
          <a:p>
            <a:r>
              <a:rPr lang="en-US" sz="3200"/>
              <a:t>Toledo Tracking and Elimination Example</a:t>
            </a:r>
            <a:endParaRPr lang="en-US" sz="3200">
              <a:ea typeface="Calibri"/>
              <a:cs typeface="Calibri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8EB9B97-CF56-0361-3662-83F31B2CBC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3986" y="1160198"/>
            <a:ext cx="1972861" cy="55647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6C58E9-B1F3-5B99-A36A-3AFCCCF64B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5" b="-414"/>
          <a:stretch>
            <a:fillRect/>
          </a:stretch>
        </p:blipFill>
        <p:spPr>
          <a:xfrm>
            <a:off x="5404909" y="2233084"/>
            <a:ext cx="3287733" cy="32895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0C2330-85A5-F6CC-0A9B-1304352E25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70212" y="1163638"/>
            <a:ext cx="2166425" cy="27204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43F669-34ED-38BE-932F-8D1CDF6979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152" r="448" b="-176"/>
          <a:stretch>
            <a:fillRect/>
          </a:stretch>
        </p:blipFill>
        <p:spPr>
          <a:xfrm>
            <a:off x="2972331" y="3991240"/>
            <a:ext cx="2162210" cy="271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7995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9F500-17FF-F488-E1F8-E1D9EDA94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866" y="285222"/>
            <a:ext cx="2302933" cy="2264832"/>
          </a:xfrm>
        </p:spPr>
        <p:txBody>
          <a:bodyPr>
            <a:normAutofit/>
          </a:bodyPr>
          <a:lstStyle/>
          <a:p>
            <a:r>
              <a:rPr lang="en-US" sz="3200">
                <a:ea typeface="Calibri"/>
                <a:cs typeface="Calibri"/>
              </a:rPr>
              <a:t>Toledo </a:t>
            </a:r>
            <a:br>
              <a:rPr lang="en-US" sz="3200">
                <a:ea typeface="Calibri"/>
                <a:cs typeface="Calibri"/>
              </a:rPr>
            </a:br>
            <a:r>
              <a:rPr lang="en-US" sz="3200">
                <a:ea typeface="Calibri"/>
                <a:cs typeface="Calibri"/>
              </a:rPr>
              <a:t>Elimination Example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EE1F6D-0F1C-4E98-3BC5-C080214851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80558"/>
            <a:ext cx="3067957" cy="384560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>
                <a:ea typeface="Calibri"/>
                <a:cs typeface="Calibri"/>
              </a:rPr>
              <a:t>Sanitary dor, suds, gray,  cloudy, high dry weather flow at outfall</a:t>
            </a:r>
          </a:p>
          <a:p>
            <a:r>
              <a:rPr lang="en-US" sz="2000">
                <a:ea typeface="Calibri"/>
                <a:cs typeface="Calibri"/>
              </a:rPr>
              <a:t>Dye tested</a:t>
            </a:r>
          </a:p>
          <a:p>
            <a:r>
              <a:rPr lang="en-US" sz="2000">
                <a:ea typeface="Calibri"/>
                <a:cs typeface="Calibri"/>
              </a:rPr>
              <a:t>West facility plugged overflow</a:t>
            </a:r>
          </a:p>
          <a:p>
            <a:r>
              <a:rPr lang="en-US" sz="2000">
                <a:ea typeface="Calibri"/>
                <a:cs typeface="Calibri"/>
              </a:rPr>
              <a:t>TOL jetted sanitary line</a:t>
            </a:r>
          </a:p>
          <a:p>
            <a:r>
              <a:rPr lang="en-US" sz="2000">
                <a:ea typeface="Calibri"/>
                <a:cs typeface="Calibri"/>
              </a:rPr>
              <a:t>East facility re-evaluted their Fats, Oils and Grease complaince</a:t>
            </a: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09A483-C9AF-7BD6-030E-2DC39D9A8F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20401" y="285751"/>
            <a:ext cx="5267870" cy="627592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054141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5CE3-FA3A-C01B-4359-367B1283A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 Your Assumptions!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D13A42-F36E-15E5-2633-AAC321FE80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35511" y="2143009"/>
            <a:ext cx="4861748" cy="36463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 descr="A picture containing stone, building material&#10;&#10;AI-generated content may be incorrect.">
            <a:extLst>
              <a:ext uri="{FF2B5EF4-FFF2-40B4-BE49-F238E27FC236}">
                <a16:creationId xmlns:a16="http://schemas.microsoft.com/office/drawing/2014/main" id="{477A7620-8378-A9EE-6A68-3F4947DF1F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316470" y="2133952"/>
            <a:ext cx="4872098" cy="365407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317815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9ADA-78B2-52BD-7053-30A07334D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Combined Lessons Learned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ECB63-F8FF-0BA3-701A-B81DB897FE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u="sng"/>
              <a:t>Mapping and Digital Tools</a:t>
            </a:r>
          </a:p>
          <a:p>
            <a:r>
              <a:rPr lang="en-US"/>
              <a:t>Digital and accurate maps is key to IDDE and investigations </a:t>
            </a:r>
          </a:p>
          <a:p>
            <a:r>
              <a:rPr lang="en-US"/>
              <a:t>Switching to digital data collection = great!</a:t>
            </a:r>
          </a:p>
          <a:p>
            <a:r>
              <a:rPr lang="en-US"/>
              <a:t>Start with the tools you have</a:t>
            </a:r>
          </a:p>
          <a:p>
            <a:r>
              <a:rPr lang="en-US"/>
              <a:t>Build relationship with GIS experts</a:t>
            </a:r>
          </a:p>
          <a:p>
            <a:r>
              <a:rPr lang="en-US"/>
              <a:t>Revisit the tool, make it an interative process</a:t>
            </a:r>
          </a:p>
          <a:p>
            <a:pPr lvl="1"/>
            <a:r>
              <a:rPr lang="en-US"/>
              <a:t>Shading, new fields, updated dashboard, </a:t>
            </a:r>
            <a:r>
              <a:rPr lang="en-US" err="1"/>
              <a:t>etc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02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664352-F302-1DF6-8072-153EC3093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21553-12C1-0EB4-2EED-E1A588E84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Combined Lessons Learned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3600E-4D30-987C-008D-85085E167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45500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u="sng"/>
              <a:t>Investigations and Elimination</a:t>
            </a:r>
          </a:p>
          <a:p>
            <a:r>
              <a:rPr lang="en-US"/>
              <a:t>Question your assumptions</a:t>
            </a:r>
          </a:p>
          <a:p>
            <a:r>
              <a:rPr lang="en-US"/>
              <a:t>Effectively use the tools you have</a:t>
            </a:r>
          </a:p>
          <a:p>
            <a:r>
              <a:rPr lang="en-US"/>
              <a:t>Document progress (permit required)</a:t>
            </a:r>
          </a:p>
          <a:p>
            <a:r>
              <a:rPr lang="en-US">
                <a:ea typeface="Calibri"/>
                <a:cs typeface="Calibri"/>
              </a:rPr>
              <a:t>Follow the flow or odor</a:t>
            </a:r>
          </a:p>
          <a:p>
            <a:r>
              <a:rPr lang="en-US">
                <a:ea typeface="Calibri"/>
                <a:cs typeface="Calibri"/>
              </a:rPr>
              <a:t>Build working relationships with other City or County departments (Sewers, Engineering, Local Health Dept, EPA, neighboring MS4s, </a:t>
            </a:r>
            <a:r>
              <a:rPr lang="en-US" err="1">
                <a:ea typeface="Calibri"/>
                <a:cs typeface="Calibri"/>
              </a:rPr>
              <a:t>etc</a:t>
            </a:r>
            <a:r>
              <a:rPr lang="en-US">
                <a:ea typeface="Calibri"/>
                <a:cs typeface="Calibri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723650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A4451-1529-C11A-EE3F-C46F0BCC1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Future Plans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5CDE2-4F41-FF13-7F21-BDF0B5718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16106"/>
            <a:ext cx="8229600" cy="5010057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u="sng"/>
              <a:t>Dayton</a:t>
            </a:r>
          </a:p>
          <a:p>
            <a:r>
              <a:rPr lang="en-US"/>
              <a:t>Network analysis on GIS maps – track flow</a:t>
            </a:r>
          </a:p>
          <a:p>
            <a:r>
              <a:rPr lang="en-US"/>
              <a:t>Updating GIS maps based on ground truthing</a:t>
            </a:r>
          </a:p>
          <a:p>
            <a:pPr marL="0" indent="0">
              <a:buNone/>
            </a:pPr>
            <a:r>
              <a:rPr lang="en-US" u="sng">
                <a:ea typeface="Calibri"/>
                <a:cs typeface="Calibri"/>
              </a:rPr>
              <a:t>Toledo</a:t>
            </a:r>
          </a:p>
          <a:p>
            <a:r>
              <a:rPr lang="en-US">
                <a:ea typeface="Calibri"/>
                <a:cs typeface="Calibri"/>
              </a:rPr>
              <a:t>Improve elimination process with other City divisions </a:t>
            </a:r>
          </a:p>
          <a:p>
            <a:r>
              <a:rPr lang="en-US">
                <a:ea typeface="Calibri"/>
                <a:cs typeface="Calibri"/>
              </a:rPr>
              <a:t>Contracts for CCTV and smoke testing</a:t>
            </a:r>
          </a:p>
          <a:p>
            <a:pPr marL="0" indent="0">
              <a:buNone/>
            </a:pPr>
            <a:r>
              <a:rPr lang="en-US" u="sng">
                <a:ea typeface="Calibri"/>
                <a:cs typeface="Calibri"/>
              </a:rPr>
              <a:t>Both</a:t>
            </a:r>
          </a:p>
          <a:p>
            <a:r>
              <a:rPr lang="en-US">
                <a:ea typeface="Calibri"/>
                <a:cs typeface="Calibri"/>
              </a:rPr>
              <a:t>Improve recordkeeping on investigations/elimination</a:t>
            </a:r>
          </a:p>
          <a:p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46899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A2B79-8C33-552C-3FDA-314F12FFB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11255"/>
            <a:ext cx="8229600" cy="1143000"/>
          </a:xfrm>
        </p:spPr>
        <p:txBody>
          <a:bodyPr/>
          <a:lstStyle/>
          <a:p>
            <a:r>
              <a:rPr lang="en-US"/>
              <a:t>How do you do IDDE?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7F3D9F1-CE9F-C55E-6F46-E4AD4CF1C2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766218"/>
            <a:ext cx="8229600" cy="37158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Katie Norris, Environmental Scientist</a:t>
            </a:r>
          </a:p>
          <a:p>
            <a:pPr lvl="1"/>
            <a:r>
              <a:rPr lang="en-US">
                <a:hlinkClick r:id="rId2"/>
              </a:rPr>
              <a:t>Katie.Norris@daytonohio.gov</a:t>
            </a:r>
            <a:endParaRPr lang="en-US"/>
          </a:p>
          <a:p>
            <a:r>
              <a:rPr lang="en-US"/>
              <a:t>Todd Haggard, Sr. Environmental Specialist</a:t>
            </a:r>
          </a:p>
          <a:p>
            <a:pPr lvl="1"/>
            <a:r>
              <a:rPr lang="en-US">
                <a:hlinkClick r:id="rId3"/>
              </a:rPr>
              <a:t>todd.haggard@toledo.oh.gov</a:t>
            </a:r>
            <a:r>
              <a:rPr lang="en-US"/>
              <a:t> </a:t>
            </a:r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44305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DB0EE-1B72-BC16-AE29-E161212E0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Dayton, Ohio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CB84815-8098-A9F5-9141-437CA9310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06286"/>
            <a:ext cx="8229600" cy="4819877"/>
          </a:xfrm>
        </p:spPr>
        <p:txBody>
          <a:bodyPr/>
          <a:lstStyle/>
          <a:p>
            <a:r>
              <a:rPr lang="en-US"/>
              <a:t>56.96 square miles</a:t>
            </a:r>
          </a:p>
          <a:p>
            <a:r>
              <a:rPr lang="en-US"/>
              <a:t>Population: 137,644 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18B40F55-5CF5-6AEF-D8E9-3F8AD26E9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11361"/>
            <a:ext cx="9144000" cy="4446639"/>
          </a:xfrm>
          <a:prstGeom prst="rect">
            <a:avLst/>
          </a:prstGeom>
        </p:spPr>
      </p:pic>
      <p:sp>
        <p:nvSpPr>
          <p:cNvPr id="7" name="Callout: Bent Line 6">
            <a:extLst>
              <a:ext uri="{FF2B5EF4-FFF2-40B4-BE49-F238E27FC236}">
                <a16:creationId xmlns:a16="http://schemas.microsoft.com/office/drawing/2014/main" id="{F504D4C6-E6A3-A647-88AF-CDC80198C296}"/>
              </a:ext>
            </a:extLst>
          </p:cNvPr>
          <p:cNvSpPr/>
          <p:nvPr/>
        </p:nvSpPr>
        <p:spPr>
          <a:xfrm>
            <a:off x="7362825" y="2918593"/>
            <a:ext cx="1500188" cy="694473"/>
          </a:xfrm>
          <a:prstGeom prst="borderCallout2">
            <a:avLst>
              <a:gd name="adj1" fmla="val 94185"/>
              <a:gd name="adj2" fmla="val -5793"/>
              <a:gd name="adj3" fmla="val 94185"/>
              <a:gd name="adj4" fmla="val -19207"/>
              <a:gd name="adj5" fmla="val 283943"/>
              <a:gd name="adj6" fmla="val -5798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  <a:p>
            <a:pPr algn="ctr"/>
            <a:r>
              <a:rPr lang="en-US"/>
              <a:t>Phase I MS4 </a:t>
            </a:r>
          </a:p>
          <a:p>
            <a:pPr algn="ctr"/>
            <a:r>
              <a:rPr lang="en-US"/>
              <a:t>NPDES Permit</a:t>
            </a:r>
          </a:p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861A8BF-4151-90EC-54E9-FAF9EA10D634}"/>
              </a:ext>
            </a:extLst>
          </p:cNvPr>
          <p:cNvSpPr txBox="1">
            <a:spLocks/>
          </p:cNvSpPr>
          <p:nvPr/>
        </p:nvSpPr>
        <p:spPr>
          <a:xfrm>
            <a:off x="6464665" y="4698523"/>
            <a:ext cx="2330815" cy="838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>
                <a:solidFill>
                  <a:schemeClr val="bg1"/>
                </a:solidFill>
              </a:rPr>
              <a:t>462 Outfalls</a:t>
            </a:r>
          </a:p>
        </p:txBody>
      </p:sp>
    </p:spTree>
    <p:extLst>
      <p:ext uri="{BB962C8B-B14F-4D97-AF65-F5344CB8AC3E}">
        <p14:creationId xmlns:p14="http://schemas.microsoft.com/office/powerpoint/2010/main" val="1635996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58BFE-0B9D-D01D-651A-54EC3E0A36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75893-4E43-AC9F-AFB0-5C1F25C3C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Toledo, Ohio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E146E4C-F898-BA58-F990-8D630BD251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28536"/>
            <a:ext cx="4938184" cy="459762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/>
              <a:t>80.49 square miles of land</a:t>
            </a:r>
            <a:endParaRPr lang="en-US" sz="2800">
              <a:ea typeface="Calibri"/>
              <a:cs typeface="Calibri"/>
            </a:endParaRPr>
          </a:p>
          <a:p>
            <a:r>
              <a:rPr lang="en-US" sz="2800">
                <a:ea typeface="Calibri"/>
                <a:cs typeface="Calibri"/>
              </a:rPr>
              <a:t>3.43 square miles of water</a:t>
            </a:r>
          </a:p>
          <a:p>
            <a:r>
              <a:rPr lang="en-US" sz="2800">
                <a:ea typeface="Calibri"/>
                <a:cs typeface="Calibri"/>
              </a:rPr>
              <a:t>84.12 total</a:t>
            </a:r>
          </a:p>
          <a:p>
            <a:r>
              <a:rPr lang="en-US" sz="2800"/>
              <a:t>Population: 265,638 </a:t>
            </a:r>
            <a:endParaRPr lang="en-US" sz="2800">
              <a:ea typeface="Calibri"/>
              <a:cs typeface="Calibri"/>
            </a:endParaRPr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286E6DB-8076-A33C-DD0A-FE6B6CAC1917}"/>
              </a:ext>
            </a:extLst>
          </p:cNvPr>
          <p:cNvSpPr txBox="1">
            <a:spLocks/>
          </p:cNvSpPr>
          <p:nvPr/>
        </p:nvSpPr>
        <p:spPr>
          <a:xfrm>
            <a:off x="6464665" y="4698523"/>
            <a:ext cx="2330815" cy="838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>
                <a:solidFill>
                  <a:schemeClr val="bg1"/>
                </a:solidFill>
              </a:rPr>
              <a:t>462 Outfalls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0F6E9C-DF2A-CF7A-399A-5CD4BEF4D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38" y="3791480"/>
            <a:ext cx="7629525" cy="24288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DA9C19-739A-20AF-3AA7-718BC40862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1877" y="1630952"/>
            <a:ext cx="3394075" cy="191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951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D6AC2-6100-BB16-D659-1896E3B51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 Permits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78E28-A9C6-792A-F882-60E4BE87B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3162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/>
              <a:t>Comprehensive Map</a:t>
            </a:r>
          </a:p>
          <a:p>
            <a:r>
              <a:rPr lang="en-US"/>
              <a:t>Home Sewage Treatment System</a:t>
            </a:r>
          </a:p>
          <a:p>
            <a:r>
              <a:rPr lang="en-US"/>
              <a:t>IDDE ordinance and enforcement</a:t>
            </a:r>
          </a:p>
          <a:p>
            <a:r>
              <a:rPr lang="en-US"/>
              <a:t>Training </a:t>
            </a:r>
          </a:p>
          <a:p>
            <a:r>
              <a:rPr lang="en-US"/>
              <a:t>Complaints</a:t>
            </a:r>
          </a:p>
          <a:p>
            <a:r>
              <a:rPr lang="en-US"/>
              <a:t>Program with plan to detect, track, and eliminate</a:t>
            </a:r>
          </a:p>
          <a:p>
            <a:pPr lvl="1"/>
            <a:r>
              <a:rPr lang="en-US"/>
              <a:t>Dry weather screening</a:t>
            </a:r>
          </a:p>
          <a:p>
            <a:pPr lvl="1"/>
            <a:r>
              <a:rPr lang="en-US"/>
              <a:t>Prioritization</a:t>
            </a:r>
          </a:p>
          <a:p>
            <a:pPr lvl="1"/>
            <a:r>
              <a:rPr lang="en-US"/>
              <a:t>Evaluation of program and goals</a:t>
            </a:r>
          </a:p>
          <a:p>
            <a:r>
              <a:rPr lang="en-US"/>
              <a:t>Phase II has the same requirements</a:t>
            </a:r>
          </a:p>
        </p:txBody>
      </p:sp>
    </p:spTree>
    <p:extLst>
      <p:ext uri="{BB962C8B-B14F-4D97-AF65-F5344CB8AC3E}">
        <p14:creationId xmlns:p14="http://schemas.microsoft.com/office/powerpoint/2010/main" val="2478874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C0841-148A-762B-7C28-450A647BA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Dayton Phase I MS4 IDDE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F9B160-01AA-2C15-291F-6FF772FD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20284"/>
            <a:ext cx="8229600" cy="4525963"/>
          </a:xfrm>
        </p:spPr>
        <p:txBody>
          <a:bodyPr/>
          <a:lstStyle/>
          <a:p>
            <a:r>
              <a:rPr lang="en-US"/>
              <a:t>Permit Requirements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57259034-5B41-21D6-74A1-2CBC16CF1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0245" y="1131680"/>
            <a:ext cx="2286333" cy="29484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C10BEF-CA59-767D-A8DD-72F4349173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4954" y="4141406"/>
            <a:ext cx="3176916" cy="23826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AD2CAAD5-5F30-DD47-06C7-1374AACFAF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087" y="2344717"/>
            <a:ext cx="4517508" cy="37814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74BD8F-09A5-4E0D-DCE4-57F2B5C7629A}"/>
              </a:ext>
            </a:extLst>
          </p:cNvPr>
          <p:cNvSpPr txBox="1"/>
          <p:nvPr/>
        </p:nvSpPr>
        <p:spPr>
          <a:xfrm>
            <a:off x="3256384" y="5756831"/>
            <a:ext cx="1311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462 Outfalls</a:t>
            </a:r>
          </a:p>
        </p:txBody>
      </p:sp>
    </p:spTree>
    <p:extLst>
      <p:ext uri="{BB962C8B-B14F-4D97-AF65-F5344CB8AC3E}">
        <p14:creationId xmlns:p14="http://schemas.microsoft.com/office/powerpoint/2010/main" val="15681800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68EC6-D46D-51E0-D9B6-53897C62F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ea typeface="Calibri"/>
                <a:cs typeface="Calibri"/>
              </a:rPr>
              <a:t>Toledo Phase I MS4 IDDE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18EF66-1CD7-3BB9-1168-B26B0806D8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71476"/>
            <a:ext cx="8243977" cy="494031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ea typeface="Calibri"/>
                <a:cs typeface="Calibri"/>
              </a:rPr>
              <a:t>Permit requirements</a:t>
            </a:r>
          </a:p>
          <a:p>
            <a:r>
              <a:rPr lang="en-US" sz="2400">
                <a:ea typeface="Calibri"/>
                <a:cs typeface="Calibri"/>
              </a:rPr>
              <a:t>See something, say something!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9CC7A6-2FBF-A242-18CD-27B3646292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82"/>
          <a:stretch>
            <a:fillRect/>
          </a:stretch>
        </p:blipFill>
        <p:spPr>
          <a:xfrm>
            <a:off x="338667" y="2012498"/>
            <a:ext cx="5365752" cy="41136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E32F85-E038-B770-467A-825FF8EFEE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55797" y="2010642"/>
            <a:ext cx="2728940" cy="41162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ADE205-FED0-A2D7-60B9-72C498F8FEDD}"/>
              </a:ext>
            </a:extLst>
          </p:cNvPr>
          <p:cNvSpPr txBox="1"/>
          <p:nvPr/>
        </p:nvSpPr>
        <p:spPr>
          <a:xfrm>
            <a:off x="3100917" y="5323417"/>
            <a:ext cx="227541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ea typeface="Calibri"/>
                <a:cs typeface="Calibri"/>
              </a:rPr>
              <a:t>858 Outfalls</a:t>
            </a:r>
            <a:endParaRPr lang="en-US" sz="2800" b="1"/>
          </a:p>
        </p:txBody>
      </p:sp>
    </p:spTree>
    <p:extLst>
      <p:ext uri="{BB962C8B-B14F-4D97-AF65-F5344CB8AC3E}">
        <p14:creationId xmlns:p14="http://schemas.microsoft.com/office/powerpoint/2010/main" val="10975565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ree, outdoor, wood, forest&#10;&#10;Description automatically generated">
            <a:extLst>
              <a:ext uri="{FF2B5EF4-FFF2-40B4-BE49-F238E27FC236}">
                <a16:creationId xmlns:a16="http://schemas.microsoft.com/office/drawing/2014/main" id="{A0842FFF-DB26-8B2E-EA3D-5F133A664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887" y="6738"/>
            <a:ext cx="5562113" cy="3576748"/>
          </a:xfrm>
          <a:prstGeom prst="rect">
            <a:avLst/>
          </a:prstGeom>
        </p:spPr>
      </p:pic>
      <p:pic>
        <p:nvPicPr>
          <p:cNvPr id="5" name="Picture 4" descr="A picture containing person, child, little, young&#10;&#10;Description automatically generated">
            <a:extLst>
              <a:ext uri="{FF2B5EF4-FFF2-40B4-BE49-F238E27FC236}">
                <a16:creationId xmlns:a16="http://schemas.microsoft.com/office/drawing/2014/main" id="{48C44A21-89DE-CBAA-5BFC-56EB5A3FE1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8619"/>
            <a:ext cx="4385388" cy="66607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E7695A-89B4-7470-6515-8C84BC9D8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7238"/>
            <a:ext cx="3928188" cy="1528924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bg1"/>
                </a:solidFill>
              </a:rPr>
              <a:t>Dayton Sample and Data Collection</a:t>
            </a:r>
          </a:p>
        </p:txBody>
      </p:sp>
      <p:pic>
        <p:nvPicPr>
          <p:cNvPr id="10" name="Picture 9" descr="A person standing next to a hole in the ground&#10;&#10;AI-generated content may be incorrect.">
            <a:extLst>
              <a:ext uri="{FF2B5EF4-FFF2-40B4-BE49-F238E27FC236}">
                <a16:creationId xmlns:a16="http://schemas.microsoft.com/office/drawing/2014/main" id="{AC855BD0-E28D-C5DF-AC45-DEB2EC617E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85388" y="3281252"/>
            <a:ext cx="4758612" cy="357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1131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f920f5b4-f35a-4bd1-ab57-79db69ad10fb}" enabled="1" method="Standard" siteId="{50f8fcc4-94d8-4f07-84eb-36ed57c7c8a2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860</Words>
  <Application>Microsoft Office PowerPoint</Application>
  <PresentationFormat>On-screen Show (4:3)</PresentationFormat>
  <Paragraphs>179</Paragraphs>
  <Slides>37</Slides>
  <Notes>4</Notes>
  <HiddenSlides>0</HiddenSlides>
  <MMClips>1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Calibri</vt:lpstr>
      <vt:lpstr>Office Theme</vt:lpstr>
      <vt:lpstr>Photo Editor Photo</vt:lpstr>
      <vt:lpstr>Illicit Discharge Detection  and Elimination (IDDE): Dayton &amp; Toledo</vt:lpstr>
      <vt:lpstr>Introduction</vt:lpstr>
      <vt:lpstr>Introduction</vt:lpstr>
      <vt:lpstr>Dayton, Ohio</vt:lpstr>
      <vt:lpstr>Toledo, Ohio</vt:lpstr>
      <vt:lpstr> Permits Requirements</vt:lpstr>
      <vt:lpstr>Dayton Phase I MS4 IDDE</vt:lpstr>
      <vt:lpstr>Toledo Phase I MS4 IDDE</vt:lpstr>
      <vt:lpstr>Dayton Sample and Data Collection</vt:lpstr>
      <vt:lpstr>Dayton Action Levels for Parameters</vt:lpstr>
      <vt:lpstr>Toledo Sampling and Data Collection</vt:lpstr>
      <vt:lpstr>Toledo Sampling Equipment</vt:lpstr>
      <vt:lpstr>Toledo Prioritization</vt:lpstr>
      <vt:lpstr>Toledo Prioritization</vt:lpstr>
      <vt:lpstr>Phase II Example: Warren County SWCD</vt:lpstr>
      <vt:lpstr>Dayton Before the Field Maps App</vt:lpstr>
      <vt:lpstr>Toledo Before the Field Maps and Survey123</vt:lpstr>
      <vt:lpstr>Dayton FieldMaps App Demo</vt:lpstr>
      <vt:lpstr>Toledo Dry Weather Form/Survey 123</vt:lpstr>
      <vt:lpstr>Dayton IDDE tracking</vt:lpstr>
      <vt:lpstr>Also Used for Spill/Emergency Responses</vt:lpstr>
      <vt:lpstr>Tracking – How to LOOK effectively</vt:lpstr>
      <vt:lpstr>Dayton CCTV </vt:lpstr>
      <vt:lpstr>Dye Testing &amp; Facility Inspections </vt:lpstr>
      <vt:lpstr>Toledo Investigation Form</vt:lpstr>
      <vt:lpstr>Toledo Investigation Data</vt:lpstr>
      <vt:lpstr>Toledo Tracking Tools</vt:lpstr>
      <vt:lpstr>Toledo Tracking</vt:lpstr>
      <vt:lpstr>Break for Hands-On Tools Demo</vt:lpstr>
      <vt:lpstr>Dayton Elimination Examples</vt:lpstr>
      <vt:lpstr>Toledo Tracking and Elimination Example</vt:lpstr>
      <vt:lpstr>Toledo  Elimination Example</vt:lpstr>
      <vt:lpstr>Question Your Assumptions!</vt:lpstr>
      <vt:lpstr>Combined Lessons Learned</vt:lpstr>
      <vt:lpstr>Combined Lessons Learned</vt:lpstr>
      <vt:lpstr>Future Plans</vt:lpstr>
      <vt:lpstr>How do you do IDDE?</vt:lpstr>
    </vt:vector>
  </TitlesOfParts>
  <Company>Penny|Ohlmann|Neiman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Andrew Kittles</dc:creator>
  <cp:lastModifiedBy>Prier, Jonathan</cp:lastModifiedBy>
  <cp:revision>2</cp:revision>
  <dcterms:created xsi:type="dcterms:W3CDTF">2016-07-25T16:07:48Z</dcterms:created>
  <dcterms:modified xsi:type="dcterms:W3CDTF">2026-05-22T17:30:42Z</dcterms:modified>
</cp:coreProperties>
</file>