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1" r:id="rId9"/>
    <p:sldId id="268" r:id="rId10"/>
    <p:sldId id="262" r:id="rId11"/>
    <p:sldId id="266" r:id="rId12"/>
    <p:sldId id="263" r:id="rId13"/>
    <p:sldId id="267" r:id="rId14"/>
    <p:sldId id="269" r:id="rId15"/>
    <p:sldId id="270" r:id="rId16"/>
    <p:sldId id="271" r:id="rId17"/>
    <p:sldId id="274" r:id="rId18"/>
    <p:sldId id="276" r:id="rId19"/>
    <p:sldId id="277" r:id="rId20"/>
    <p:sldId id="278" r:id="rId21"/>
    <p:sldId id="279" r:id="rId22"/>
    <p:sldId id="280" r:id="rId23"/>
    <p:sldId id="282" r:id="rId24"/>
    <p:sldId id="285" r:id="rId25"/>
    <p:sldId id="286" r:id="rId26"/>
    <p:sldId id="287" r:id="rId27"/>
    <p:sldId id="284" r:id="rId28"/>
    <p:sldId id="289" r:id="rId29"/>
    <p:sldId id="288" r:id="rId30"/>
    <p:sldId id="283" r:id="rId31"/>
    <p:sldId id="29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74BF45-AFD0-4DCB-A1DB-EF58D756AAD1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15BBCEC-53D0-4034-A9E9-AA3BFDBFB75C}">
      <dgm:prSet/>
      <dgm:spPr/>
      <dgm:t>
        <a:bodyPr/>
        <a:lstStyle/>
        <a:p>
          <a:r>
            <a:rPr lang="en-US"/>
            <a:t>Construction activities started without approval </a:t>
          </a:r>
        </a:p>
      </dgm:t>
    </dgm:pt>
    <dgm:pt modelId="{9DC72F39-2BD6-4C12-AAA5-210DE54411D5}" type="parTrans" cxnId="{AD4E928A-3B8A-4B99-A5C8-F01DDF247C54}">
      <dgm:prSet/>
      <dgm:spPr/>
      <dgm:t>
        <a:bodyPr/>
        <a:lstStyle/>
        <a:p>
          <a:endParaRPr lang="en-US"/>
        </a:p>
      </dgm:t>
    </dgm:pt>
    <dgm:pt modelId="{EE44ABB9-2557-428D-B0D7-3825B8BE960E}" type="sibTrans" cxnId="{AD4E928A-3B8A-4B99-A5C8-F01DDF247C54}">
      <dgm:prSet/>
      <dgm:spPr/>
      <dgm:t>
        <a:bodyPr/>
        <a:lstStyle/>
        <a:p>
          <a:endParaRPr lang="en-US"/>
        </a:p>
      </dgm:t>
    </dgm:pt>
    <dgm:pt modelId="{0AF34756-0F1B-4315-B8D1-956E1177A452}">
      <dgm:prSet/>
      <dgm:spPr/>
      <dgm:t>
        <a:bodyPr/>
        <a:lstStyle/>
        <a:p>
          <a:r>
            <a:rPr lang="en-US"/>
            <a:t>Failure to install sediment basin</a:t>
          </a:r>
        </a:p>
      </dgm:t>
    </dgm:pt>
    <dgm:pt modelId="{EA77B142-25E2-4C44-BD8B-EFD5F9788301}" type="parTrans" cxnId="{EF4A2DEF-120A-4169-A768-B592E368F665}">
      <dgm:prSet/>
      <dgm:spPr/>
      <dgm:t>
        <a:bodyPr/>
        <a:lstStyle/>
        <a:p>
          <a:endParaRPr lang="en-US"/>
        </a:p>
      </dgm:t>
    </dgm:pt>
    <dgm:pt modelId="{007897FD-F021-4A90-9401-1C65BA77222B}" type="sibTrans" cxnId="{EF4A2DEF-120A-4169-A768-B592E368F665}">
      <dgm:prSet/>
      <dgm:spPr/>
      <dgm:t>
        <a:bodyPr/>
        <a:lstStyle/>
        <a:p>
          <a:endParaRPr lang="en-US"/>
        </a:p>
      </dgm:t>
    </dgm:pt>
    <dgm:pt modelId="{184D1F55-3BD6-4A6B-8DC9-93AE10E84A7B}">
      <dgm:prSet/>
      <dgm:spPr/>
      <dgm:t>
        <a:bodyPr/>
        <a:lstStyle/>
        <a:p>
          <a:r>
            <a:rPr lang="en-US" dirty="0"/>
            <a:t>No controls are installed</a:t>
          </a:r>
        </a:p>
      </dgm:t>
    </dgm:pt>
    <dgm:pt modelId="{2BC63E41-4E32-43CC-BC94-69BFF14FF175}" type="parTrans" cxnId="{2B263B06-20B7-4ADD-A499-5EBC972DC63F}">
      <dgm:prSet/>
      <dgm:spPr/>
      <dgm:t>
        <a:bodyPr/>
        <a:lstStyle/>
        <a:p>
          <a:endParaRPr lang="en-US"/>
        </a:p>
      </dgm:t>
    </dgm:pt>
    <dgm:pt modelId="{EB57B1BB-8F67-4C85-9C14-9746BB86EA24}" type="sibTrans" cxnId="{2B263B06-20B7-4ADD-A499-5EBC972DC63F}">
      <dgm:prSet/>
      <dgm:spPr/>
      <dgm:t>
        <a:bodyPr/>
        <a:lstStyle/>
        <a:p>
          <a:endParaRPr lang="en-US"/>
        </a:p>
      </dgm:t>
    </dgm:pt>
    <dgm:pt modelId="{F157AB6D-A831-42DB-9825-14A1E540C0D0}">
      <dgm:prSet/>
      <dgm:spPr/>
      <dgm:t>
        <a:bodyPr/>
        <a:lstStyle/>
        <a:p>
          <a:r>
            <a:rPr lang="en-US"/>
            <a:t>Dewatering activities resulting in turbid discharges</a:t>
          </a:r>
        </a:p>
      </dgm:t>
    </dgm:pt>
    <dgm:pt modelId="{F047DEE6-0177-4A81-BCF5-08EDEA76C987}" type="parTrans" cxnId="{67757D9D-6CB0-40C8-A8A9-89A61AD4B0CA}">
      <dgm:prSet/>
      <dgm:spPr/>
      <dgm:t>
        <a:bodyPr/>
        <a:lstStyle/>
        <a:p>
          <a:endParaRPr lang="en-US"/>
        </a:p>
      </dgm:t>
    </dgm:pt>
    <dgm:pt modelId="{FC1E1E63-F6BC-4972-8376-BBFBA4D1C9AA}" type="sibTrans" cxnId="{67757D9D-6CB0-40C8-A8A9-89A61AD4B0CA}">
      <dgm:prSet/>
      <dgm:spPr/>
      <dgm:t>
        <a:bodyPr/>
        <a:lstStyle/>
        <a:p>
          <a:endParaRPr lang="en-US"/>
        </a:p>
      </dgm:t>
    </dgm:pt>
    <dgm:pt modelId="{A66367AC-9802-456E-9982-5721AC47332F}" type="pres">
      <dgm:prSet presAssocID="{2B74BF45-AFD0-4DCB-A1DB-EF58D756AAD1}" presName="vert0" presStyleCnt="0">
        <dgm:presLayoutVars>
          <dgm:dir/>
          <dgm:animOne val="branch"/>
          <dgm:animLvl val="lvl"/>
        </dgm:presLayoutVars>
      </dgm:prSet>
      <dgm:spPr/>
    </dgm:pt>
    <dgm:pt modelId="{613E0E53-E602-46DB-98C4-644C457C3568}" type="pres">
      <dgm:prSet presAssocID="{515BBCEC-53D0-4034-A9E9-AA3BFDBFB75C}" presName="thickLine" presStyleLbl="alignNode1" presStyleIdx="0" presStyleCnt="4"/>
      <dgm:spPr/>
    </dgm:pt>
    <dgm:pt modelId="{04A07A4D-74ED-4901-AE91-F98E7C15515B}" type="pres">
      <dgm:prSet presAssocID="{515BBCEC-53D0-4034-A9E9-AA3BFDBFB75C}" presName="horz1" presStyleCnt="0"/>
      <dgm:spPr/>
    </dgm:pt>
    <dgm:pt modelId="{A4BB6589-6B8C-4EA0-9C9C-53D70A487C86}" type="pres">
      <dgm:prSet presAssocID="{515BBCEC-53D0-4034-A9E9-AA3BFDBFB75C}" presName="tx1" presStyleLbl="revTx" presStyleIdx="0" presStyleCnt="4"/>
      <dgm:spPr/>
    </dgm:pt>
    <dgm:pt modelId="{A3AC5215-7A74-4EE1-88AA-CAA3D231CD8D}" type="pres">
      <dgm:prSet presAssocID="{515BBCEC-53D0-4034-A9E9-AA3BFDBFB75C}" presName="vert1" presStyleCnt="0"/>
      <dgm:spPr/>
    </dgm:pt>
    <dgm:pt modelId="{5E9722AC-27D8-4B26-8C3B-1A0650791447}" type="pres">
      <dgm:prSet presAssocID="{0AF34756-0F1B-4315-B8D1-956E1177A452}" presName="thickLine" presStyleLbl="alignNode1" presStyleIdx="1" presStyleCnt="4"/>
      <dgm:spPr/>
    </dgm:pt>
    <dgm:pt modelId="{CDBF65F7-E9C9-4235-B5CF-602A40172C97}" type="pres">
      <dgm:prSet presAssocID="{0AF34756-0F1B-4315-B8D1-956E1177A452}" presName="horz1" presStyleCnt="0"/>
      <dgm:spPr/>
    </dgm:pt>
    <dgm:pt modelId="{AD498950-ED02-4E5F-954D-97F9C3F1E24B}" type="pres">
      <dgm:prSet presAssocID="{0AF34756-0F1B-4315-B8D1-956E1177A452}" presName="tx1" presStyleLbl="revTx" presStyleIdx="1" presStyleCnt="4"/>
      <dgm:spPr/>
    </dgm:pt>
    <dgm:pt modelId="{103AE719-695E-40AF-83BC-A5D9A351E991}" type="pres">
      <dgm:prSet presAssocID="{0AF34756-0F1B-4315-B8D1-956E1177A452}" presName="vert1" presStyleCnt="0"/>
      <dgm:spPr/>
    </dgm:pt>
    <dgm:pt modelId="{0F8071C9-5F08-452C-98C5-80B6B36E24F2}" type="pres">
      <dgm:prSet presAssocID="{184D1F55-3BD6-4A6B-8DC9-93AE10E84A7B}" presName="thickLine" presStyleLbl="alignNode1" presStyleIdx="2" presStyleCnt="4"/>
      <dgm:spPr/>
    </dgm:pt>
    <dgm:pt modelId="{55EB110F-575D-425B-A9F6-27B0C651747B}" type="pres">
      <dgm:prSet presAssocID="{184D1F55-3BD6-4A6B-8DC9-93AE10E84A7B}" presName="horz1" presStyleCnt="0"/>
      <dgm:spPr/>
    </dgm:pt>
    <dgm:pt modelId="{3AABF8B6-3C3D-4BA7-9207-3478774030D3}" type="pres">
      <dgm:prSet presAssocID="{184D1F55-3BD6-4A6B-8DC9-93AE10E84A7B}" presName="tx1" presStyleLbl="revTx" presStyleIdx="2" presStyleCnt="4"/>
      <dgm:spPr/>
    </dgm:pt>
    <dgm:pt modelId="{C6CEC39E-C084-451F-8D1F-8E5A62741447}" type="pres">
      <dgm:prSet presAssocID="{184D1F55-3BD6-4A6B-8DC9-93AE10E84A7B}" presName="vert1" presStyleCnt="0"/>
      <dgm:spPr/>
    </dgm:pt>
    <dgm:pt modelId="{363FBFDF-56D7-459F-A293-6D078234BD94}" type="pres">
      <dgm:prSet presAssocID="{F157AB6D-A831-42DB-9825-14A1E540C0D0}" presName="thickLine" presStyleLbl="alignNode1" presStyleIdx="3" presStyleCnt="4"/>
      <dgm:spPr/>
    </dgm:pt>
    <dgm:pt modelId="{C2A9120B-91AE-4D05-A9BB-425CF09A273D}" type="pres">
      <dgm:prSet presAssocID="{F157AB6D-A831-42DB-9825-14A1E540C0D0}" presName="horz1" presStyleCnt="0"/>
      <dgm:spPr/>
    </dgm:pt>
    <dgm:pt modelId="{FE5B172A-1753-4C75-A050-C2888FC8F8B1}" type="pres">
      <dgm:prSet presAssocID="{F157AB6D-A831-42DB-9825-14A1E540C0D0}" presName="tx1" presStyleLbl="revTx" presStyleIdx="3" presStyleCnt="4"/>
      <dgm:spPr/>
    </dgm:pt>
    <dgm:pt modelId="{29790D48-E239-4C28-A10A-EBF31B0D3098}" type="pres">
      <dgm:prSet presAssocID="{F157AB6D-A831-42DB-9825-14A1E540C0D0}" presName="vert1" presStyleCnt="0"/>
      <dgm:spPr/>
    </dgm:pt>
  </dgm:ptLst>
  <dgm:cxnLst>
    <dgm:cxn modelId="{2B263B06-20B7-4ADD-A499-5EBC972DC63F}" srcId="{2B74BF45-AFD0-4DCB-A1DB-EF58D756AAD1}" destId="{184D1F55-3BD6-4A6B-8DC9-93AE10E84A7B}" srcOrd="2" destOrd="0" parTransId="{2BC63E41-4E32-43CC-BC94-69BFF14FF175}" sibTransId="{EB57B1BB-8F67-4C85-9C14-9746BB86EA24}"/>
    <dgm:cxn modelId="{03D1AC26-6FD1-4F58-840C-659E3001CAA4}" type="presOf" srcId="{2B74BF45-AFD0-4DCB-A1DB-EF58D756AAD1}" destId="{A66367AC-9802-456E-9982-5721AC47332F}" srcOrd="0" destOrd="0" presId="urn:microsoft.com/office/officeart/2008/layout/LinedList"/>
    <dgm:cxn modelId="{E1D0B367-B23D-44E2-A264-55200A14C38B}" type="presOf" srcId="{0AF34756-0F1B-4315-B8D1-956E1177A452}" destId="{AD498950-ED02-4E5F-954D-97F9C3F1E24B}" srcOrd="0" destOrd="0" presId="urn:microsoft.com/office/officeart/2008/layout/LinedList"/>
    <dgm:cxn modelId="{AD4E928A-3B8A-4B99-A5C8-F01DDF247C54}" srcId="{2B74BF45-AFD0-4DCB-A1DB-EF58D756AAD1}" destId="{515BBCEC-53D0-4034-A9E9-AA3BFDBFB75C}" srcOrd="0" destOrd="0" parTransId="{9DC72F39-2BD6-4C12-AAA5-210DE54411D5}" sibTransId="{EE44ABB9-2557-428D-B0D7-3825B8BE960E}"/>
    <dgm:cxn modelId="{D3890E91-26D3-4D44-B689-2EE24E04054F}" type="presOf" srcId="{F157AB6D-A831-42DB-9825-14A1E540C0D0}" destId="{FE5B172A-1753-4C75-A050-C2888FC8F8B1}" srcOrd="0" destOrd="0" presId="urn:microsoft.com/office/officeart/2008/layout/LinedList"/>
    <dgm:cxn modelId="{B8C92199-5D44-4E5F-83E2-5B0F825B43DE}" type="presOf" srcId="{515BBCEC-53D0-4034-A9E9-AA3BFDBFB75C}" destId="{A4BB6589-6B8C-4EA0-9C9C-53D70A487C86}" srcOrd="0" destOrd="0" presId="urn:microsoft.com/office/officeart/2008/layout/LinedList"/>
    <dgm:cxn modelId="{67757D9D-6CB0-40C8-A8A9-89A61AD4B0CA}" srcId="{2B74BF45-AFD0-4DCB-A1DB-EF58D756AAD1}" destId="{F157AB6D-A831-42DB-9825-14A1E540C0D0}" srcOrd="3" destOrd="0" parTransId="{F047DEE6-0177-4A81-BCF5-08EDEA76C987}" sibTransId="{FC1E1E63-F6BC-4972-8376-BBFBA4D1C9AA}"/>
    <dgm:cxn modelId="{1E43F4A5-34FB-44F6-8EA7-033098ECD677}" type="presOf" srcId="{184D1F55-3BD6-4A6B-8DC9-93AE10E84A7B}" destId="{3AABF8B6-3C3D-4BA7-9207-3478774030D3}" srcOrd="0" destOrd="0" presId="urn:microsoft.com/office/officeart/2008/layout/LinedList"/>
    <dgm:cxn modelId="{EF4A2DEF-120A-4169-A768-B592E368F665}" srcId="{2B74BF45-AFD0-4DCB-A1DB-EF58D756AAD1}" destId="{0AF34756-0F1B-4315-B8D1-956E1177A452}" srcOrd="1" destOrd="0" parTransId="{EA77B142-25E2-4C44-BD8B-EFD5F9788301}" sibTransId="{007897FD-F021-4A90-9401-1C65BA77222B}"/>
    <dgm:cxn modelId="{F61596BC-6385-4949-AFC2-AD144C1E5B13}" type="presParOf" srcId="{A66367AC-9802-456E-9982-5721AC47332F}" destId="{613E0E53-E602-46DB-98C4-644C457C3568}" srcOrd="0" destOrd="0" presId="urn:microsoft.com/office/officeart/2008/layout/LinedList"/>
    <dgm:cxn modelId="{B883D280-9751-408E-9469-10510F2507BE}" type="presParOf" srcId="{A66367AC-9802-456E-9982-5721AC47332F}" destId="{04A07A4D-74ED-4901-AE91-F98E7C15515B}" srcOrd="1" destOrd="0" presId="urn:microsoft.com/office/officeart/2008/layout/LinedList"/>
    <dgm:cxn modelId="{68AD8517-E4A4-4642-B12D-F3ADD0D65416}" type="presParOf" srcId="{04A07A4D-74ED-4901-AE91-F98E7C15515B}" destId="{A4BB6589-6B8C-4EA0-9C9C-53D70A487C86}" srcOrd="0" destOrd="0" presId="urn:microsoft.com/office/officeart/2008/layout/LinedList"/>
    <dgm:cxn modelId="{DF41BA70-4D08-48C4-B747-1FA93B4414E2}" type="presParOf" srcId="{04A07A4D-74ED-4901-AE91-F98E7C15515B}" destId="{A3AC5215-7A74-4EE1-88AA-CAA3D231CD8D}" srcOrd="1" destOrd="0" presId="urn:microsoft.com/office/officeart/2008/layout/LinedList"/>
    <dgm:cxn modelId="{AD724ED7-7F4E-4AF7-A700-09C7476D241C}" type="presParOf" srcId="{A66367AC-9802-456E-9982-5721AC47332F}" destId="{5E9722AC-27D8-4B26-8C3B-1A0650791447}" srcOrd="2" destOrd="0" presId="urn:microsoft.com/office/officeart/2008/layout/LinedList"/>
    <dgm:cxn modelId="{9D83F2A0-861D-4BD9-ACAE-082A44173DDF}" type="presParOf" srcId="{A66367AC-9802-456E-9982-5721AC47332F}" destId="{CDBF65F7-E9C9-4235-B5CF-602A40172C97}" srcOrd="3" destOrd="0" presId="urn:microsoft.com/office/officeart/2008/layout/LinedList"/>
    <dgm:cxn modelId="{955ED5E4-4D4E-4909-BB57-0B6C56D581CF}" type="presParOf" srcId="{CDBF65F7-E9C9-4235-B5CF-602A40172C97}" destId="{AD498950-ED02-4E5F-954D-97F9C3F1E24B}" srcOrd="0" destOrd="0" presId="urn:microsoft.com/office/officeart/2008/layout/LinedList"/>
    <dgm:cxn modelId="{2543C2C7-B764-4688-8AC7-09BB15AE796C}" type="presParOf" srcId="{CDBF65F7-E9C9-4235-B5CF-602A40172C97}" destId="{103AE719-695E-40AF-83BC-A5D9A351E991}" srcOrd="1" destOrd="0" presId="urn:microsoft.com/office/officeart/2008/layout/LinedList"/>
    <dgm:cxn modelId="{968D8ECA-9DFD-461C-A6C7-6EB4C3EF4A9D}" type="presParOf" srcId="{A66367AC-9802-456E-9982-5721AC47332F}" destId="{0F8071C9-5F08-452C-98C5-80B6B36E24F2}" srcOrd="4" destOrd="0" presId="urn:microsoft.com/office/officeart/2008/layout/LinedList"/>
    <dgm:cxn modelId="{D250569D-E4AA-4AF4-A204-7266412F6436}" type="presParOf" srcId="{A66367AC-9802-456E-9982-5721AC47332F}" destId="{55EB110F-575D-425B-A9F6-27B0C651747B}" srcOrd="5" destOrd="0" presId="urn:microsoft.com/office/officeart/2008/layout/LinedList"/>
    <dgm:cxn modelId="{FACE7D38-3B7F-4AFA-9B7D-43E64182F97B}" type="presParOf" srcId="{55EB110F-575D-425B-A9F6-27B0C651747B}" destId="{3AABF8B6-3C3D-4BA7-9207-3478774030D3}" srcOrd="0" destOrd="0" presId="urn:microsoft.com/office/officeart/2008/layout/LinedList"/>
    <dgm:cxn modelId="{F52F5C58-2CF3-441F-B390-DFF1583C4EA8}" type="presParOf" srcId="{55EB110F-575D-425B-A9F6-27B0C651747B}" destId="{C6CEC39E-C084-451F-8D1F-8E5A62741447}" srcOrd="1" destOrd="0" presId="urn:microsoft.com/office/officeart/2008/layout/LinedList"/>
    <dgm:cxn modelId="{4F5093B7-2691-480D-BA36-D5349EA21262}" type="presParOf" srcId="{A66367AC-9802-456E-9982-5721AC47332F}" destId="{363FBFDF-56D7-459F-A293-6D078234BD94}" srcOrd="6" destOrd="0" presId="urn:microsoft.com/office/officeart/2008/layout/LinedList"/>
    <dgm:cxn modelId="{CA0292B5-9274-4B98-AEED-08853A027455}" type="presParOf" srcId="{A66367AC-9802-456E-9982-5721AC47332F}" destId="{C2A9120B-91AE-4D05-A9BB-425CF09A273D}" srcOrd="7" destOrd="0" presId="urn:microsoft.com/office/officeart/2008/layout/LinedList"/>
    <dgm:cxn modelId="{12269B15-53DF-4A8F-B5A5-B7D6120BB162}" type="presParOf" srcId="{C2A9120B-91AE-4D05-A9BB-425CF09A273D}" destId="{FE5B172A-1753-4C75-A050-C2888FC8F8B1}" srcOrd="0" destOrd="0" presId="urn:microsoft.com/office/officeart/2008/layout/LinedList"/>
    <dgm:cxn modelId="{5652D4B4-AA12-4BF3-B6D6-D62B3D9DCAA2}" type="presParOf" srcId="{C2A9120B-91AE-4D05-A9BB-425CF09A273D}" destId="{29790D48-E239-4C28-A10A-EBF31B0D30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BE5C26-9067-4742-B4EA-97B6B152D46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D11DDB9-F39C-4D75-B742-22310E623A36}">
      <dgm:prSet/>
      <dgm:spPr/>
      <dgm:t>
        <a:bodyPr/>
        <a:lstStyle/>
        <a:p>
          <a:r>
            <a:rPr lang="en-US"/>
            <a:t>If using a software program, this information is easy to mine!</a:t>
          </a:r>
        </a:p>
      </dgm:t>
    </dgm:pt>
    <dgm:pt modelId="{A406D043-4FE0-4F7A-94C1-1F68077EC819}" type="parTrans" cxnId="{5CADCD54-5EAE-4B54-86AC-17794F0A69FE}">
      <dgm:prSet/>
      <dgm:spPr/>
      <dgm:t>
        <a:bodyPr/>
        <a:lstStyle/>
        <a:p>
          <a:endParaRPr lang="en-US"/>
        </a:p>
      </dgm:t>
    </dgm:pt>
    <dgm:pt modelId="{23A9D364-59CC-43EB-B950-DC63CAF0A371}" type="sibTrans" cxnId="{5CADCD54-5EAE-4B54-86AC-17794F0A69FE}">
      <dgm:prSet/>
      <dgm:spPr/>
      <dgm:t>
        <a:bodyPr/>
        <a:lstStyle/>
        <a:p>
          <a:endParaRPr lang="en-US"/>
        </a:p>
      </dgm:t>
    </dgm:pt>
    <dgm:pt modelId="{E72C4155-7B20-4906-89F1-56094049CDF5}">
      <dgm:prSet/>
      <dgm:spPr/>
      <dgm:t>
        <a:bodyPr/>
        <a:lstStyle/>
        <a:p>
          <a:r>
            <a:rPr lang="en-US" dirty="0"/>
            <a:t>We are not the MS4 manager, export data and send to manager</a:t>
          </a:r>
        </a:p>
      </dgm:t>
    </dgm:pt>
    <dgm:pt modelId="{FF25C9A6-BD41-4815-8714-995729368FD6}" type="parTrans" cxnId="{D35ECBFA-2105-48C7-9100-03C43FE9DC6B}">
      <dgm:prSet/>
      <dgm:spPr/>
      <dgm:t>
        <a:bodyPr/>
        <a:lstStyle/>
        <a:p>
          <a:endParaRPr lang="en-US"/>
        </a:p>
      </dgm:t>
    </dgm:pt>
    <dgm:pt modelId="{D2FF411B-A3AE-44E5-BB3E-AC9EA9057A97}" type="sibTrans" cxnId="{D35ECBFA-2105-48C7-9100-03C43FE9DC6B}">
      <dgm:prSet/>
      <dgm:spPr/>
      <dgm:t>
        <a:bodyPr/>
        <a:lstStyle/>
        <a:p>
          <a:endParaRPr lang="en-US"/>
        </a:p>
      </dgm:t>
    </dgm:pt>
    <dgm:pt modelId="{4C5F1FDD-34BB-4FD7-8F93-FFA329801C41}">
      <dgm:prSet/>
      <dgm:spPr/>
      <dgm:t>
        <a:bodyPr/>
        <a:lstStyle/>
        <a:p>
          <a:r>
            <a:rPr lang="en-US" dirty="0"/>
            <a:t>For the cities and villages, we export and send data to the assigned MS4 manager</a:t>
          </a:r>
        </a:p>
      </dgm:t>
    </dgm:pt>
    <dgm:pt modelId="{D9A918AA-E5EB-4E00-8F96-7589C2836667}" type="parTrans" cxnId="{247E9858-FA4A-4578-B0C6-AAC509F39709}">
      <dgm:prSet/>
      <dgm:spPr/>
      <dgm:t>
        <a:bodyPr/>
        <a:lstStyle/>
        <a:p>
          <a:endParaRPr lang="en-US"/>
        </a:p>
      </dgm:t>
    </dgm:pt>
    <dgm:pt modelId="{34716378-365F-43F0-BBD5-BC95FCA2883C}" type="sibTrans" cxnId="{247E9858-FA4A-4578-B0C6-AAC509F39709}">
      <dgm:prSet/>
      <dgm:spPr/>
      <dgm:t>
        <a:bodyPr/>
        <a:lstStyle/>
        <a:p>
          <a:endParaRPr lang="en-US"/>
        </a:p>
      </dgm:t>
    </dgm:pt>
    <dgm:pt modelId="{65929B74-AF4C-4032-8039-C7452D9CE230}" type="pres">
      <dgm:prSet presAssocID="{51BE5C26-9067-4742-B4EA-97B6B152D468}" presName="vert0" presStyleCnt="0">
        <dgm:presLayoutVars>
          <dgm:dir/>
          <dgm:animOne val="branch"/>
          <dgm:animLvl val="lvl"/>
        </dgm:presLayoutVars>
      </dgm:prSet>
      <dgm:spPr/>
    </dgm:pt>
    <dgm:pt modelId="{9E495C99-3377-460D-987D-457299D5846A}" type="pres">
      <dgm:prSet presAssocID="{FD11DDB9-F39C-4D75-B742-22310E623A36}" presName="thickLine" presStyleLbl="alignNode1" presStyleIdx="0" presStyleCnt="3"/>
      <dgm:spPr/>
    </dgm:pt>
    <dgm:pt modelId="{A913F4A4-E1A1-48DB-B2AD-EEB24745F5E2}" type="pres">
      <dgm:prSet presAssocID="{FD11DDB9-F39C-4D75-B742-22310E623A36}" presName="horz1" presStyleCnt="0"/>
      <dgm:spPr/>
    </dgm:pt>
    <dgm:pt modelId="{D202B66C-478D-4449-96B9-5D1C62DCADEB}" type="pres">
      <dgm:prSet presAssocID="{FD11DDB9-F39C-4D75-B742-22310E623A36}" presName="tx1" presStyleLbl="revTx" presStyleIdx="0" presStyleCnt="3"/>
      <dgm:spPr/>
    </dgm:pt>
    <dgm:pt modelId="{1B1542D8-7C3A-4312-8DD2-4FF48E8ABF64}" type="pres">
      <dgm:prSet presAssocID="{FD11DDB9-F39C-4D75-B742-22310E623A36}" presName="vert1" presStyleCnt="0"/>
      <dgm:spPr/>
    </dgm:pt>
    <dgm:pt modelId="{65411DD6-E5DF-41D8-BFA1-188E2E571B88}" type="pres">
      <dgm:prSet presAssocID="{E72C4155-7B20-4906-89F1-56094049CDF5}" presName="thickLine" presStyleLbl="alignNode1" presStyleIdx="1" presStyleCnt="3"/>
      <dgm:spPr/>
    </dgm:pt>
    <dgm:pt modelId="{5A03659D-55BE-49D0-BADF-4862BC600E82}" type="pres">
      <dgm:prSet presAssocID="{E72C4155-7B20-4906-89F1-56094049CDF5}" presName="horz1" presStyleCnt="0"/>
      <dgm:spPr/>
    </dgm:pt>
    <dgm:pt modelId="{30FBBD96-A1A3-42A0-B7AF-FAE80F1D1D94}" type="pres">
      <dgm:prSet presAssocID="{E72C4155-7B20-4906-89F1-56094049CDF5}" presName="tx1" presStyleLbl="revTx" presStyleIdx="1" presStyleCnt="3"/>
      <dgm:spPr/>
    </dgm:pt>
    <dgm:pt modelId="{3087E9C2-4E81-4B72-9935-7F196D373569}" type="pres">
      <dgm:prSet presAssocID="{E72C4155-7B20-4906-89F1-56094049CDF5}" presName="vert1" presStyleCnt="0"/>
      <dgm:spPr/>
    </dgm:pt>
    <dgm:pt modelId="{54640633-48DF-41E1-93DA-37F9CE925F44}" type="pres">
      <dgm:prSet presAssocID="{4C5F1FDD-34BB-4FD7-8F93-FFA329801C41}" presName="thickLine" presStyleLbl="alignNode1" presStyleIdx="2" presStyleCnt="3"/>
      <dgm:spPr/>
    </dgm:pt>
    <dgm:pt modelId="{CB946F30-63F3-48C9-B32D-E1BB323B6958}" type="pres">
      <dgm:prSet presAssocID="{4C5F1FDD-34BB-4FD7-8F93-FFA329801C41}" presName="horz1" presStyleCnt="0"/>
      <dgm:spPr/>
    </dgm:pt>
    <dgm:pt modelId="{48C08959-1805-4898-BEAB-4E74F3841E47}" type="pres">
      <dgm:prSet presAssocID="{4C5F1FDD-34BB-4FD7-8F93-FFA329801C41}" presName="tx1" presStyleLbl="revTx" presStyleIdx="2" presStyleCnt="3"/>
      <dgm:spPr/>
    </dgm:pt>
    <dgm:pt modelId="{F780B7F6-987C-456B-9165-5DC272AE703C}" type="pres">
      <dgm:prSet presAssocID="{4C5F1FDD-34BB-4FD7-8F93-FFA329801C41}" presName="vert1" presStyleCnt="0"/>
      <dgm:spPr/>
    </dgm:pt>
  </dgm:ptLst>
  <dgm:cxnLst>
    <dgm:cxn modelId="{C9FA190D-B155-4DD3-9CF6-A33650D1B064}" type="presOf" srcId="{4C5F1FDD-34BB-4FD7-8F93-FFA329801C41}" destId="{48C08959-1805-4898-BEAB-4E74F3841E47}" srcOrd="0" destOrd="0" presId="urn:microsoft.com/office/officeart/2008/layout/LinedList"/>
    <dgm:cxn modelId="{5CADCD54-5EAE-4B54-86AC-17794F0A69FE}" srcId="{51BE5C26-9067-4742-B4EA-97B6B152D468}" destId="{FD11DDB9-F39C-4D75-B742-22310E623A36}" srcOrd="0" destOrd="0" parTransId="{A406D043-4FE0-4F7A-94C1-1F68077EC819}" sibTransId="{23A9D364-59CC-43EB-B950-DC63CAF0A371}"/>
    <dgm:cxn modelId="{247E9858-FA4A-4578-B0C6-AAC509F39709}" srcId="{51BE5C26-9067-4742-B4EA-97B6B152D468}" destId="{4C5F1FDD-34BB-4FD7-8F93-FFA329801C41}" srcOrd="2" destOrd="0" parTransId="{D9A918AA-E5EB-4E00-8F96-7589C2836667}" sibTransId="{34716378-365F-43F0-BBD5-BC95FCA2883C}"/>
    <dgm:cxn modelId="{62C849BC-B143-47E7-B3E8-E6AC9AA7B840}" type="presOf" srcId="{51BE5C26-9067-4742-B4EA-97B6B152D468}" destId="{65929B74-AF4C-4032-8039-C7452D9CE230}" srcOrd="0" destOrd="0" presId="urn:microsoft.com/office/officeart/2008/layout/LinedList"/>
    <dgm:cxn modelId="{4C3103C4-6CF3-499F-8BC0-584F587E9B0F}" type="presOf" srcId="{FD11DDB9-F39C-4D75-B742-22310E623A36}" destId="{D202B66C-478D-4449-96B9-5D1C62DCADEB}" srcOrd="0" destOrd="0" presId="urn:microsoft.com/office/officeart/2008/layout/LinedList"/>
    <dgm:cxn modelId="{2E947DD9-59D7-42B8-AF67-35ECE6E1DE9A}" type="presOf" srcId="{E72C4155-7B20-4906-89F1-56094049CDF5}" destId="{30FBBD96-A1A3-42A0-B7AF-FAE80F1D1D94}" srcOrd="0" destOrd="0" presId="urn:microsoft.com/office/officeart/2008/layout/LinedList"/>
    <dgm:cxn modelId="{D35ECBFA-2105-48C7-9100-03C43FE9DC6B}" srcId="{51BE5C26-9067-4742-B4EA-97B6B152D468}" destId="{E72C4155-7B20-4906-89F1-56094049CDF5}" srcOrd="1" destOrd="0" parTransId="{FF25C9A6-BD41-4815-8714-995729368FD6}" sibTransId="{D2FF411B-A3AE-44E5-BB3E-AC9EA9057A97}"/>
    <dgm:cxn modelId="{CF226E92-CEBF-484D-A618-8A975FEAB094}" type="presParOf" srcId="{65929B74-AF4C-4032-8039-C7452D9CE230}" destId="{9E495C99-3377-460D-987D-457299D5846A}" srcOrd="0" destOrd="0" presId="urn:microsoft.com/office/officeart/2008/layout/LinedList"/>
    <dgm:cxn modelId="{AAFFC2AD-B2D6-4570-AF5D-374645E3C79C}" type="presParOf" srcId="{65929B74-AF4C-4032-8039-C7452D9CE230}" destId="{A913F4A4-E1A1-48DB-B2AD-EEB24745F5E2}" srcOrd="1" destOrd="0" presId="urn:microsoft.com/office/officeart/2008/layout/LinedList"/>
    <dgm:cxn modelId="{73726F58-3EB6-40A4-80CB-2A3A5B558AD0}" type="presParOf" srcId="{A913F4A4-E1A1-48DB-B2AD-EEB24745F5E2}" destId="{D202B66C-478D-4449-96B9-5D1C62DCADEB}" srcOrd="0" destOrd="0" presId="urn:microsoft.com/office/officeart/2008/layout/LinedList"/>
    <dgm:cxn modelId="{8A8D965B-FED0-4000-A2C2-0513E1F98598}" type="presParOf" srcId="{A913F4A4-E1A1-48DB-B2AD-EEB24745F5E2}" destId="{1B1542D8-7C3A-4312-8DD2-4FF48E8ABF64}" srcOrd="1" destOrd="0" presId="urn:microsoft.com/office/officeart/2008/layout/LinedList"/>
    <dgm:cxn modelId="{32B51A01-80B4-47F5-A878-96152CE7D6D1}" type="presParOf" srcId="{65929B74-AF4C-4032-8039-C7452D9CE230}" destId="{65411DD6-E5DF-41D8-BFA1-188E2E571B88}" srcOrd="2" destOrd="0" presId="urn:microsoft.com/office/officeart/2008/layout/LinedList"/>
    <dgm:cxn modelId="{5953C8FA-BD45-4824-9AA9-7814E5E25750}" type="presParOf" srcId="{65929B74-AF4C-4032-8039-C7452D9CE230}" destId="{5A03659D-55BE-49D0-BADF-4862BC600E82}" srcOrd="3" destOrd="0" presId="urn:microsoft.com/office/officeart/2008/layout/LinedList"/>
    <dgm:cxn modelId="{CF9DA3BF-ED7D-41D2-8989-C999ADCAC023}" type="presParOf" srcId="{5A03659D-55BE-49D0-BADF-4862BC600E82}" destId="{30FBBD96-A1A3-42A0-B7AF-FAE80F1D1D94}" srcOrd="0" destOrd="0" presId="urn:microsoft.com/office/officeart/2008/layout/LinedList"/>
    <dgm:cxn modelId="{15859356-ECAF-419C-AF22-AF1A9E99DD1B}" type="presParOf" srcId="{5A03659D-55BE-49D0-BADF-4862BC600E82}" destId="{3087E9C2-4E81-4B72-9935-7F196D373569}" srcOrd="1" destOrd="0" presId="urn:microsoft.com/office/officeart/2008/layout/LinedList"/>
    <dgm:cxn modelId="{FA915FF3-4063-448C-8D83-850023D87477}" type="presParOf" srcId="{65929B74-AF4C-4032-8039-C7452D9CE230}" destId="{54640633-48DF-41E1-93DA-37F9CE925F44}" srcOrd="4" destOrd="0" presId="urn:microsoft.com/office/officeart/2008/layout/LinedList"/>
    <dgm:cxn modelId="{D4E9C9AE-06C3-4782-82FE-245DC6446C16}" type="presParOf" srcId="{65929B74-AF4C-4032-8039-C7452D9CE230}" destId="{CB946F30-63F3-48C9-B32D-E1BB323B6958}" srcOrd="5" destOrd="0" presId="urn:microsoft.com/office/officeart/2008/layout/LinedList"/>
    <dgm:cxn modelId="{4E302682-A9E4-4DE5-B54A-A3D416390A91}" type="presParOf" srcId="{CB946F30-63F3-48C9-B32D-E1BB323B6958}" destId="{48C08959-1805-4898-BEAB-4E74F3841E47}" srcOrd="0" destOrd="0" presId="urn:microsoft.com/office/officeart/2008/layout/LinedList"/>
    <dgm:cxn modelId="{2D3BB4D5-7A4F-492D-B8E9-150CFD9BAFEE}" type="presParOf" srcId="{CB946F30-63F3-48C9-B32D-E1BB323B6958}" destId="{F780B7F6-987C-456B-9165-5DC272AE703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E0E53-E602-46DB-98C4-644C457C3568}">
      <dsp:nvSpPr>
        <dsp:cNvPr id="0" name=""/>
        <dsp:cNvSpPr/>
      </dsp:nvSpPr>
      <dsp:spPr>
        <a:xfrm>
          <a:off x="0" y="0"/>
          <a:ext cx="629171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BB6589-6B8C-4EA0-9C9C-53D70A487C86}">
      <dsp:nvSpPr>
        <dsp:cNvPr id="0" name=""/>
        <dsp:cNvSpPr/>
      </dsp:nvSpPr>
      <dsp:spPr>
        <a:xfrm>
          <a:off x="0" y="0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Construction activities started without approval </a:t>
          </a:r>
        </a:p>
      </dsp:txBody>
      <dsp:txXfrm>
        <a:off x="0" y="0"/>
        <a:ext cx="6291714" cy="1382683"/>
      </dsp:txXfrm>
    </dsp:sp>
    <dsp:sp modelId="{5E9722AC-27D8-4B26-8C3B-1A0650791447}">
      <dsp:nvSpPr>
        <dsp:cNvPr id="0" name=""/>
        <dsp:cNvSpPr/>
      </dsp:nvSpPr>
      <dsp:spPr>
        <a:xfrm>
          <a:off x="0" y="1382683"/>
          <a:ext cx="6291714" cy="0"/>
        </a:xfrm>
        <a:prstGeom prst="lin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498950-ED02-4E5F-954D-97F9C3F1E24B}">
      <dsp:nvSpPr>
        <dsp:cNvPr id="0" name=""/>
        <dsp:cNvSpPr/>
      </dsp:nvSpPr>
      <dsp:spPr>
        <a:xfrm>
          <a:off x="0" y="1382683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Failure to install sediment basin</a:t>
          </a:r>
        </a:p>
      </dsp:txBody>
      <dsp:txXfrm>
        <a:off x="0" y="1382683"/>
        <a:ext cx="6291714" cy="1382683"/>
      </dsp:txXfrm>
    </dsp:sp>
    <dsp:sp modelId="{0F8071C9-5F08-452C-98C5-80B6B36E24F2}">
      <dsp:nvSpPr>
        <dsp:cNvPr id="0" name=""/>
        <dsp:cNvSpPr/>
      </dsp:nvSpPr>
      <dsp:spPr>
        <a:xfrm>
          <a:off x="0" y="2765367"/>
          <a:ext cx="6291714" cy="0"/>
        </a:xfrm>
        <a:prstGeom prst="lin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ABF8B6-3C3D-4BA7-9207-3478774030D3}">
      <dsp:nvSpPr>
        <dsp:cNvPr id="0" name=""/>
        <dsp:cNvSpPr/>
      </dsp:nvSpPr>
      <dsp:spPr>
        <a:xfrm>
          <a:off x="0" y="2765367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No controls are installed</a:t>
          </a:r>
        </a:p>
      </dsp:txBody>
      <dsp:txXfrm>
        <a:off x="0" y="2765367"/>
        <a:ext cx="6291714" cy="1382683"/>
      </dsp:txXfrm>
    </dsp:sp>
    <dsp:sp modelId="{363FBFDF-56D7-459F-A293-6D078234BD94}">
      <dsp:nvSpPr>
        <dsp:cNvPr id="0" name=""/>
        <dsp:cNvSpPr/>
      </dsp:nvSpPr>
      <dsp:spPr>
        <a:xfrm>
          <a:off x="0" y="4148051"/>
          <a:ext cx="6291714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5B172A-1753-4C75-A050-C2888FC8F8B1}">
      <dsp:nvSpPr>
        <dsp:cNvPr id="0" name=""/>
        <dsp:cNvSpPr/>
      </dsp:nvSpPr>
      <dsp:spPr>
        <a:xfrm>
          <a:off x="0" y="4148051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Dewatering activities resulting in turbid discharges</a:t>
          </a:r>
        </a:p>
      </dsp:txBody>
      <dsp:txXfrm>
        <a:off x="0" y="4148051"/>
        <a:ext cx="6291714" cy="1382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95C99-3377-460D-987D-457299D5846A}">
      <dsp:nvSpPr>
        <dsp:cNvPr id="0" name=""/>
        <dsp:cNvSpPr/>
      </dsp:nvSpPr>
      <dsp:spPr>
        <a:xfrm>
          <a:off x="0" y="2700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02B66C-478D-4449-96B9-5D1C62DCADEB}">
      <dsp:nvSpPr>
        <dsp:cNvPr id="0" name=""/>
        <dsp:cNvSpPr/>
      </dsp:nvSpPr>
      <dsp:spPr>
        <a:xfrm>
          <a:off x="0" y="2700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If using a software program, this information is easy to mine!</a:t>
          </a:r>
        </a:p>
      </dsp:txBody>
      <dsp:txXfrm>
        <a:off x="0" y="2700"/>
        <a:ext cx="6291714" cy="1841777"/>
      </dsp:txXfrm>
    </dsp:sp>
    <dsp:sp modelId="{65411DD6-E5DF-41D8-BFA1-188E2E571B88}">
      <dsp:nvSpPr>
        <dsp:cNvPr id="0" name=""/>
        <dsp:cNvSpPr/>
      </dsp:nvSpPr>
      <dsp:spPr>
        <a:xfrm>
          <a:off x="0" y="1844478"/>
          <a:ext cx="6291714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BBD96-A1A3-42A0-B7AF-FAE80F1D1D94}">
      <dsp:nvSpPr>
        <dsp:cNvPr id="0" name=""/>
        <dsp:cNvSpPr/>
      </dsp:nvSpPr>
      <dsp:spPr>
        <a:xfrm>
          <a:off x="0" y="1844478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We are not the MS4 manager, export data and send to manager</a:t>
          </a:r>
        </a:p>
      </dsp:txBody>
      <dsp:txXfrm>
        <a:off x="0" y="1844478"/>
        <a:ext cx="6291714" cy="1841777"/>
      </dsp:txXfrm>
    </dsp:sp>
    <dsp:sp modelId="{54640633-48DF-41E1-93DA-37F9CE925F44}">
      <dsp:nvSpPr>
        <dsp:cNvPr id="0" name=""/>
        <dsp:cNvSpPr/>
      </dsp:nvSpPr>
      <dsp:spPr>
        <a:xfrm>
          <a:off x="0" y="3686256"/>
          <a:ext cx="629171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08959-1805-4898-BEAB-4E74F3841E47}">
      <dsp:nvSpPr>
        <dsp:cNvPr id="0" name=""/>
        <dsp:cNvSpPr/>
      </dsp:nvSpPr>
      <dsp:spPr>
        <a:xfrm>
          <a:off x="0" y="3686256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For the cities and villages, we export and send data to the assigned MS4 manager</a:t>
          </a:r>
        </a:p>
      </dsp:txBody>
      <dsp:txXfrm>
        <a:off x="0" y="3686256"/>
        <a:ext cx="6291714" cy="1841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9972A-9781-8559-4669-E6AE0FD1E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C2320A-85D8-E8F9-8CBD-871005E02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801CD-1989-6165-9E31-78B3BE317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3EC-022F-4781-B20E-97800FB1E46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32BA6-6EFE-544D-832D-AC8C88EB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5499C-6092-4E86-2EE9-E56B64FF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B78E-A102-4FB8-A6B8-11B30F2DE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7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BF13F-B5D5-07CA-E6AC-3D4BB9823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889AAC-E23C-9226-903D-641103EC6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7DC74-D1B1-0D72-D55C-449AF9117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3EC-022F-4781-B20E-97800FB1E46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63086-C046-161F-64BC-6FF5AAE17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1181F-F164-D69D-9CD4-8322EBF35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B78E-A102-4FB8-A6B8-11B30F2DE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36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6A9F9C-92A7-753D-1A08-60C8A40A35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32E52-2274-F84C-48C1-D8E935CDC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BE31A-061C-E5C8-3B1F-15D9B46CC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3EC-022F-4781-B20E-97800FB1E46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3E5EC-9AC7-B11B-7866-EBC94F44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2FD74-E525-7B97-B051-F2E8D2353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B78E-A102-4FB8-A6B8-11B30F2DE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1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72018-18FB-66B2-DE2B-14868CE4A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0D3E3-BA70-6030-6704-167E80952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A01BB-56B8-9177-939E-08AE55CF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3EC-022F-4781-B20E-97800FB1E46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2A561-C79A-E25B-3DFB-7A76D065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57F90-9024-CA84-FBA5-48C4B710E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B78E-A102-4FB8-A6B8-11B30F2DE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0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683EA-9B7D-0CB0-8DD1-6C56D896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DA495-E5AE-71DE-D61A-CCEB0F4FB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435D2-6951-51F4-166B-40658759D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3EC-022F-4781-B20E-97800FB1E46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45917-E7BE-05CE-B4CA-7A6DEECCD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22525-3DB3-F245-385D-0B49DDAF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B78E-A102-4FB8-A6B8-11B30F2DE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90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7F778-C433-D511-85DB-C99C831FB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33CBF-5332-5941-EFC6-D9612781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DABCF-B792-4157-CBFB-F7E8FCC5A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B6327-5C5E-5263-6BC9-0485A0A66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3EC-022F-4781-B20E-97800FB1E46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764ED-1144-DA77-D3AB-61C4D0521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CB293-AC0E-4A96-D24D-5C885221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B78E-A102-4FB8-A6B8-11B30F2DE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06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BE459-40D1-9F74-75B1-07FBE529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0909F-D666-745D-1E49-5C37B05C2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277BC-AF9D-F0A3-813B-6C6120B4D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14A3E-A1D6-D1B5-AC87-C66E875E27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D893A8-8A58-A5D2-0120-3B476D6DA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956EDC-DA8B-35C8-B160-03DD4742D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3EC-022F-4781-B20E-97800FB1E46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1D1313-E0E4-C913-0554-03D1BC7FE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5F9291-C61A-4A16-11FF-6E45C5CB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B78E-A102-4FB8-A6B8-11B30F2DE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71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EEC50-06D0-80A9-2519-BCAE01F65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E24D1-CEFF-C597-B1B8-3D11DC81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3EC-022F-4781-B20E-97800FB1E46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2B9616-AD83-A698-2CA8-5749C91AF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C1D574-4396-949D-EF4F-7B141C09E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B78E-A102-4FB8-A6B8-11B30F2DE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20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E773D2-B5DE-D1D2-D13E-E7F5438E7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3EC-022F-4781-B20E-97800FB1E46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3C09E4-766D-E5F0-735E-D068B0232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BDB94-467D-3EEE-BB37-265F013D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B78E-A102-4FB8-A6B8-11B30F2DE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8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A84F9-3017-7B7C-80B8-0F7046C8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16EB2-1572-9CCE-AD37-8ECB5B5F9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9AA8A-C26E-037F-C891-560562CDD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60882-3B4B-5178-B123-BDC663E5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3EC-022F-4781-B20E-97800FB1E46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EDE71-4F6F-3E02-779E-D6F115E70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3B6AC-60C5-C8AD-2E27-D2F99AA8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B78E-A102-4FB8-A6B8-11B30F2DE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7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3410E-401B-EB1E-B669-F0D95AB9D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45BE78-892B-CA5C-2229-37DD70148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E9A3D-18D4-B785-AC65-7741BD9CE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F319F-98C2-B30F-3191-183835ECF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3EC-022F-4781-B20E-97800FB1E46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7A197-9BCA-C1DB-B809-BFF529F4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3D21C-54DE-E15B-FE9B-9257403C6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8B78E-A102-4FB8-A6B8-11B30F2DE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8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4B434F-5AAF-C141-5DAD-F890E849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3EAB8-E690-2382-4712-E9B6E8D2A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F7085-1D5B-6EE6-9E3C-764BB780E3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213EC-022F-4781-B20E-97800FB1E46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F0E21-EE6D-843D-15A2-453C042A0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851DD-AFA6-1583-0BDE-34BA0C582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8B78E-A102-4FB8-A6B8-11B30F2DE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2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bprunty@summitoh.net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sky, tree, ground&#10;&#10;Description automatically generated">
            <a:extLst>
              <a:ext uri="{FF2B5EF4-FFF2-40B4-BE49-F238E27FC236}">
                <a16:creationId xmlns:a16="http://schemas.microsoft.com/office/drawing/2014/main" id="{9DDD73D3-AAD0-2C78-94F9-98DFC3269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4" r="2701" b="1605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D0DAE-70C7-D536-1FAD-90D09AC8B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100"/>
              <a:t>Components of a Successful Stormwater Program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979654-CFAB-0FE8-5466-15119E9705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Lessons Learned from 23 Years of Imperfection</a:t>
            </a:r>
          </a:p>
        </p:txBody>
      </p:sp>
    </p:spTree>
    <p:extLst>
      <p:ext uri="{BB962C8B-B14F-4D97-AF65-F5344CB8AC3E}">
        <p14:creationId xmlns:p14="http://schemas.microsoft.com/office/powerpoint/2010/main" val="1555491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ound, outdoor, wooden, orange&#10;&#10;Description automatically generated">
            <a:extLst>
              <a:ext uri="{FF2B5EF4-FFF2-40B4-BE49-F238E27FC236}">
                <a16:creationId xmlns:a16="http://schemas.microsoft.com/office/drawing/2014/main" id="{B1BB750C-FF84-C84D-B9E1-04F0C92F93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C1C1D-EF2F-4D99-A44A-5F1A68AD1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Regulatory Mechanism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5C8E2-D66B-5388-FE32-8BCB79401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County &amp; Townships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38012-FED8-BE2A-B025-D27A05AAE3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ORC 307.79</a:t>
            </a:r>
          </a:p>
          <a:p>
            <a:r>
              <a:rPr lang="en-US" b="1" dirty="0"/>
              <a:t>SWCD Administrator of SCCO 941</a:t>
            </a:r>
          </a:p>
          <a:p>
            <a:r>
              <a:rPr lang="en-US" b="1" dirty="0"/>
              <a:t>Immediate stop work orders, NOVs, re-inspections fees, &amp; seek injunctions</a:t>
            </a:r>
          </a:p>
          <a:p>
            <a:r>
              <a:rPr lang="en-US" b="1" dirty="0"/>
              <a:t>SCEO has authority via SCCO 942 &amp; SCCO 943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2475F-39B4-83AF-648E-6FF0BD8B7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City &amp; Villages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3BDA91-E7F9-934B-195D-A74A5A7C102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/>
              <a:t>SWCD is written into their Regulations</a:t>
            </a:r>
          </a:p>
          <a:p>
            <a:r>
              <a:rPr lang="en-US" b="1" dirty="0"/>
              <a:t>Ultimately, they are responsible for enforcement</a:t>
            </a:r>
          </a:p>
          <a:p>
            <a:r>
              <a:rPr lang="en-US" b="1" dirty="0"/>
              <a:t>SWCD can issue NOVs but can’t stop work and law director of community prosecutes</a:t>
            </a:r>
          </a:p>
        </p:txBody>
      </p:sp>
    </p:spTree>
    <p:extLst>
      <p:ext uri="{BB962C8B-B14F-4D97-AF65-F5344CB8AC3E}">
        <p14:creationId xmlns:p14="http://schemas.microsoft.com/office/powerpoint/2010/main" val="3808571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10B1C-7FB2-A616-ED7C-011627673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000" dirty="0"/>
              <a:t>Preconstruction Procedures (all entities)</a:t>
            </a:r>
          </a:p>
        </p:txBody>
      </p:sp>
      <p:pic>
        <p:nvPicPr>
          <p:cNvPr id="5" name="Picture 4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0C613B27-DF1C-984B-7B91-20D7F35D2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5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9417D-6F6D-AE18-A9DC-D88735B72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en-US" sz="1800" dirty="0"/>
              <a:t>Application, fees &amp; SWP3 submittal, review and approval, &amp; pre-construction meetings</a:t>
            </a:r>
          </a:p>
          <a:p>
            <a:r>
              <a:rPr lang="en-US" sz="1800" dirty="0"/>
              <a:t>Our database</a:t>
            </a:r>
          </a:p>
          <a:p>
            <a:r>
              <a:rPr lang="en-US" sz="1800" dirty="0"/>
              <a:t>Ohio EPA Review Checklist</a:t>
            </a:r>
          </a:p>
          <a:p>
            <a:r>
              <a:rPr lang="en-US" sz="1800" dirty="0"/>
              <a:t>Meet RLD Manual Standards</a:t>
            </a:r>
          </a:p>
          <a:p>
            <a:r>
              <a:rPr lang="en-US" sz="1800" dirty="0"/>
              <a:t>Send review letter or approval</a:t>
            </a:r>
          </a:p>
          <a:p>
            <a:r>
              <a:rPr lang="en-US" sz="1800" dirty="0"/>
              <a:t>Clearing plans, grading plans, or SWP3</a:t>
            </a:r>
          </a:p>
          <a:p>
            <a:r>
              <a:rPr lang="en-US" sz="1800" dirty="0"/>
              <a:t>Typical findings noted: No JD letter, misuse of sediment controls, lack of temporary seeding, provided vs. required dewatering volume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97542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table&#10;&#10;Description automatically generated">
            <a:extLst>
              <a:ext uri="{FF2B5EF4-FFF2-40B4-BE49-F238E27FC236}">
                <a16:creationId xmlns:a16="http://schemas.microsoft.com/office/drawing/2014/main" id="{3606574E-A85D-76C5-D0C4-571A4B9851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r="113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7FDC1A-AADE-E26E-2B46-3E6A29057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Review Tools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E0EBC-CF1B-5B2F-24A8-944CF59BD5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Rainwater Land Development Manual</a:t>
            </a:r>
          </a:p>
          <a:p>
            <a:r>
              <a:rPr lang="en-US" b="1" dirty="0">
                <a:solidFill>
                  <a:srgbClr val="FFFFFF"/>
                </a:solidFill>
              </a:rPr>
              <a:t>Sediment Basin Compliance Tool</a:t>
            </a:r>
          </a:p>
          <a:p>
            <a:r>
              <a:rPr lang="en-US" b="1" dirty="0">
                <a:solidFill>
                  <a:srgbClr val="FFFFFF"/>
                </a:solidFill>
              </a:rPr>
              <a:t>Review Checklist</a:t>
            </a:r>
          </a:p>
          <a:p>
            <a:r>
              <a:rPr lang="en-US" b="1" dirty="0">
                <a:solidFill>
                  <a:srgbClr val="FFFFFF"/>
                </a:solidFill>
              </a:rPr>
              <a:t>Q &amp; A documents</a:t>
            </a:r>
          </a:p>
        </p:txBody>
      </p:sp>
    </p:spTree>
    <p:extLst>
      <p:ext uri="{BB962C8B-B14F-4D97-AF65-F5344CB8AC3E}">
        <p14:creationId xmlns:p14="http://schemas.microsoft.com/office/powerpoint/2010/main" val="2396301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F4FF0-EA67-F115-B4EC-CE4628E7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6200">
                <a:solidFill>
                  <a:schemeClr val="bg1"/>
                </a:solidFill>
              </a:rPr>
              <a:t>Inspections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DEF4B-6E48-7D71-5699-711D9CB52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Default to a minimum of once per month inspection schedule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Inspections continue until the site is stabilized and post-construction control measures are installed (City exception, 90 days)</a:t>
            </a:r>
          </a:p>
          <a:p>
            <a:r>
              <a:rPr lang="en-US" sz="2000" dirty="0">
                <a:solidFill>
                  <a:schemeClr val="bg1"/>
                </a:solidFill>
              </a:rPr>
              <a:t>Database, software program (all entities)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inspection frequency may occur more frequently due to: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Non-compliance (NOVs)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Complaints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Mass grading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Proximity to surface water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71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A49657-8AFA-E4CD-B759-2B3951395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Enforcement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600D7-BBE4-1AC2-1759-108982F82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US" sz="2000" dirty="0"/>
              <a:t>Immediate Stop Work Order (ISWO) &amp; Stop Work Order (SWO)</a:t>
            </a:r>
          </a:p>
          <a:p>
            <a:r>
              <a:rPr lang="en-US" sz="2000" dirty="0"/>
              <a:t>NOVs &amp; Re-inspection fee ($250.00)</a:t>
            </a:r>
          </a:p>
          <a:p>
            <a:r>
              <a:rPr lang="en-US" sz="2000" dirty="0"/>
              <a:t>ORC 307.79</a:t>
            </a:r>
          </a:p>
          <a:p>
            <a:r>
              <a:rPr lang="en-US" sz="2000" dirty="0"/>
              <a:t>Additional sanctions outlined in the code:</a:t>
            </a:r>
          </a:p>
          <a:p>
            <a:pPr lvl="1"/>
            <a:r>
              <a:rPr lang="en-US" sz="2000" dirty="0"/>
              <a:t>Bonds</a:t>
            </a:r>
          </a:p>
          <a:p>
            <a:pPr lvl="1"/>
            <a:r>
              <a:rPr lang="en-US" sz="2000" dirty="0"/>
              <a:t>Denying plat approval</a:t>
            </a:r>
          </a:p>
          <a:p>
            <a:pPr lvl="1"/>
            <a:r>
              <a:rPr lang="en-US" sz="2000" dirty="0"/>
              <a:t>Suspension of occupancy permits</a:t>
            </a:r>
          </a:p>
          <a:p>
            <a:pPr lvl="1"/>
            <a:r>
              <a:rPr lang="en-US" sz="2000" dirty="0"/>
              <a:t>Suspension of other permits</a:t>
            </a:r>
          </a:p>
          <a:p>
            <a:pPr lvl="1"/>
            <a:r>
              <a:rPr lang="en-US" sz="2000" dirty="0"/>
              <a:t>Denying other inspections</a:t>
            </a:r>
          </a:p>
        </p:txBody>
      </p:sp>
      <p:pic>
        <p:nvPicPr>
          <p:cNvPr id="5" name="Picture 4" descr="A yellow bulldozer in the snow&#10;&#10;Description automatically generated with low confidence">
            <a:extLst>
              <a:ext uri="{FF2B5EF4-FFF2-40B4-BE49-F238E27FC236}">
                <a16:creationId xmlns:a16="http://schemas.microsoft.com/office/drawing/2014/main" id="{90A8C743-858E-7991-D926-496BBEC96E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4" r="2274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8102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C4399F-31AC-909E-B9D0-AF74082CE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3169257" cy="55710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TMDLs Requirement Increased Inspection Schedule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8340D3C-A529-D0DD-62FA-14DEAA7973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284305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8633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2A4DB-A314-9B3E-8A9C-780BCB796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Annual Reporting Requirements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7B8D99-8757-FF72-D322-78F3C24BFD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8239153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119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6BF1D9-03CF-372D-AC06-0E484A3B8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8F82C-6398-844E-3EB0-CAA3CA29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Minimum Control Measure #5 Post Construction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349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38305-6166-FB5F-4071-A198589C5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 dirty="0"/>
              <a:t>Performance Standards: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459D1-5026-527B-A8C2-B52C153BD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US" sz="1800" dirty="0"/>
              <a:t>How your program address stormwater runoff from development </a:t>
            </a:r>
          </a:p>
          <a:p>
            <a:r>
              <a:rPr lang="en-US" sz="1800" dirty="0"/>
              <a:t>How your program will be tailored for your local community</a:t>
            </a:r>
          </a:p>
          <a:p>
            <a:r>
              <a:rPr lang="en-US" sz="1800" dirty="0"/>
              <a:t>nonstructural post-construction runoff controls in your program</a:t>
            </a:r>
          </a:p>
          <a:p>
            <a:r>
              <a:rPr lang="en-US" sz="1800" dirty="0"/>
              <a:t>structural post-construction runoff controls in your program</a:t>
            </a:r>
          </a:p>
          <a:p>
            <a:r>
              <a:rPr lang="en-US" sz="1800" dirty="0"/>
              <a:t>Regulatory mechanisms</a:t>
            </a:r>
          </a:p>
          <a:p>
            <a:r>
              <a:rPr lang="en-US" sz="1800" dirty="0"/>
              <a:t>Ensure long-term operation and maintenance (O&amp;M)</a:t>
            </a:r>
          </a:p>
          <a:p>
            <a:r>
              <a:rPr lang="en-US" sz="1800" dirty="0"/>
              <a:t>TMDL Performance Standard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26588-5842-3AF7-875B-EC040A462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2" r="9657" b="-1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83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1EB2D7-4257-E49E-B08A-9E8C5BDF2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Stormwater Runoff from Projects </a:t>
            </a:r>
          </a:p>
        </p:txBody>
      </p:sp>
      <p:pic>
        <p:nvPicPr>
          <p:cNvPr id="5" name="Picture 4" descr="A picture containing ground, sky, outdoor, tree&#10;&#10;Description automatically generated">
            <a:extLst>
              <a:ext uri="{FF2B5EF4-FFF2-40B4-BE49-F238E27FC236}">
                <a16:creationId xmlns:a16="http://schemas.microsoft.com/office/drawing/2014/main" id="{C6BC25FC-02BA-01A3-DE5D-B5BF27EF5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AF5A1-A1A6-F10E-B884-F7838A474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 dirty="0"/>
              <a:t>SCCO 941 and 943 set post construction requirements</a:t>
            </a:r>
          </a:p>
          <a:p>
            <a:r>
              <a:rPr lang="en-US" sz="2200" dirty="0"/>
              <a:t>Allows for structural and nonstructural Stormwater Control Measures (SCMs)</a:t>
            </a:r>
          </a:p>
          <a:p>
            <a:r>
              <a:rPr lang="en-US" sz="2200" dirty="0"/>
              <a:t>Promoted Table 4B (Low impact design, or green infrastructure practices)</a:t>
            </a:r>
          </a:p>
          <a:p>
            <a:r>
              <a:rPr lang="en-US" sz="2200" dirty="0"/>
              <a:t>Limit minimum </a:t>
            </a:r>
            <a:r>
              <a:rPr lang="en-US" sz="2200" dirty="0" err="1"/>
              <a:t>WQ</a:t>
            </a:r>
            <a:r>
              <a:rPr lang="en-US" sz="2200" baseline="-25000" dirty="0" err="1"/>
              <a:t>o</a:t>
            </a:r>
            <a:r>
              <a:rPr lang="en-US" sz="2200" baseline="-25000" dirty="0"/>
              <a:t> </a:t>
            </a:r>
            <a:r>
              <a:rPr lang="en-US" sz="2200" dirty="0"/>
              <a:t>Size to 2” in county manual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44516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erson holding a fish&#10;&#10;Description automatically generated with medium confidence">
            <a:extLst>
              <a:ext uri="{FF2B5EF4-FFF2-40B4-BE49-F238E27FC236}">
                <a16:creationId xmlns:a16="http://schemas.microsoft.com/office/drawing/2014/main" id="{0B2F9BB8-709A-4B92-CF04-5C6E619E56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8" b="19262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7325D-16E9-60C2-7453-A24B2274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Brian Prunty, CPSWQ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174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A7398-F296-6846-9D7C-BFA1BC9F8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dirty="0"/>
              <a:t>Post Construction Continued…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E69A9-693C-C0E4-BD0F-96D6385F9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Required to meet the general construction permit</a:t>
            </a:r>
          </a:p>
          <a:p>
            <a:r>
              <a:rPr lang="en-US" sz="2200" dirty="0"/>
              <a:t>Design criteria of the Rainwater Land Development Manual</a:t>
            </a:r>
          </a:p>
          <a:p>
            <a:r>
              <a:rPr lang="en-US" sz="2200" dirty="0"/>
              <a:t>Meet the requirements in the county drainage manual</a:t>
            </a:r>
          </a:p>
          <a:p>
            <a:r>
              <a:rPr lang="en-US" sz="2200" dirty="0"/>
              <a:t>SCCO 937 - Riparian Setbacks</a:t>
            </a:r>
          </a:p>
          <a:p>
            <a:r>
              <a:rPr lang="en-US" sz="2200" dirty="0"/>
              <a:t>Most cities adopted the above</a:t>
            </a:r>
          </a:p>
        </p:txBody>
      </p:sp>
      <p:pic>
        <p:nvPicPr>
          <p:cNvPr id="5" name="Picture 4" descr="A picture containing outdoor, grass, sky, curb&#10;&#10;Description automatically generated">
            <a:extLst>
              <a:ext uri="{FF2B5EF4-FFF2-40B4-BE49-F238E27FC236}">
                <a16:creationId xmlns:a16="http://schemas.microsoft.com/office/drawing/2014/main" id="{2E406683-AEF3-D123-DF89-E3DEAF819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" r="-1" b="2505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1870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DE6550-E906-79E5-9549-1850B7C5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Nonstructural Controls</a:t>
            </a:r>
          </a:p>
        </p:txBody>
      </p:sp>
      <p:pic>
        <p:nvPicPr>
          <p:cNvPr id="5" name="Picture 4" descr="A sign on a post&#10;&#10;Description automatically generated with medium confidence">
            <a:extLst>
              <a:ext uri="{FF2B5EF4-FFF2-40B4-BE49-F238E27FC236}">
                <a16:creationId xmlns:a16="http://schemas.microsoft.com/office/drawing/2014/main" id="{B9FB2286-6D39-E16D-C6E8-EB22BBE65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 r="-2" b="9205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4684F-4F0D-571A-EE6B-21A0016C2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US" sz="2000" dirty="0"/>
              <a:t>Sites that meet the definition of small sites and less than 1 acre of impervious surface</a:t>
            </a:r>
          </a:p>
          <a:p>
            <a:r>
              <a:rPr lang="en-US" sz="2000" dirty="0"/>
              <a:t>Riparian setbacks</a:t>
            </a:r>
          </a:p>
          <a:p>
            <a:r>
              <a:rPr lang="en-US" sz="2000" dirty="0"/>
              <a:t>County subdivision regulation and local zoning regulations</a:t>
            </a:r>
          </a:p>
          <a:p>
            <a:r>
              <a:rPr lang="en-US" sz="2000" dirty="0"/>
              <a:t>Balance growth plans</a:t>
            </a:r>
          </a:p>
          <a:p>
            <a:r>
              <a:rPr lang="en-US" sz="2000" dirty="0"/>
              <a:t>Preservation via Clean Ohio Funds</a:t>
            </a:r>
          </a:p>
          <a:p>
            <a:r>
              <a:rPr lang="en-US" sz="2000" dirty="0"/>
              <a:t>Obtain Conservation Easements</a:t>
            </a:r>
          </a:p>
        </p:txBody>
      </p:sp>
    </p:spTree>
    <p:extLst>
      <p:ext uri="{BB962C8B-B14F-4D97-AF65-F5344CB8AC3E}">
        <p14:creationId xmlns:p14="http://schemas.microsoft.com/office/powerpoint/2010/main" val="1615493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DC22F3-2A7A-75FC-5838-6A89CB999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Structural Controls</a:t>
            </a:r>
          </a:p>
        </p:txBody>
      </p:sp>
      <p:pic>
        <p:nvPicPr>
          <p:cNvPr id="3" name="Picture 2" descr="A sign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E9A4FF45-5AFD-E6DA-9648-DD5E4E1A4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D12F5C-C4EA-5FEC-7CD3-6DD2CB481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 dirty="0"/>
              <a:t>County Drainage Manual promotes infiltration practices or table 4B</a:t>
            </a:r>
          </a:p>
          <a:p>
            <a:r>
              <a:rPr lang="en-US" sz="2200" dirty="0"/>
              <a:t>Allows for all SCMs listed in the GCP &amp; RLD</a:t>
            </a:r>
          </a:p>
          <a:p>
            <a:r>
              <a:rPr lang="en-US" sz="2200" dirty="0"/>
              <a:t>Limiting minimum </a:t>
            </a:r>
            <a:r>
              <a:rPr lang="en-US" sz="2200" dirty="0" err="1"/>
              <a:t>WQ</a:t>
            </a:r>
            <a:r>
              <a:rPr lang="en-US" sz="2200" baseline="-25000" dirty="0" err="1"/>
              <a:t>o</a:t>
            </a:r>
            <a:r>
              <a:rPr lang="en-US" sz="2200" baseline="-25000" dirty="0"/>
              <a:t> </a:t>
            </a:r>
            <a:r>
              <a:rPr lang="en-US" sz="2200" dirty="0"/>
              <a:t>size to 2” on extended detention basins but must meet drain times</a:t>
            </a:r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42130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36199E-5CD6-0F09-418E-9CE95A60E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000"/>
              <a:t>Operation and Maintenance Program</a:t>
            </a:r>
          </a:p>
        </p:txBody>
      </p:sp>
      <p:pic>
        <p:nvPicPr>
          <p:cNvPr id="5" name="Picture 4" descr="A picture containing grass, outdoor, ground, nature&#10;&#10;Description automatically generated">
            <a:extLst>
              <a:ext uri="{FF2B5EF4-FFF2-40B4-BE49-F238E27FC236}">
                <a16:creationId xmlns:a16="http://schemas.microsoft.com/office/drawing/2014/main" id="{B60CA9B8-BEC3-24F1-E1BF-7C3E60EC5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1" r="1947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AC9E4-5F14-658F-73B1-654796FB3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000" dirty="0"/>
              <a:t>Private sites require long-term maintenance agreements (LTMA) to be executed prior to construction</a:t>
            </a:r>
          </a:p>
          <a:p>
            <a:r>
              <a:rPr lang="en-US" sz="2000" dirty="0"/>
              <a:t>The LTMA is recorded with SC Recorder’s Office</a:t>
            </a:r>
          </a:p>
          <a:p>
            <a:r>
              <a:rPr lang="en-US" sz="2000" dirty="0"/>
              <a:t>Inspected once per permit term or more often</a:t>
            </a:r>
          </a:p>
          <a:p>
            <a:r>
              <a:rPr lang="en-US" sz="2000" dirty="0"/>
              <a:t>Owner or operator are required to submit annual reports</a:t>
            </a:r>
          </a:p>
          <a:p>
            <a:r>
              <a:rPr lang="en-US" sz="2000" dirty="0"/>
              <a:t>Assessed subdivision drainage maintenance service</a:t>
            </a:r>
          </a:p>
          <a:p>
            <a:r>
              <a:rPr lang="en-US" sz="2000" dirty="0"/>
              <a:t>LTMAs cover structural, nonstructural and reduction of impervious surfaces SCMs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5543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1AC76-109A-EA46-DA0F-00A37C571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TMDL Performance Standard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74AFC-5D2F-C33A-CD14-F39F83D54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Table 4B Workshop, field day or education event</a:t>
            </a:r>
          </a:p>
          <a:p>
            <a:r>
              <a:rPr lang="en-US" sz="2200" dirty="0"/>
              <a:t>Retrofit an existing flood control practice</a:t>
            </a:r>
          </a:p>
          <a:p>
            <a:r>
              <a:rPr lang="en-US" sz="2200" dirty="0"/>
              <a:t>Perform 300’ of stream restoration</a:t>
            </a:r>
          </a:p>
          <a:p>
            <a:r>
              <a:rPr lang="en-US" sz="2200" dirty="0"/>
              <a:t>Update your ordinance to </a:t>
            </a:r>
            <a:r>
              <a:rPr lang="en-US" sz="2200" u="sng" dirty="0"/>
              <a:t>require</a:t>
            </a:r>
            <a:r>
              <a:rPr lang="en-US" sz="2200" dirty="0"/>
              <a:t> Table 4B practices</a:t>
            </a:r>
          </a:p>
          <a:p>
            <a:r>
              <a:rPr lang="en-US" sz="2200" dirty="0"/>
              <a:t>Install a Table 4B practice to treat a minimum of (1) acre of untreated impervious surface</a:t>
            </a:r>
          </a:p>
          <a:p>
            <a:endParaRPr lang="en-US" sz="2200" dirty="0"/>
          </a:p>
        </p:txBody>
      </p:sp>
      <p:pic>
        <p:nvPicPr>
          <p:cNvPr id="5" name="Picture 4" descr="A group of people in a garden&#10;&#10;Description automatically generated with medium confidence">
            <a:extLst>
              <a:ext uri="{FF2B5EF4-FFF2-40B4-BE49-F238E27FC236}">
                <a16:creationId xmlns:a16="http://schemas.microsoft.com/office/drawing/2014/main" id="{9B1955C4-6B7C-C34C-4B12-5066E5A25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1977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52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43C7C6-5EA7-5889-C4B8-0E87C6F9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Tools &amp; Resources for MCM #5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B0139-6452-29F7-298E-F62D6BB3F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BMP Compliance worksheet</a:t>
            </a:r>
          </a:p>
          <a:p>
            <a:r>
              <a:rPr lang="en-US" dirty="0" err="1"/>
              <a:t>WQv</a:t>
            </a:r>
            <a:r>
              <a:rPr lang="en-US" dirty="0"/>
              <a:t> Calculator</a:t>
            </a:r>
          </a:p>
          <a:p>
            <a:r>
              <a:rPr lang="en-US" dirty="0"/>
              <a:t>Runoff Reduction Worksheet</a:t>
            </a:r>
          </a:p>
          <a:p>
            <a:r>
              <a:rPr lang="en-US" dirty="0"/>
              <a:t>Post-Construction Q&amp;A Documents</a:t>
            </a:r>
          </a:p>
          <a:p>
            <a:r>
              <a:rPr lang="en-US" dirty="0"/>
              <a:t>Rainwater and Land Development Manual</a:t>
            </a:r>
          </a:p>
          <a:p>
            <a:r>
              <a:rPr lang="en-US" dirty="0"/>
              <a:t>ODOT Location &amp; Design Manual V. 2</a:t>
            </a:r>
          </a:p>
          <a:p>
            <a:r>
              <a:rPr lang="en-US" dirty="0"/>
              <a:t>Chagrin River Watershed Partners Model Ordinance</a:t>
            </a:r>
          </a:p>
          <a:p>
            <a:r>
              <a:rPr lang="en-US" dirty="0"/>
              <a:t>Maintaining SCMs Guidance for Private Owners &amp; Operators Manual</a:t>
            </a:r>
          </a:p>
        </p:txBody>
      </p:sp>
    </p:spTree>
    <p:extLst>
      <p:ext uri="{BB962C8B-B14F-4D97-AF65-F5344CB8AC3E}">
        <p14:creationId xmlns:p14="http://schemas.microsoft.com/office/powerpoint/2010/main" val="1567732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around a tree&#10;&#10;Description automatically generated">
            <a:extLst>
              <a:ext uri="{FF2B5EF4-FFF2-40B4-BE49-F238E27FC236}">
                <a16:creationId xmlns:a16="http://schemas.microsoft.com/office/drawing/2014/main" id="{FC3F81A3-3391-18F8-5165-8C1CF41284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7"/>
          <a:stretch/>
        </p:blipFill>
        <p:spPr>
          <a:xfrm>
            <a:off x="1" y="0"/>
            <a:ext cx="12225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90FED2-1D49-2292-7B9C-30AC25B3A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SSWCD’s Additional Program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0E20B-0B36-F473-4B82-E6FADC0B8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Bioretention soil lab results</a:t>
            </a:r>
          </a:p>
          <a:p>
            <a:r>
              <a:rPr lang="en-US" dirty="0"/>
              <a:t>Table 4B pre-installation meetings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826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FBFA-BC9B-0874-8D7B-C6714BE00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Tools Under Consideration…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3088C-1FA6-94EF-DD31-82524CB1E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Soil restoration testing SOP</a:t>
            </a:r>
          </a:p>
          <a:p>
            <a:r>
              <a:rPr lang="en-US" dirty="0"/>
              <a:t>Sign-off forms</a:t>
            </a:r>
          </a:p>
          <a:p>
            <a:pPr lvl="1"/>
            <a:r>
              <a:rPr lang="en-US" dirty="0"/>
              <a:t>Underground or premanufactured systems form</a:t>
            </a:r>
          </a:p>
          <a:p>
            <a:pPr lvl="1"/>
            <a:r>
              <a:rPr lang="en-US" dirty="0"/>
              <a:t>Bioretention soil lab form</a:t>
            </a:r>
          </a:p>
          <a:p>
            <a:pPr lvl="1"/>
            <a:r>
              <a:rPr lang="en-US" dirty="0"/>
              <a:t>As Built compliance form</a:t>
            </a:r>
          </a:p>
          <a:p>
            <a:r>
              <a:rPr lang="en-US" dirty="0"/>
              <a:t>Delaware Skimmer Requirement</a:t>
            </a:r>
          </a:p>
          <a:p>
            <a:r>
              <a:rPr lang="en-US" dirty="0"/>
              <a:t>Biofiltration practice for &lt;2 acre sites (small sites)</a:t>
            </a:r>
          </a:p>
        </p:txBody>
      </p:sp>
    </p:spTree>
    <p:extLst>
      <p:ext uri="{BB962C8B-B14F-4D97-AF65-F5344CB8AC3E}">
        <p14:creationId xmlns:p14="http://schemas.microsoft.com/office/powerpoint/2010/main" val="251923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orking in a garden&#10;&#10;Description automatically generated with low confidence">
            <a:extLst>
              <a:ext uri="{FF2B5EF4-FFF2-40B4-BE49-F238E27FC236}">
                <a16:creationId xmlns:a16="http://schemas.microsoft.com/office/drawing/2014/main" id="{BB915677-DF65-9250-2AE5-E6114C58A0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7"/>
          <a:stretch/>
        </p:blipFill>
        <p:spPr>
          <a:xfrm>
            <a:off x="39329" y="80128"/>
            <a:ext cx="12113342" cy="67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80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6306F2-3DE6-492E-B950-76C36240E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en-US" sz="3400"/>
              <a:t>Inspection &amp; Maintenance Certification for SCMs in Ohio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A5535-AFEB-4C2A-9696-397DF09B5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r>
              <a:rPr lang="en-US" sz="2200" dirty="0"/>
              <a:t>Summit SWCD &amp; the Ohio State University developed a statewide certification program</a:t>
            </a:r>
          </a:p>
          <a:p>
            <a:r>
              <a:rPr lang="en-US" sz="2200" dirty="0"/>
              <a:t>Based on Ohio’s standards &amp; SCM’s</a:t>
            </a:r>
          </a:p>
          <a:p>
            <a:r>
              <a:rPr lang="en-US" sz="2200" dirty="0"/>
              <a:t>2-day course, lecture, mock inspections &amp; exam</a:t>
            </a:r>
          </a:p>
          <a:p>
            <a:r>
              <a:rPr lang="en-US" sz="2200" dirty="0"/>
              <a:t>Over 500 certified professionals (government, parks, consultants, NGOs, property managers &amp; contractors)</a:t>
            </a:r>
          </a:p>
          <a:p>
            <a:r>
              <a:rPr lang="en-US" sz="2200" dirty="0"/>
              <a:t>Certified contractor list </a:t>
            </a:r>
          </a:p>
          <a:p>
            <a:r>
              <a:rPr lang="en-US" sz="2200" dirty="0"/>
              <a:t>Certification good for 3 years, no membership fees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E54A1072-98BA-09D2-1490-7C37D6ED7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r="12347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3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9D9C5-D3D0-489A-B2F6-1A1FA0C55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43AEC8F-DF54-4A36-98AD-9302F5B41F9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75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638C7D-9088-41A9-88A0-7357157BC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714B173-1D32-4BBC-A685-1F5D257A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EF82DD1-2343-4F41-B6A7-A6489A71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CAE09B-F2B0-7F50-B974-9C5A9369E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751" y="568517"/>
            <a:ext cx="6161004" cy="886379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Disclaimer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219210-B16A-47B6-9AA8-207DAFF3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E88321B-73FC-71B9-A663-876642B04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77" y="1864214"/>
            <a:ext cx="3217333" cy="3217333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B94CDB3-453A-1F40-3A4C-DBB2349F3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There are always exceptions to the rules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Contact your OEPA stormwater representative &amp; your law director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Stormwater isn’t black &amp; white… grey area</a:t>
            </a:r>
          </a:p>
          <a:p>
            <a:r>
              <a:rPr lang="en-US" sz="2400" dirty="0">
                <a:solidFill>
                  <a:schemeClr val="bg1"/>
                </a:solidFill>
              </a:rPr>
              <a:t>We are not perfect, keep evolving and learning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There’s more than one way to do something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NETWORK!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This permit is about expired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34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3961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water, outdoor, sky, tree&#10;&#10;Description automatically generated">
            <a:extLst>
              <a:ext uri="{FF2B5EF4-FFF2-40B4-BE49-F238E27FC236}">
                <a16:creationId xmlns:a16="http://schemas.microsoft.com/office/drawing/2014/main" id="{E7913509-D596-73AE-977E-5BDB94BD7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4" b="410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B23E66-024E-697C-BFD5-41C357B95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/>
              <a:t>Class Learning Objectives: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E0AC6-8C30-B251-8922-3CCC3E0CD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700" b="0" i="0">
                <a:effectLst/>
                <a:latin typeface="OpenSans"/>
              </a:rPr>
              <a:t>identify different SCMs and how they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b="0" i="0">
                <a:effectLst/>
                <a:latin typeface="OpenSans"/>
              </a:rPr>
              <a:t>identify common deficiencies or issues and make corrective measures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b="0" i="0">
                <a:effectLst/>
                <a:latin typeface="OpenSans"/>
              </a:rPr>
              <a:t>document issues and maintenance activities performed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b="0" i="0">
                <a:effectLst/>
                <a:latin typeface="OpenSans"/>
              </a:rPr>
              <a:t>monitor vegetation and manage undesirable vegetation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b="0" i="0">
                <a:effectLst/>
                <a:latin typeface="OpenSans"/>
              </a:rPr>
              <a:t>identify appropriate maintenance frequency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b="0" i="0">
                <a:effectLst/>
                <a:latin typeface="OpenSans"/>
              </a:rPr>
              <a:t>communicate with the local agency and provide proficient reports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b="0" i="0">
                <a:effectLst/>
                <a:latin typeface="OpenSans"/>
              </a:rPr>
              <a:t>identify ways to lessen maintenance cost</a:t>
            </a: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549144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body of wat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9A9ED730-6843-81BE-8C12-009257F74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r="1" b="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9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E70236-5C83-85D9-3F43-1F5F675856B8}"/>
              </a:ext>
            </a:extLst>
          </p:cNvPr>
          <p:cNvSpPr txBox="1"/>
          <p:nvPr/>
        </p:nvSpPr>
        <p:spPr>
          <a:xfrm>
            <a:off x="8046720" y="1045597"/>
            <a:ext cx="3633746" cy="1588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512533-91B2-7019-CA36-E96244394932}"/>
              </a:ext>
            </a:extLst>
          </p:cNvPr>
          <p:cNvSpPr txBox="1"/>
          <p:nvPr/>
        </p:nvSpPr>
        <p:spPr>
          <a:xfrm>
            <a:off x="8046719" y="2722729"/>
            <a:ext cx="3633747" cy="270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Brian Prunty, CPSWQ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linkClick r:id="rId3"/>
              </a:rPr>
              <a:t>bprunty@summitoh.net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330.926.2448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F2A23-2256-BF8E-733A-B9DE75BB0441}"/>
              </a:ext>
            </a:extLst>
          </p:cNvPr>
          <p:cNvSpPr txBox="1"/>
          <p:nvPr/>
        </p:nvSpPr>
        <p:spPr>
          <a:xfrm>
            <a:off x="66502" y="3158836"/>
            <a:ext cx="6522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www.summitswcd.com</a:t>
            </a:r>
          </a:p>
        </p:txBody>
      </p:sp>
    </p:spTree>
    <p:extLst>
      <p:ext uri="{BB962C8B-B14F-4D97-AF65-F5344CB8AC3E}">
        <p14:creationId xmlns:p14="http://schemas.microsoft.com/office/powerpoint/2010/main" val="1128802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ss, outdoor, ground, skating&#10;&#10;Description automatically generated">
            <a:extLst>
              <a:ext uri="{FF2B5EF4-FFF2-40B4-BE49-F238E27FC236}">
                <a16:creationId xmlns:a16="http://schemas.microsoft.com/office/drawing/2014/main" id="{5CBF5678-31B5-AEAE-A923-074615820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" b="247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97B15-233F-BB19-90B4-C5F60A8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400"/>
              <a:t>Summit Soil and Water Conservation District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0B1C4-4911-D01F-5D21-25C35714D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1900" dirty="0"/>
              <a:t>Assist 29 MS4 operators</a:t>
            </a:r>
          </a:p>
          <a:p>
            <a:r>
              <a:rPr lang="en-US" sz="1900" dirty="0"/>
              <a:t>(13) cities, (6) villages, (9) townships and (1) county</a:t>
            </a:r>
          </a:p>
          <a:p>
            <a:r>
              <a:rPr lang="en-US" sz="1900" dirty="0"/>
              <a:t>County Permit and (11) co-permittees</a:t>
            </a:r>
          </a:p>
          <a:p>
            <a:r>
              <a:rPr lang="en-US" sz="1900" dirty="0"/>
              <a:t>(17) individual permits</a:t>
            </a:r>
          </a:p>
          <a:p>
            <a:r>
              <a:rPr lang="en-US" sz="1900" dirty="0"/>
              <a:t>Perform assistance on MCMs 1,2,4,5,6</a:t>
            </a:r>
          </a:p>
          <a:p>
            <a:r>
              <a:rPr lang="en-US" sz="1900" dirty="0"/>
              <a:t>No experience with watershed individual construction permits</a:t>
            </a:r>
          </a:p>
        </p:txBody>
      </p:sp>
    </p:spTree>
    <p:extLst>
      <p:ext uri="{BB962C8B-B14F-4D97-AF65-F5344CB8AC3E}">
        <p14:creationId xmlns:p14="http://schemas.microsoft.com/office/powerpoint/2010/main" val="225364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sky, yellow, driving&#10;&#10;Description automatically generated">
            <a:extLst>
              <a:ext uri="{FF2B5EF4-FFF2-40B4-BE49-F238E27FC236}">
                <a16:creationId xmlns:a16="http://schemas.microsoft.com/office/drawing/2014/main" id="{866BF1D9-03CF-372D-AC06-0E484A3B8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0" b="166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8F82C-6398-844E-3EB0-CAA3CA29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Minimum Control Measure #4 Active Construction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265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yellow bulldozer in the snow&#10;&#10;Description automatically generated with low confidence">
            <a:extLst>
              <a:ext uri="{FF2B5EF4-FFF2-40B4-BE49-F238E27FC236}">
                <a16:creationId xmlns:a16="http://schemas.microsoft.com/office/drawing/2014/main" id="{B265F1E1-CDFF-0FBC-D2F1-5E0F5C087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A7E696-06BE-2D95-6E8E-D8E752B59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Requirements: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73C5-6210-0F61-40CC-AB07EAE7D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Regulatory mechanism</a:t>
            </a:r>
          </a:p>
          <a:p>
            <a:r>
              <a:rPr lang="en-US" dirty="0">
                <a:solidFill>
                  <a:srgbClr val="FFFFFF"/>
                </a:solidFill>
              </a:rPr>
              <a:t>Operators to implement BMPs</a:t>
            </a:r>
          </a:p>
          <a:p>
            <a:r>
              <a:rPr lang="en-US" dirty="0">
                <a:solidFill>
                  <a:srgbClr val="FFFFFF"/>
                </a:solidFill>
              </a:rPr>
              <a:t>Procedures for review</a:t>
            </a:r>
          </a:p>
          <a:p>
            <a:r>
              <a:rPr lang="en-US" dirty="0">
                <a:solidFill>
                  <a:srgbClr val="FFFFFF"/>
                </a:solidFill>
              </a:rPr>
              <a:t>Procedures for receipt of public information</a:t>
            </a:r>
          </a:p>
          <a:p>
            <a:r>
              <a:rPr lang="en-US" dirty="0">
                <a:solidFill>
                  <a:srgbClr val="FFFFFF"/>
                </a:solidFill>
              </a:rPr>
              <a:t>Procedures for inspections, enforcement and prioritize inspections</a:t>
            </a:r>
          </a:p>
          <a:p>
            <a:r>
              <a:rPr lang="en-US" dirty="0">
                <a:solidFill>
                  <a:srgbClr val="FFFFFF"/>
                </a:solidFill>
              </a:rPr>
              <a:t>Ensuring compliance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940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38305-6166-FB5F-4071-A198589C5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Performance Standards:</a:t>
            </a:r>
          </a:p>
        </p:txBody>
      </p:sp>
      <p:pic>
        <p:nvPicPr>
          <p:cNvPr id="7" name="Graphic 6" descr="Check List">
            <a:extLst>
              <a:ext uri="{FF2B5EF4-FFF2-40B4-BE49-F238E27FC236}">
                <a16:creationId xmlns:a16="http://schemas.microsoft.com/office/drawing/2014/main" id="{4C96D58D-8CDC-CF68-1410-01FE308FCC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459D1-5026-527B-A8C2-B52C153BD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Your regulatory mechanism shall at least meet the General Construction Permit</a:t>
            </a:r>
          </a:p>
          <a:p>
            <a:r>
              <a:rPr lang="en-US" sz="1800">
                <a:solidFill>
                  <a:schemeClr val="tx2"/>
                </a:solidFill>
              </a:rPr>
              <a:t>Pre-construction review procedure requirements, software, checklist and documentation of communication</a:t>
            </a:r>
          </a:p>
          <a:p>
            <a:r>
              <a:rPr lang="en-US" sz="1800">
                <a:solidFill>
                  <a:schemeClr val="tx2"/>
                </a:solidFill>
              </a:rPr>
              <a:t>Ensure compliance through inspections, schedules, software, checklist and communication</a:t>
            </a:r>
          </a:p>
          <a:p>
            <a:r>
              <a:rPr lang="en-US" sz="1800">
                <a:solidFill>
                  <a:schemeClr val="tx2"/>
                </a:solidFill>
              </a:rPr>
              <a:t>Total Maximum Daily Load (TMDL) minimum 14-day inspection requirement</a:t>
            </a:r>
          </a:p>
          <a:p>
            <a:r>
              <a:rPr lang="en-US" sz="1800">
                <a:solidFill>
                  <a:schemeClr val="tx2"/>
                </a:solidFill>
              </a:rPr>
              <a:t>Annual reporting requirements</a:t>
            </a:r>
          </a:p>
          <a:p>
            <a:endParaRPr lang="en-US" sz="180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87473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6355A7-8164-7DC4-CE51-7C21B9BA0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/>
              <a:t>We perform…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4FBBA-CA70-7731-E7B4-6E8C848E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en-US" sz="2000"/>
              <a:t>Stormwater Pollution Prevention Plan (SWP3) reviews</a:t>
            </a:r>
          </a:p>
          <a:p>
            <a:r>
              <a:rPr lang="en-US" sz="2000"/>
              <a:t>Host preconstruction meetings</a:t>
            </a:r>
          </a:p>
          <a:p>
            <a:r>
              <a:rPr lang="en-US" sz="2000"/>
              <a:t>Conduction inspections and send reports</a:t>
            </a:r>
          </a:p>
          <a:p>
            <a:r>
              <a:rPr lang="en-US" sz="2000"/>
              <a:t>Maintain database, and inspection and review checklists</a:t>
            </a:r>
          </a:p>
          <a:p>
            <a:r>
              <a:rPr lang="en-US" sz="2000"/>
              <a:t>Escalate enforcement or issue stop work orders</a:t>
            </a:r>
          </a:p>
          <a:p>
            <a:r>
              <a:rPr lang="en-US" sz="2000"/>
              <a:t>Set inspection frequency</a:t>
            </a:r>
          </a:p>
          <a:p>
            <a:r>
              <a:rPr lang="en-US" sz="2000"/>
              <a:t>Perform final inspection and terminating site</a:t>
            </a:r>
          </a:p>
        </p:txBody>
      </p:sp>
      <p:pic>
        <p:nvPicPr>
          <p:cNvPr id="5" name="Picture 4" descr="A picture containing outdoor, ground, old, dirt&#10;&#10;Description automatically generated">
            <a:extLst>
              <a:ext uri="{FF2B5EF4-FFF2-40B4-BE49-F238E27FC236}">
                <a16:creationId xmlns:a16="http://schemas.microsoft.com/office/drawing/2014/main" id="{08E320A1-AC04-CF7A-7C1A-4E9EEC6A0B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708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9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B3F5CCF8-9265-4EC0-C79A-F896837CE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 b="789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BCFAE6-04AD-FBE0-56A7-4D9FB26C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Know this Golden Rule….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597C7-5EFC-D2CF-D39F-2F10E6278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2044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FFFF"/>
                </a:solidFill>
              </a:rPr>
              <a:t>One acre or greater of disturbance or part of a larger common plan of development of for sale.</a:t>
            </a:r>
          </a:p>
        </p:txBody>
      </p:sp>
    </p:spTree>
    <p:extLst>
      <p:ext uri="{BB962C8B-B14F-4D97-AF65-F5344CB8AC3E}">
        <p14:creationId xmlns:p14="http://schemas.microsoft.com/office/powerpoint/2010/main" val="1669471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1153</Words>
  <Application>Microsoft Office PowerPoint</Application>
  <PresentationFormat>Widescreen</PresentationFormat>
  <Paragraphs>178</Paragraphs>
  <Slides>31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Meiryo</vt:lpstr>
      <vt:lpstr>Arial</vt:lpstr>
      <vt:lpstr>Arial Black</vt:lpstr>
      <vt:lpstr>Calibri</vt:lpstr>
      <vt:lpstr>Calibri Light</vt:lpstr>
      <vt:lpstr>OpenSans</vt:lpstr>
      <vt:lpstr>Office Theme</vt:lpstr>
      <vt:lpstr>Components of a Successful Stormwater Program</vt:lpstr>
      <vt:lpstr>Brian Prunty, CPSWQ</vt:lpstr>
      <vt:lpstr>Disclaimer</vt:lpstr>
      <vt:lpstr>Summit Soil and Water Conservation District</vt:lpstr>
      <vt:lpstr>Minimum Control Measure #4 Active Construction</vt:lpstr>
      <vt:lpstr>Requirements:</vt:lpstr>
      <vt:lpstr>Performance Standards:</vt:lpstr>
      <vt:lpstr>We perform…</vt:lpstr>
      <vt:lpstr>Know this Golden Rule….</vt:lpstr>
      <vt:lpstr>Regulatory Mechanism</vt:lpstr>
      <vt:lpstr>Preconstruction Procedures (all entities)</vt:lpstr>
      <vt:lpstr>Review Tools</vt:lpstr>
      <vt:lpstr>Inspections</vt:lpstr>
      <vt:lpstr>Enforcement Tools</vt:lpstr>
      <vt:lpstr>TMDLs Requirement Increased Inspection Schedule</vt:lpstr>
      <vt:lpstr>Annual Reporting Requirements</vt:lpstr>
      <vt:lpstr>Minimum Control Measure #5 Post Construction</vt:lpstr>
      <vt:lpstr>Performance Standards:</vt:lpstr>
      <vt:lpstr>Stormwater Runoff from Projects </vt:lpstr>
      <vt:lpstr>Post Construction Continued…</vt:lpstr>
      <vt:lpstr>Nonstructural Controls</vt:lpstr>
      <vt:lpstr>Structural Controls</vt:lpstr>
      <vt:lpstr>Operation and Maintenance Program</vt:lpstr>
      <vt:lpstr>TMDL Performance Standard</vt:lpstr>
      <vt:lpstr>Tools &amp; Resources for MCM #5</vt:lpstr>
      <vt:lpstr>SSWCD’s Additional Program Requirements</vt:lpstr>
      <vt:lpstr>Future Tools Under Consideration…</vt:lpstr>
      <vt:lpstr>PowerPoint Presentation</vt:lpstr>
      <vt:lpstr>Inspection &amp; Maintenance Certification for SCMs in Ohio</vt:lpstr>
      <vt:lpstr>Class Learning Objectives: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Components of a Successful Stormwater Program</dc:title>
  <dc:creator>Prunty, Brian</dc:creator>
  <cp:lastModifiedBy>Prunty, Brian</cp:lastModifiedBy>
  <cp:revision>22</cp:revision>
  <dcterms:created xsi:type="dcterms:W3CDTF">2023-04-24T15:28:50Z</dcterms:created>
  <dcterms:modified xsi:type="dcterms:W3CDTF">2026-04-30T12:11:16Z</dcterms:modified>
</cp:coreProperties>
</file>