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8" r:id="rId3"/>
    <p:sldId id="262" r:id="rId4"/>
    <p:sldId id="263" r:id="rId5"/>
    <p:sldId id="260" r:id="rId6"/>
    <p:sldId id="261" r:id="rId7"/>
    <p:sldId id="267" r:id="rId8"/>
    <p:sldId id="268" r:id="rId9"/>
    <p:sldId id="264" r:id="rId10"/>
    <p:sldId id="269" r:id="rId11"/>
    <p:sldId id="257" r:id="rId12"/>
    <p:sldId id="266" r:id="rId13"/>
    <p:sldId id="270"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A187F1-1024-415B-ACCE-677EFA66467E}" v="56" dt="2026-05-05T18:42:55.0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94660"/>
  </p:normalViewPr>
  <p:slideViewPr>
    <p:cSldViewPr snapToGrid="0">
      <p:cViewPr varScale="1">
        <p:scale>
          <a:sx n="152" d="100"/>
          <a:sy n="152" d="100"/>
        </p:scale>
        <p:origin x="576" y="10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0553B7-AAD7-4226-9CE2-1AFE794914A1}" type="datetimeFigureOut">
              <a:rPr lang="en-US" smtClean="0"/>
              <a:t>05/05/2026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642BE3-AD22-4E63-BF75-AFB0E528B64C}" type="slidenum">
              <a:rPr lang="en-US" smtClean="0"/>
              <a:t>‹#›</a:t>
            </a:fld>
            <a:endParaRPr lang="en-US"/>
          </a:p>
        </p:txBody>
      </p:sp>
    </p:spTree>
    <p:extLst>
      <p:ext uri="{BB962C8B-B14F-4D97-AF65-F5344CB8AC3E}">
        <p14:creationId xmlns:p14="http://schemas.microsoft.com/office/powerpoint/2010/main" val="1622858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permit system was developed to replace a 30-year-old system. It took 5 years to develop and was rolled out in February of 2025. All open permits from the old system were rolled over into the new system. All records which were in the old system are still archived in the old system which is still available to view. </a:t>
            </a:r>
          </a:p>
        </p:txBody>
      </p:sp>
      <p:sp>
        <p:nvSpPr>
          <p:cNvPr id="4" name="Slide Number Placeholder 3"/>
          <p:cNvSpPr>
            <a:spLocks noGrp="1"/>
          </p:cNvSpPr>
          <p:nvPr>
            <p:ph type="sldNum" sz="quarter" idx="5"/>
          </p:nvPr>
        </p:nvSpPr>
        <p:spPr/>
        <p:txBody>
          <a:bodyPr/>
          <a:lstStyle/>
          <a:p>
            <a:fld id="{CD642BE3-AD22-4E63-BF75-AFB0E528B64C}" type="slidenum">
              <a:rPr lang="en-US" smtClean="0"/>
              <a:t>1</a:t>
            </a:fld>
            <a:endParaRPr lang="en-US"/>
          </a:p>
        </p:txBody>
      </p:sp>
    </p:spTree>
    <p:extLst>
      <p:ext uri="{BB962C8B-B14F-4D97-AF65-F5344CB8AC3E}">
        <p14:creationId xmlns:p14="http://schemas.microsoft.com/office/powerpoint/2010/main" val="1906441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2CB8E-582D-3877-D18E-B4C284551C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FF7EF1-01B3-5366-03BB-A5F2CCCC4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E136AD-7277-9411-1E52-14B577B43B61}"/>
              </a:ext>
            </a:extLst>
          </p:cNvPr>
          <p:cNvSpPr>
            <a:spLocks noGrp="1"/>
          </p:cNvSpPr>
          <p:nvPr>
            <p:ph type="body" idx="1"/>
          </p:nvPr>
        </p:nvSpPr>
        <p:spPr/>
        <p:txBody>
          <a:bodyPr/>
          <a:lstStyle/>
          <a:p>
            <a:r>
              <a:rPr lang="en-US" dirty="0"/>
              <a:t>The agency platform is Edge. When logging in the home screen will show projects that need attention. You can also sort projects by application type, status, assigned date, date due, permit number, etc. You can also sort by your tasks, department tasks, and unclaimed department tasks. From here you can choose a permit to work on. You can review plans, email people connected, approve, request revisions, input inspections (can also be done in the fields on Accela Mobile), whatever needs to be done to the permit is done from here. If the permits are related, approvals to one permit can update a related permit automatically reducing time and errors. </a:t>
            </a:r>
          </a:p>
        </p:txBody>
      </p:sp>
      <p:sp>
        <p:nvSpPr>
          <p:cNvPr id="4" name="Slide Number Placeholder 3">
            <a:extLst>
              <a:ext uri="{FF2B5EF4-FFF2-40B4-BE49-F238E27FC236}">
                <a16:creationId xmlns:a16="http://schemas.microsoft.com/office/drawing/2014/main" id="{FFBD80FD-8584-EF38-FF23-2CC09950344A}"/>
              </a:ext>
            </a:extLst>
          </p:cNvPr>
          <p:cNvSpPr>
            <a:spLocks noGrp="1"/>
          </p:cNvSpPr>
          <p:nvPr>
            <p:ph type="sldNum" sz="quarter" idx="5"/>
          </p:nvPr>
        </p:nvSpPr>
        <p:spPr/>
        <p:txBody>
          <a:bodyPr/>
          <a:lstStyle/>
          <a:p>
            <a:fld id="{CD642BE3-AD22-4E63-BF75-AFB0E528B64C}" type="slidenum">
              <a:rPr lang="en-US" smtClean="0"/>
              <a:t>10</a:t>
            </a:fld>
            <a:endParaRPr lang="en-US"/>
          </a:p>
        </p:txBody>
      </p:sp>
    </p:spTree>
    <p:extLst>
      <p:ext uri="{BB962C8B-B14F-4D97-AF65-F5344CB8AC3E}">
        <p14:creationId xmlns:p14="http://schemas.microsoft.com/office/powerpoint/2010/main" val="661238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Benefits specific to the MCM4 and 5  are the ability to start seeing a proposed project as it starts the pre-application/zoning process. Approval requirements can be line items on multiple permits so that approvals are not given without full visibility of what is required. This also allows for soft enforcement capabilities of holding approvals on different permits if all requirements are not being met. No more having one department sign off on a project while another still has outstanding issues. ORC 307.79 only spells out the NOV process of 30/15/SWO Civil fines. Holding permits can supplement this process. Inspection reports get to the correct people in a timely manor so any issues can be addressed. Reporting allows counting of number of inspections, types of inspections, types and numbers of deficiencies, Notices of Violations, etc. We are still working on consolidated reports </a:t>
            </a:r>
            <a:r>
              <a:rPr lang="en-US"/>
              <a:t>for subdivisions. </a:t>
            </a:r>
            <a:endParaRPr lang="en-US" dirty="0"/>
          </a:p>
        </p:txBody>
      </p:sp>
      <p:sp>
        <p:nvSpPr>
          <p:cNvPr id="4" name="Slide Number Placeholder 3"/>
          <p:cNvSpPr>
            <a:spLocks noGrp="1"/>
          </p:cNvSpPr>
          <p:nvPr>
            <p:ph type="sldNum" sz="quarter" idx="5"/>
          </p:nvPr>
        </p:nvSpPr>
        <p:spPr/>
        <p:txBody>
          <a:bodyPr/>
          <a:lstStyle/>
          <a:p>
            <a:fld id="{CD642BE3-AD22-4E63-BF75-AFB0E528B64C}" type="slidenum">
              <a:rPr lang="en-US" smtClean="0"/>
              <a:t>11</a:t>
            </a:fld>
            <a:endParaRPr lang="en-US"/>
          </a:p>
        </p:txBody>
      </p:sp>
    </p:spTree>
    <p:extLst>
      <p:ext uri="{BB962C8B-B14F-4D97-AF65-F5344CB8AC3E}">
        <p14:creationId xmlns:p14="http://schemas.microsoft.com/office/powerpoint/2010/main" val="4130167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228C8-0059-C3B5-13C4-1E6B2772C9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A1B376-385B-D374-3670-C6651B5F0B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DB2790-3CF9-17AC-F5A2-B797BE3C38FD}"/>
              </a:ext>
            </a:extLst>
          </p:cNvPr>
          <p:cNvSpPr>
            <a:spLocks noGrp="1"/>
          </p:cNvSpPr>
          <p:nvPr>
            <p:ph type="body" idx="1"/>
          </p:nvPr>
        </p:nvSpPr>
        <p:spPr/>
        <p:txBody>
          <a:bodyPr/>
          <a:lstStyle/>
          <a:p>
            <a:r>
              <a:rPr lang="en-US" dirty="0"/>
              <a:t>For the agencies using the permit system, electronic applications mean less paperwork,. For records retention auto archiving of the entire project ensures compliance.   With each requirement being added to the appropriate permits, sign off on permits requires all aspects to be completed before completion. For me this means No C of O without stabilization! Projects can be tracked from initial concept through to completion by all parties involved. </a:t>
            </a:r>
          </a:p>
        </p:txBody>
      </p:sp>
      <p:sp>
        <p:nvSpPr>
          <p:cNvPr id="4" name="Slide Number Placeholder 3">
            <a:extLst>
              <a:ext uri="{FF2B5EF4-FFF2-40B4-BE49-F238E27FC236}">
                <a16:creationId xmlns:a16="http://schemas.microsoft.com/office/drawing/2014/main" id="{B8C647CD-072E-96DF-305F-5AF5C1BD8619}"/>
              </a:ext>
            </a:extLst>
          </p:cNvPr>
          <p:cNvSpPr>
            <a:spLocks noGrp="1"/>
          </p:cNvSpPr>
          <p:nvPr>
            <p:ph type="sldNum" sz="quarter" idx="5"/>
          </p:nvPr>
        </p:nvSpPr>
        <p:spPr/>
        <p:txBody>
          <a:bodyPr/>
          <a:lstStyle/>
          <a:p>
            <a:fld id="{CD642BE3-AD22-4E63-BF75-AFB0E528B64C}" type="slidenum">
              <a:rPr lang="en-US" smtClean="0"/>
              <a:t>12</a:t>
            </a:fld>
            <a:endParaRPr lang="en-US"/>
          </a:p>
        </p:txBody>
      </p:sp>
    </p:spTree>
    <p:extLst>
      <p:ext uri="{BB962C8B-B14F-4D97-AF65-F5344CB8AC3E}">
        <p14:creationId xmlns:p14="http://schemas.microsoft.com/office/powerpoint/2010/main" val="1299994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F63CF-27DC-1F47-2422-817706982F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835816-2C0C-0909-57B4-0306C0BBBA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49480F-094E-BF61-BBAB-6B53ADA98549}"/>
              </a:ext>
            </a:extLst>
          </p:cNvPr>
          <p:cNvSpPr>
            <a:spLocks noGrp="1"/>
          </p:cNvSpPr>
          <p:nvPr>
            <p:ph type="body" idx="1"/>
          </p:nvPr>
        </p:nvSpPr>
        <p:spPr/>
        <p:txBody>
          <a:bodyPr/>
          <a:lstStyle/>
          <a:p>
            <a:r>
              <a:rPr lang="en-US" dirty="0"/>
              <a:t>The majority of county residents can use the one ezTrak log in to get the permits they need.  Web based system ensures easy access for both customers and employees. Electronic distribution of plans, permits, and reports is efficient and less costly than mailing items. Soft enforcement by leveraging all permits and approvals helps gain compliance without issuing NOV’s. Local regulations need to be worded properly for this to be effective, and you must have good working relationships between departments. This type of permit system took some time to develop and required all of the using agencies to spend time on putting together workflows and testing the system. It is not perfect, but is a big improvement over the last system that we used. </a:t>
            </a:r>
          </a:p>
        </p:txBody>
      </p:sp>
      <p:sp>
        <p:nvSpPr>
          <p:cNvPr id="4" name="Slide Number Placeholder 3">
            <a:extLst>
              <a:ext uri="{FF2B5EF4-FFF2-40B4-BE49-F238E27FC236}">
                <a16:creationId xmlns:a16="http://schemas.microsoft.com/office/drawing/2014/main" id="{A07CF0EB-A156-1312-22CF-A6BB6697EC60}"/>
              </a:ext>
            </a:extLst>
          </p:cNvPr>
          <p:cNvSpPr>
            <a:spLocks noGrp="1"/>
          </p:cNvSpPr>
          <p:nvPr>
            <p:ph type="sldNum" sz="quarter" idx="5"/>
          </p:nvPr>
        </p:nvSpPr>
        <p:spPr/>
        <p:txBody>
          <a:bodyPr/>
          <a:lstStyle/>
          <a:p>
            <a:fld id="{CD642BE3-AD22-4E63-BF75-AFB0E528B64C}" type="slidenum">
              <a:rPr lang="en-US" smtClean="0"/>
              <a:t>13</a:t>
            </a:fld>
            <a:endParaRPr lang="en-US"/>
          </a:p>
        </p:txBody>
      </p:sp>
    </p:spTree>
    <p:extLst>
      <p:ext uri="{BB962C8B-B14F-4D97-AF65-F5344CB8AC3E}">
        <p14:creationId xmlns:p14="http://schemas.microsoft.com/office/powerpoint/2010/main" val="2065702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DFB51-1B35-A914-2D5C-AB282762D0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897C46-811C-00B4-13C4-202E76E16E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02174E-9635-3CC2-7E52-F33E22375D97}"/>
              </a:ext>
            </a:extLst>
          </p:cNvPr>
          <p:cNvSpPr>
            <a:spLocks noGrp="1"/>
          </p:cNvSpPr>
          <p:nvPr>
            <p:ph type="body" idx="1"/>
          </p:nvPr>
        </p:nvSpPr>
        <p:spPr/>
        <p:txBody>
          <a:bodyPr/>
          <a:lstStyle/>
          <a:p>
            <a:r>
              <a:rPr lang="en-US" dirty="0"/>
              <a:t>The new system was developed to replace a 30 year old system. It took 5 years to develop and was rolled out in February of 2025. All open permits from the old system were rolled over into the new system. All records which were in the old system are still archived in the old system. </a:t>
            </a:r>
          </a:p>
        </p:txBody>
      </p:sp>
      <p:sp>
        <p:nvSpPr>
          <p:cNvPr id="4" name="Slide Number Placeholder 3">
            <a:extLst>
              <a:ext uri="{FF2B5EF4-FFF2-40B4-BE49-F238E27FC236}">
                <a16:creationId xmlns:a16="http://schemas.microsoft.com/office/drawing/2014/main" id="{788A6F46-C7BF-9DD5-03F1-837EAC77D197}"/>
              </a:ext>
            </a:extLst>
          </p:cNvPr>
          <p:cNvSpPr>
            <a:spLocks noGrp="1"/>
          </p:cNvSpPr>
          <p:nvPr>
            <p:ph type="sldNum" sz="quarter" idx="5"/>
          </p:nvPr>
        </p:nvSpPr>
        <p:spPr/>
        <p:txBody>
          <a:bodyPr/>
          <a:lstStyle/>
          <a:p>
            <a:fld id="{CD642BE3-AD22-4E63-BF75-AFB0E528B64C}" type="slidenum">
              <a:rPr lang="en-US" smtClean="0"/>
              <a:t>14</a:t>
            </a:fld>
            <a:endParaRPr lang="en-US"/>
          </a:p>
        </p:txBody>
      </p:sp>
    </p:spTree>
    <p:extLst>
      <p:ext uri="{BB962C8B-B14F-4D97-AF65-F5344CB8AC3E}">
        <p14:creationId xmlns:p14="http://schemas.microsoft.com/office/powerpoint/2010/main" val="1333166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combined permitting system for Hamilton County is used by multiple agencies for many different permit types. These include the listed permit types. </a:t>
            </a:r>
          </a:p>
        </p:txBody>
      </p:sp>
      <p:sp>
        <p:nvSpPr>
          <p:cNvPr id="4" name="Slide Number Placeholder 3"/>
          <p:cNvSpPr>
            <a:spLocks noGrp="1"/>
          </p:cNvSpPr>
          <p:nvPr>
            <p:ph type="sldNum" sz="quarter" idx="5"/>
          </p:nvPr>
        </p:nvSpPr>
        <p:spPr/>
        <p:txBody>
          <a:bodyPr/>
          <a:lstStyle/>
          <a:p>
            <a:fld id="{CD642BE3-AD22-4E63-BF75-AFB0E528B64C}" type="slidenum">
              <a:rPr lang="en-US" smtClean="0"/>
              <a:t>2</a:t>
            </a:fld>
            <a:endParaRPr lang="en-US"/>
          </a:p>
        </p:txBody>
      </p:sp>
    </p:spTree>
    <p:extLst>
      <p:ext uri="{BB962C8B-B14F-4D97-AF65-F5344CB8AC3E}">
        <p14:creationId xmlns:p14="http://schemas.microsoft.com/office/powerpoint/2010/main" val="2496907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2ED64-D1F7-0895-A81F-A5B7CD226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D1227C-D142-EE15-8E7F-E19332F50A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478471-77C7-E1B5-8CA9-E2E9C0C26EDE}"/>
              </a:ext>
            </a:extLst>
          </p:cNvPr>
          <p:cNvSpPr>
            <a:spLocks noGrp="1"/>
          </p:cNvSpPr>
          <p:nvPr>
            <p:ph type="body" idx="1"/>
          </p:nvPr>
        </p:nvSpPr>
        <p:spPr/>
        <p:txBody>
          <a:bodyPr/>
          <a:lstStyle/>
          <a:p>
            <a:r>
              <a:rPr lang="en-US" dirty="0"/>
              <a:t>The new system is used by all 12 townships and jurisdictions who have chosen to use the county system. The City of Cincinnati does not use the county system but uses the same programs as the county for their permitting system. There are other jurisdictions in the county who opt to do their own thing. These include some members of the Stormwater District. </a:t>
            </a:r>
          </a:p>
          <a:p>
            <a:r>
              <a:rPr lang="en-US" dirty="0"/>
              <a:t>The Hamilton County Stormwater District was created to streamline MS4 compliance and pool resources for those jurisdictions who wanted to join. All 12 townships and 18 jurisdictions  are currently members. We have found this to be more effective than working off MOU’s. </a:t>
            </a:r>
          </a:p>
        </p:txBody>
      </p:sp>
      <p:sp>
        <p:nvSpPr>
          <p:cNvPr id="4" name="Slide Number Placeholder 3">
            <a:extLst>
              <a:ext uri="{FF2B5EF4-FFF2-40B4-BE49-F238E27FC236}">
                <a16:creationId xmlns:a16="http://schemas.microsoft.com/office/drawing/2014/main" id="{62211FCA-BF99-E1D6-3B1F-7BC6ACD215DA}"/>
              </a:ext>
            </a:extLst>
          </p:cNvPr>
          <p:cNvSpPr>
            <a:spLocks noGrp="1"/>
          </p:cNvSpPr>
          <p:nvPr>
            <p:ph type="sldNum" sz="quarter" idx="5"/>
          </p:nvPr>
        </p:nvSpPr>
        <p:spPr/>
        <p:txBody>
          <a:bodyPr/>
          <a:lstStyle/>
          <a:p>
            <a:fld id="{CD642BE3-AD22-4E63-BF75-AFB0E528B64C}" type="slidenum">
              <a:rPr lang="en-US" smtClean="0"/>
              <a:t>3</a:t>
            </a:fld>
            <a:endParaRPr lang="en-US"/>
          </a:p>
        </p:txBody>
      </p:sp>
    </p:spTree>
    <p:extLst>
      <p:ext uri="{BB962C8B-B14F-4D97-AF65-F5344CB8AC3E}">
        <p14:creationId xmlns:p14="http://schemas.microsoft.com/office/powerpoint/2010/main" val="937169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with the new system being web based, no special apps or software are needed by the public. People who utilize the permit system on a regular basis reuse one account which saves time entering data and allows them to track multiple jobs at the same time. You can also have multiple users that share access to permits for better collaboration and visibility. </a:t>
            </a:r>
          </a:p>
        </p:txBody>
      </p:sp>
      <p:sp>
        <p:nvSpPr>
          <p:cNvPr id="4" name="Slide Number Placeholder 3"/>
          <p:cNvSpPr>
            <a:spLocks noGrp="1"/>
          </p:cNvSpPr>
          <p:nvPr>
            <p:ph type="sldNum" sz="quarter" idx="5"/>
          </p:nvPr>
        </p:nvSpPr>
        <p:spPr/>
        <p:txBody>
          <a:bodyPr/>
          <a:lstStyle/>
          <a:p>
            <a:fld id="{CD642BE3-AD22-4E63-BF75-AFB0E528B64C}" type="slidenum">
              <a:rPr lang="en-US" smtClean="0"/>
              <a:t>4</a:t>
            </a:fld>
            <a:endParaRPr lang="en-US"/>
          </a:p>
        </p:txBody>
      </p:sp>
    </p:spTree>
    <p:extLst>
      <p:ext uri="{BB962C8B-B14F-4D97-AF65-F5344CB8AC3E}">
        <p14:creationId xmlns:p14="http://schemas.microsoft.com/office/powerpoint/2010/main" val="1233152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agencies using the permit system, electronic applications mean less paperwork,. For records retention auto archiving of the entire project ensures compliance.   With each requirement being added to the appropriate permits, sign off on permits requires all aspects to be completed before final approval. For me this means no C of O’s without stabilization! Projects can be tracked from initial concept through to completion by all parties involved. </a:t>
            </a:r>
          </a:p>
        </p:txBody>
      </p:sp>
      <p:sp>
        <p:nvSpPr>
          <p:cNvPr id="4" name="Slide Number Placeholder 3"/>
          <p:cNvSpPr>
            <a:spLocks noGrp="1"/>
          </p:cNvSpPr>
          <p:nvPr>
            <p:ph type="sldNum" sz="quarter" idx="5"/>
          </p:nvPr>
        </p:nvSpPr>
        <p:spPr/>
        <p:txBody>
          <a:bodyPr/>
          <a:lstStyle/>
          <a:p>
            <a:fld id="{CD642BE3-AD22-4E63-BF75-AFB0E528B64C}" type="slidenum">
              <a:rPr lang="en-US" smtClean="0"/>
              <a:t>5</a:t>
            </a:fld>
            <a:endParaRPr lang="en-US"/>
          </a:p>
        </p:txBody>
      </p:sp>
    </p:spTree>
    <p:extLst>
      <p:ext uri="{BB962C8B-B14F-4D97-AF65-F5344CB8AC3E}">
        <p14:creationId xmlns:p14="http://schemas.microsoft.com/office/powerpoint/2010/main" val="3344592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permit system has two components, the customer facing website: ezTrak and the agency website: Edge. EzTrak is set up to have four main categories on interaction. The action center where you can pay fees, continue a saved application, download documents, and renew permits. My Records where you can view all of your records in one place, submit revisions, add additional documents, and modify or withdraw a permit application.  Start an application is self explanatory. And finally schedule inspections. This cross references your inspector's availability to only allow inspections when they are available. No more calling the office to schedule an inspection or have to leave a VM if no one is in. </a:t>
            </a:r>
          </a:p>
        </p:txBody>
      </p:sp>
      <p:sp>
        <p:nvSpPr>
          <p:cNvPr id="4" name="Slide Number Placeholder 3"/>
          <p:cNvSpPr>
            <a:spLocks noGrp="1"/>
          </p:cNvSpPr>
          <p:nvPr>
            <p:ph type="sldNum" sz="quarter" idx="5"/>
          </p:nvPr>
        </p:nvSpPr>
        <p:spPr/>
        <p:txBody>
          <a:bodyPr/>
          <a:lstStyle/>
          <a:p>
            <a:fld id="{CD642BE3-AD22-4E63-BF75-AFB0E528B64C}" type="slidenum">
              <a:rPr lang="en-US" smtClean="0"/>
              <a:t>6</a:t>
            </a:fld>
            <a:endParaRPr lang="en-US"/>
          </a:p>
        </p:txBody>
      </p:sp>
    </p:spTree>
    <p:extLst>
      <p:ext uri="{BB962C8B-B14F-4D97-AF65-F5344CB8AC3E}">
        <p14:creationId xmlns:p14="http://schemas.microsoft.com/office/powerpoint/2010/main" val="3725890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55B5A-424B-8349-D65C-F8B4A9A7BA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4DD755-3149-24B5-E0AF-BBC0484D3B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1E4E87-C0EF-2B7D-8109-C33FD222D095}"/>
              </a:ext>
            </a:extLst>
          </p:cNvPr>
          <p:cNvSpPr>
            <a:spLocks noGrp="1"/>
          </p:cNvSpPr>
          <p:nvPr>
            <p:ph type="body" idx="1"/>
          </p:nvPr>
        </p:nvSpPr>
        <p:spPr/>
        <p:txBody>
          <a:bodyPr/>
          <a:lstStyle/>
          <a:p>
            <a:r>
              <a:rPr lang="en-US" dirty="0"/>
              <a:t>When you start the application, you first enter in an address (or parcel number for sewer service) to see if the project is in an area covered by this permit system. If it is then you will be prompted to choose your permit type. Only the permit types available in that area will be displayed. For example, if I pick a site in a jurisdiction that does their own development services  (zoning, building permits, MS4) then only the items serviced by the system users will show. i.e. sewer and water. If you are in the City of Cincinnati, you will be put into their permit system. (They use the same program but separate from the county). </a:t>
            </a:r>
          </a:p>
        </p:txBody>
      </p:sp>
      <p:sp>
        <p:nvSpPr>
          <p:cNvPr id="4" name="Slide Number Placeholder 3">
            <a:extLst>
              <a:ext uri="{FF2B5EF4-FFF2-40B4-BE49-F238E27FC236}">
                <a16:creationId xmlns:a16="http://schemas.microsoft.com/office/drawing/2014/main" id="{2D717575-FFD1-FCF5-271A-EFABC3C6E7BC}"/>
              </a:ext>
            </a:extLst>
          </p:cNvPr>
          <p:cNvSpPr>
            <a:spLocks noGrp="1"/>
          </p:cNvSpPr>
          <p:nvPr>
            <p:ph type="sldNum" sz="quarter" idx="5"/>
          </p:nvPr>
        </p:nvSpPr>
        <p:spPr/>
        <p:txBody>
          <a:bodyPr/>
          <a:lstStyle/>
          <a:p>
            <a:fld id="{CD642BE3-AD22-4E63-BF75-AFB0E528B64C}" type="slidenum">
              <a:rPr lang="en-US" smtClean="0"/>
              <a:t>7</a:t>
            </a:fld>
            <a:endParaRPr lang="en-US"/>
          </a:p>
        </p:txBody>
      </p:sp>
    </p:spTree>
    <p:extLst>
      <p:ext uri="{BB962C8B-B14F-4D97-AF65-F5344CB8AC3E}">
        <p14:creationId xmlns:p14="http://schemas.microsoft.com/office/powerpoint/2010/main" val="2603459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FB448-3798-F9F8-E7B1-26A077DC72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5FD0CB-555F-9CB8-5FCF-CCC6B89D6C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A93971-7F87-E3AC-EE5C-38F165531D4C}"/>
              </a:ext>
            </a:extLst>
          </p:cNvPr>
          <p:cNvSpPr>
            <a:spLocks noGrp="1"/>
          </p:cNvSpPr>
          <p:nvPr>
            <p:ph type="body" idx="1"/>
          </p:nvPr>
        </p:nvSpPr>
        <p:spPr/>
        <p:txBody>
          <a:bodyPr/>
          <a:lstStyle/>
          <a:p>
            <a:r>
              <a:rPr lang="en-US" dirty="0"/>
              <a:t>Permit types page is broken down into Zoning and subdivision, site development, and permits. Site development includes Earthwork, Water, Sewer and Stormwater Permits. When selecting a permit type and starting the application process, the system will ask if you already have applied for a corresponding permit. If so, it will relate the permits, if not, it will create a temporary permit for the required permit type that you can then go back and resume an application and have most of the information prepopulated for the second permit. </a:t>
            </a:r>
          </a:p>
        </p:txBody>
      </p:sp>
      <p:sp>
        <p:nvSpPr>
          <p:cNvPr id="4" name="Slide Number Placeholder 3">
            <a:extLst>
              <a:ext uri="{FF2B5EF4-FFF2-40B4-BE49-F238E27FC236}">
                <a16:creationId xmlns:a16="http://schemas.microsoft.com/office/drawing/2014/main" id="{AA98C563-6D32-7463-CC75-1AF77304CE55}"/>
              </a:ext>
            </a:extLst>
          </p:cNvPr>
          <p:cNvSpPr>
            <a:spLocks noGrp="1"/>
          </p:cNvSpPr>
          <p:nvPr>
            <p:ph type="sldNum" sz="quarter" idx="5"/>
          </p:nvPr>
        </p:nvSpPr>
        <p:spPr/>
        <p:txBody>
          <a:bodyPr/>
          <a:lstStyle/>
          <a:p>
            <a:fld id="{CD642BE3-AD22-4E63-BF75-AFB0E528B64C}" type="slidenum">
              <a:rPr lang="en-US" smtClean="0"/>
              <a:t>8</a:t>
            </a:fld>
            <a:endParaRPr lang="en-US"/>
          </a:p>
        </p:txBody>
      </p:sp>
    </p:spTree>
    <p:extLst>
      <p:ext uri="{BB962C8B-B14F-4D97-AF65-F5344CB8AC3E}">
        <p14:creationId xmlns:p14="http://schemas.microsoft.com/office/powerpoint/2010/main" val="1843025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76032-0A28-A7A1-3645-00982300F5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AC8FEF-3113-CE2B-9961-E367EA7183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8357E6-5CC1-F909-1244-C286F1593E5C}"/>
              </a:ext>
            </a:extLst>
          </p:cNvPr>
          <p:cNvSpPr>
            <a:spLocks noGrp="1"/>
          </p:cNvSpPr>
          <p:nvPr>
            <p:ph type="body" idx="1"/>
          </p:nvPr>
        </p:nvSpPr>
        <p:spPr/>
        <p:txBody>
          <a:bodyPr/>
          <a:lstStyle/>
          <a:p>
            <a:r>
              <a:rPr lang="en-US" dirty="0"/>
              <a:t>The agency platform is Edge. When logging in the home screen will show projects that need attention. You can also sort projects by application type, status, assigned date, date due, permit number, etc. You can also sort by your tasks, department tasks, and unclaimed department tasks. </a:t>
            </a:r>
          </a:p>
        </p:txBody>
      </p:sp>
      <p:sp>
        <p:nvSpPr>
          <p:cNvPr id="4" name="Slide Number Placeholder 3">
            <a:extLst>
              <a:ext uri="{FF2B5EF4-FFF2-40B4-BE49-F238E27FC236}">
                <a16:creationId xmlns:a16="http://schemas.microsoft.com/office/drawing/2014/main" id="{47662539-D135-5152-CE9E-5BA05F71184C}"/>
              </a:ext>
            </a:extLst>
          </p:cNvPr>
          <p:cNvSpPr>
            <a:spLocks noGrp="1"/>
          </p:cNvSpPr>
          <p:nvPr>
            <p:ph type="sldNum" sz="quarter" idx="5"/>
          </p:nvPr>
        </p:nvSpPr>
        <p:spPr/>
        <p:txBody>
          <a:bodyPr/>
          <a:lstStyle/>
          <a:p>
            <a:fld id="{CD642BE3-AD22-4E63-BF75-AFB0E528B64C}" type="slidenum">
              <a:rPr lang="en-US" smtClean="0"/>
              <a:t>9</a:t>
            </a:fld>
            <a:endParaRPr lang="en-US"/>
          </a:p>
        </p:txBody>
      </p:sp>
    </p:spTree>
    <p:extLst>
      <p:ext uri="{BB962C8B-B14F-4D97-AF65-F5344CB8AC3E}">
        <p14:creationId xmlns:p14="http://schemas.microsoft.com/office/powerpoint/2010/main" val="2193498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08B35-8B9C-E079-AB2C-78172D8E6E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82A567-E6F3-815A-4075-27E970EAE9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F8C3BA-1CA9-AD09-486F-A696A2062E2F}"/>
              </a:ext>
            </a:extLst>
          </p:cNvPr>
          <p:cNvSpPr>
            <a:spLocks noGrp="1"/>
          </p:cNvSpPr>
          <p:nvPr>
            <p:ph type="dt" sz="half" idx="10"/>
          </p:nvPr>
        </p:nvSpPr>
        <p:spPr/>
        <p:txBody>
          <a:bodyPr/>
          <a:lstStyle/>
          <a:p>
            <a:fld id="{1649AB6E-B2AF-4316-82ED-5C6888D50943}" type="datetimeFigureOut">
              <a:rPr lang="en-US" smtClean="0"/>
              <a:t>05/05/2026</a:t>
            </a:fld>
            <a:endParaRPr lang="en-US"/>
          </a:p>
        </p:txBody>
      </p:sp>
      <p:sp>
        <p:nvSpPr>
          <p:cNvPr id="5" name="Footer Placeholder 4">
            <a:extLst>
              <a:ext uri="{FF2B5EF4-FFF2-40B4-BE49-F238E27FC236}">
                <a16:creationId xmlns:a16="http://schemas.microsoft.com/office/drawing/2014/main" id="{C1398348-D21D-C8F4-919D-36A07F13F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08FBE-C284-07CC-4E19-E744ED0BAF99}"/>
              </a:ext>
            </a:extLst>
          </p:cNvPr>
          <p:cNvSpPr>
            <a:spLocks noGrp="1"/>
          </p:cNvSpPr>
          <p:nvPr>
            <p:ph type="sldNum" sz="quarter" idx="12"/>
          </p:nvPr>
        </p:nvSpPr>
        <p:spPr/>
        <p:txBody>
          <a:bodyPr/>
          <a:lstStyle/>
          <a:p>
            <a:fld id="{70060447-8C81-4A03-B92A-71071396196C}" type="slidenum">
              <a:rPr lang="en-US" smtClean="0"/>
              <a:t>‹#›</a:t>
            </a:fld>
            <a:endParaRPr lang="en-US"/>
          </a:p>
        </p:txBody>
      </p:sp>
    </p:spTree>
    <p:extLst>
      <p:ext uri="{BB962C8B-B14F-4D97-AF65-F5344CB8AC3E}">
        <p14:creationId xmlns:p14="http://schemas.microsoft.com/office/powerpoint/2010/main" val="3653438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881FF-B16E-E787-285E-3B70BFBCFA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8A98A7-58D9-2738-6B3C-A4CECFA5E4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08899D-F46C-3C32-6AD0-F6FF2771A42D}"/>
              </a:ext>
            </a:extLst>
          </p:cNvPr>
          <p:cNvSpPr>
            <a:spLocks noGrp="1"/>
          </p:cNvSpPr>
          <p:nvPr>
            <p:ph type="dt" sz="half" idx="10"/>
          </p:nvPr>
        </p:nvSpPr>
        <p:spPr/>
        <p:txBody>
          <a:bodyPr/>
          <a:lstStyle/>
          <a:p>
            <a:fld id="{1649AB6E-B2AF-4316-82ED-5C6888D50943}" type="datetimeFigureOut">
              <a:rPr lang="en-US" smtClean="0"/>
              <a:t>05/05/2026</a:t>
            </a:fld>
            <a:endParaRPr lang="en-US"/>
          </a:p>
        </p:txBody>
      </p:sp>
      <p:sp>
        <p:nvSpPr>
          <p:cNvPr id="5" name="Footer Placeholder 4">
            <a:extLst>
              <a:ext uri="{FF2B5EF4-FFF2-40B4-BE49-F238E27FC236}">
                <a16:creationId xmlns:a16="http://schemas.microsoft.com/office/drawing/2014/main" id="{EE4AB0D3-19EB-A596-4117-F8D64D78F2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18FDF4-B766-41DE-B229-5390EE9E9EAD}"/>
              </a:ext>
            </a:extLst>
          </p:cNvPr>
          <p:cNvSpPr>
            <a:spLocks noGrp="1"/>
          </p:cNvSpPr>
          <p:nvPr>
            <p:ph type="sldNum" sz="quarter" idx="12"/>
          </p:nvPr>
        </p:nvSpPr>
        <p:spPr/>
        <p:txBody>
          <a:bodyPr/>
          <a:lstStyle/>
          <a:p>
            <a:fld id="{70060447-8C81-4A03-B92A-71071396196C}" type="slidenum">
              <a:rPr lang="en-US" smtClean="0"/>
              <a:t>‹#›</a:t>
            </a:fld>
            <a:endParaRPr lang="en-US"/>
          </a:p>
        </p:txBody>
      </p:sp>
    </p:spTree>
    <p:extLst>
      <p:ext uri="{BB962C8B-B14F-4D97-AF65-F5344CB8AC3E}">
        <p14:creationId xmlns:p14="http://schemas.microsoft.com/office/powerpoint/2010/main" val="3718160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6F40D4-A7E2-0B00-9308-5AAD36E77B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9A4274-6402-F0C1-A00A-1EC825A0E6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B8AAB4-615D-A0E9-CC44-DEAA536C40BD}"/>
              </a:ext>
            </a:extLst>
          </p:cNvPr>
          <p:cNvSpPr>
            <a:spLocks noGrp="1"/>
          </p:cNvSpPr>
          <p:nvPr>
            <p:ph type="dt" sz="half" idx="10"/>
          </p:nvPr>
        </p:nvSpPr>
        <p:spPr/>
        <p:txBody>
          <a:bodyPr/>
          <a:lstStyle/>
          <a:p>
            <a:fld id="{1649AB6E-B2AF-4316-82ED-5C6888D50943}" type="datetimeFigureOut">
              <a:rPr lang="en-US" smtClean="0"/>
              <a:t>05/05/2026</a:t>
            </a:fld>
            <a:endParaRPr lang="en-US"/>
          </a:p>
        </p:txBody>
      </p:sp>
      <p:sp>
        <p:nvSpPr>
          <p:cNvPr id="5" name="Footer Placeholder 4">
            <a:extLst>
              <a:ext uri="{FF2B5EF4-FFF2-40B4-BE49-F238E27FC236}">
                <a16:creationId xmlns:a16="http://schemas.microsoft.com/office/drawing/2014/main" id="{BD8CB809-7876-8138-2630-411BE964B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4C84E9-1EE9-7023-043F-B2A21C747696}"/>
              </a:ext>
            </a:extLst>
          </p:cNvPr>
          <p:cNvSpPr>
            <a:spLocks noGrp="1"/>
          </p:cNvSpPr>
          <p:nvPr>
            <p:ph type="sldNum" sz="quarter" idx="12"/>
          </p:nvPr>
        </p:nvSpPr>
        <p:spPr/>
        <p:txBody>
          <a:bodyPr/>
          <a:lstStyle/>
          <a:p>
            <a:fld id="{70060447-8C81-4A03-B92A-71071396196C}" type="slidenum">
              <a:rPr lang="en-US" smtClean="0"/>
              <a:t>‹#›</a:t>
            </a:fld>
            <a:endParaRPr lang="en-US"/>
          </a:p>
        </p:txBody>
      </p:sp>
    </p:spTree>
    <p:extLst>
      <p:ext uri="{BB962C8B-B14F-4D97-AF65-F5344CB8AC3E}">
        <p14:creationId xmlns:p14="http://schemas.microsoft.com/office/powerpoint/2010/main" val="753988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B781F-55FB-09A8-DD1F-BD70D0C64E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39B2-0120-3853-306F-9095D142F2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76BD3D-DDBF-0607-EE84-2098C7814ACF}"/>
              </a:ext>
            </a:extLst>
          </p:cNvPr>
          <p:cNvSpPr>
            <a:spLocks noGrp="1"/>
          </p:cNvSpPr>
          <p:nvPr>
            <p:ph type="dt" sz="half" idx="10"/>
          </p:nvPr>
        </p:nvSpPr>
        <p:spPr/>
        <p:txBody>
          <a:bodyPr/>
          <a:lstStyle/>
          <a:p>
            <a:fld id="{1649AB6E-B2AF-4316-82ED-5C6888D50943}" type="datetimeFigureOut">
              <a:rPr lang="en-US" smtClean="0"/>
              <a:t>05/05/2026</a:t>
            </a:fld>
            <a:endParaRPr lang="en-US"/>
          </a:p>
        </p:txBody>
      </p:sp>
      <p:sp>
        <p:nvSpPr>
          <p:cNvPr id="5" name="Footer Placeholder 4">
            <a:extLst>
              <a:ext uri="{FF2B5EF4-FFF2-40B4-BE49-F238E27FC236}">
                <a16:creationId xmlns:a16="http://schemas.microsoft.com/office/drawing/2014/main" id="{35DD8A41-3CB4-C88C-0EAA-58E69397E2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9FE0D6-AE61-3574-8189-FBA7B6DFEC15}"/>
              </a:ext>
            </a:extLst>
          </p:cNvPr>
          <p:cNvSpPr>
            <a:spLocks noGrp="1"/>
          </p:cNvSpPr>
          <p:nvPr>
            <p:ph type="sldNum" sz="quarter" idx="12"/>
          </p:nvPr>
        </p:nvSpPr>
        <p:spPr/>
        <p:txBody>
          <a:bodyPr/>
          <a:lstStyle/>
          <a:p>
            <a:fld id="{70060447-8C81-4A03-B92A-71071396196C}" type="slidenum">
              <a:rPr lang="en-US" smtClean="0"/>
              <a:t>‹#›</a:t>
            </a:fld>
            <a:endParaRPr lang="en-US"/>
          </a:p>
        </p:txBody>
      </p:sp>
    </p:spTree>
    <p:extLst>
      <p:ext uri="{BB962C8B-B14F-4D97-AF65-F5344CB8AC3E}">
        <p14:creationId xmlns:p14="http://schemas.microsoft.com/office/powerpoint/2010/main" val="2216462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36000-65F1-416E-FEA6-03FE1EE39E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E97CEA-D149-1CAF-E892-04263644D1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D53ACB-AD6B-7956-DBC4-A648C1EA5CE2}"/>
              </a:ext>
            </a:extLst>
          </p:cNvPr>
          <p:cNvSpPr>
            <a:spLocks noGrp="1"/>
          </p:cNvSpPr>
          <p:nvPr>
            <p:ph type="dt" sz="half" idx="10"/>
          </p:nvPr>
        </p:nvSpPr>
        <p:spPr/>
        <p:txBody>
          <a:bodyPr/>
          <a:lstStyle/>
          <a:p>
            <a:fld id="{1649AB6E-B2AF-4316-82ED-5C6888D50943}" type="datetimeFigureOut">
              <a:rPr lang="en-US" smtClean="0"/>
              <a:t>05/05/2026</a:t>
            </a:fld>
            <a:endParaRPr lang="en-US"/>
          </a:p>
        </p:txBody>
      </p:sp>
      <p:sp>
        <p:nvSpPr>
          <p:cNvPr id="5" name="Footer Placeholder 4">
            <a:extLst>
              <a:ext uri="{FF2B5EF4-FFF2-40B4-BE49-F238E27FC236}">
                <a16:creationId xmlns:a16="http://schemas.microsoft.com/office/drawing/2014/main" id="{C4895186-3616-A4C4-8192-7AC9FDCE6E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1AA5C-5072-982A-CA36-4E7177889733}"/>
              </a:ext>
            </a:extLst>
          </p:cNvPr>
          <p:cNvSpPr>
            <a:spLocks noGrp="1"/>
          </p:cNvSpPr>
          <p:nvPr>
            <p:ph type="sldNum" sz="quarter" idx="12"/>
          </p:nvPr>
        </p:nvSpPr>
        <p:spPr/>
        <p:txBody>
          <a:bodyPr/>
          <a:lstStyle/>
          <a:p>
            <a:fld id="{70060447-8C81-4A03-B92A-71071396196C}" type="slidenum">
              <a:rPr lang="en-US" smtClean="0"/>
              <a:t>‹#›</a:t>
            </a:fld>
            <a:endParaRPr lang="en-US"/>
          </a:p>
        </p:txBody>
      </p:sp>
    </p:spTree>
    <p:extLst>
      <p:ext uri="{BB962C8B-B14F-4D97-AF65-F5344CB8AC3E}">
        <p14:creationId xmlns:p14="http://schemas.microsoft.com/office/powerpoint/2010/main" val="4022879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054B8-1CCF-EED8-FB07-71ABBB153F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3BD9CC-BA7A-D113-4A00-D17D05E3B5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27E547-C5D2-41CF-D540-E9B195560F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B03A56-8934-0B10-E4A7-69E8A2173674}"/>
              </a:ext>
            </a:extLst>
          </p:cNvPr>
          <p:cNvSpPr>
            <a:spLocks noGrp="1"/>
          </p:cNvSpPr>
          <p:nvPr>
            <p:ph type="dt" sz="half" idx="10"/>
          </p:nvPr>
        </p:nvSpPr>
        <p:spPr/>
        <p:txBody>
          <a:bodyPr/>
          <a:lstStyle/>
          <a:p>
            <a:fld id="{1649AB6E-B2AF-4316-82ED-5C6888D50943}" type="datetimeFigureOut">
              <a:rPr lang="en-US" smtClean="0"/>
              <a:t>05/05/2026</a:t>
            </a:fld>
            <a:endParaRPr lang="en-US"/>
          </a:p>
        </p:txBody>
      </p:sp>
      <p:sp>
        <p:nvSpPr>
          <p:cNvPr id="6" name="Footer Placeholder 5">
            <a:extLst>
              <a:ext uri="{FF2B5EF4-FFF2-40B4-BE49-F238E27FC236}">
                <a16:creationId xmlns:a16="http://schemas.microsoft.com/office/drawing/2014/main" id="{E065A1DD-B03C-BDC4-3F66-951AC80D50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2B8E17-EBB7-4502-0B00-C97E7AA433B2}"/>
              </a:ext>
            </a:extLst>
          </p:cNvPr>
          <p:cNvSpPr>
            <a:spLocks noGrp="1"/>
          </p:cNvSpPr>
          <p:nvPr>
            <p:ph type="sldNum" sz="quarter" idx="12"/>
          </p:nvPr>
        </p:nvSpPr>
        <p:spPr/>
        <p:txBody>
          <a:bodyPr/>
          <a:lstStyle/>
          <a:p>
            <a:fld id="{70060447-8C81-4A03-B92A-71071396196C}" type="slidenum">
              <a:rPr lang="en-US" smtClean="0"/>
              <a:t>‹#›</a:t>
            </a:fld>
            <a:endParaRPr lang="en-US"/>
          </a:p>
        </p:txBody>
      </p:sp>
    </p:spTree>
    <p:extLst>
      <p:ext uri="{BB962C8B-B14F-4D97-AF65-F5344CB8AC3E}">
        <p14:creationId xmlns:p14="http://schemas.microsoft.com/office/powerpoint/2010/main" val="1048990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37A-BAE8-B9EC-AC65-3EA2D7B4AE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6E0DAC-83D2-6554-AB45-8CFAAD5842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418FA3-2EC3-A282-7B84-765AA56A35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F5E28B-F200-0107-AEAB-B450629A0A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CE0C73-63AE-35ED-C9B4-9E58A8DB2B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DB28A1-E540-19BC-DE90-B92CD024F0F5}"/>
              </a:ext>
            </a:extLst>
          </p:cNvPr>
          <p:cNvSpPr>
            <a:spLocks noGrp="1"/>
          </p:cNvSpPr>
          <p:nvPr>
            <p:ph type="dt" sz="half" idx="10"/>
          </p:nvPr>
        </p:nvSpPr>
        <p:spPr/>
        <p:txBody>
          <a:bodyPr/>
          <a:lstStyle/>
          <a:p>
            <a:fld id="{1649AB6E-B2AF-4316-82ED-5C6888D50943}" type="datetimeFigureOut">
              <a:rPr lang="en-US" smtClean="0"/>
              <a:t>05/05/2026</a:t>
            </a:fld>
            <a:endParaRPr lang="en-US"/>
          </a:p>
        </p:txBody>
      </p:sp>
      <p:sp>
        <p:nvSpPr>
          <p:cNvPr id="8" name="Footer Placeholder 7">
            <a:extLst>
              <a:ext uri="{FF2B5EF4-FFF2-40B4-BE49-F238E27FC236}">
                <a16:creationId xmlns:a16="http://schemas.microsoft.com/office/drawing/2014/main" id="{B1FB8C85-51CF-190D-1B98-6B738C623A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82A868-40D9-5C23-D584-0404242B7CA0}"/>
              </a:ext>
            </a:extLst>
          </p:cNvPr>
          <p:cNvSpPr>
            <a:spLocks noGrp="1"/>
          </p:cNvSpPr>
          <p:nvPr>
            <p:ph type="sldNum" sz="quarter" idx="12"/>
          </p:nvPr>
        </p:nvSpPr>
        <p:spPr/>
        <p:txBody>
          <a:bodyPr/>
          <a:lstStyle/>
          <a:p>
            <a:fld id="{70060447-8C81-4A03-B92A-71071396196C}" type="slidenum">
              <a:rPr lang="en-US" smtClean="0"/>
              <a:t>‹#›</a:t>
            </a:fld>
            <a:endParaRPr lang="en-US"/>
          </a:p>
        </p:txBody>
      </p:sp>
    </p:spTree>
    <p:extLst>
      <p:ext uri="{BB962C8B-B14F-4D97-AF65-F5344CB8AC3E}">
        <p14:creationId xmlns:p14="http://schemas.microsoft.com/office/powerpoint/2010/main" val="1485429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14CDA-D418-6723-2262-6656C2E6DA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2F0BD0-6A97-B05E-CD62-E05D9387AB2F}"/>
              </a:ext>
            </a:extLst>
          </p:cNvPr>
          <p:cNvSpPr>
            <a:spLocks noGrp="1"/>
          </p:cNvSpPr>
          <p:nvPr>
            <p:ph type="dt" sz="half" idx="10"/>
          </p:nvPr>
        </p:nvSpPr>
        <p:spPr/>
        <p:txBody>
          <a:bodyPr/>
          <a:lstStyle/>
          <a:p>
            <a:fld id="{1649AB6E-B2AF-4316-82ED-5C6888D50943}" type="datetimeFigureOut">
              <a:rPr lang="en-US" smtClean="0"/>
              <a:t>05/05/2026</a:t>
            </a:fld>
            <a:endParaRPr lang="en-US"/>
          </a:p>
        </p:txBody>
      </p:sp>
      <p:sp>
        <p:nvSpPr>
          <p:cNvPr id="4" name="Footer Placeholder 3">
            <a:extLst>
              <a:ext uri="{FF2B5EF4-FFF2-40B4-BE49-F238E27FC236}">
                <a16:creationId xmlns:a16="http://schemas.microsoft.com/office/drawing/2014/main" id="{33AAD7A9-1626-DC03-4B02-DB893A27B2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9664F8-24F4-FE85-20D7-9E19323FEB3E}"/>
              </a:ext>
            </a:extLst>
          </p:cNvPr>
          <p:cNvSpPr>
            <a:spLocks noGrp="1"/>
          </p:cNvSpPr>
          <p:nvPr>
            <p:ph type="sldNum" sz="quarter" idx="12"/>
          </p:nvPr>
        </p:nvSpPr>
        <p:spPr/>
        <p:txBody>
          <a:bodyPr/>
          <a:lstStyle/>
          <a:p>
            <a:fld id="{70060447-8C81-4A03-B92A-71071396196C}" type="slidenum">
              <a:rPr lang="en-US" smtClean="0"/>
              <a:t>‹#›</a:t>
            </a:fld>
            <a:endParaRPr lang="en-US"/>
          </a:p>
        </p:txBody>
      </p:sp>
    </p:spTree>
    <p:extLst>
      <p:ext uri="{BB962C8B-B14F-4D97-AF65-F5344CB8AC3E}">
        <p14:creationId xmlns:p14="http://schemas.microsoft.com/office/powerpoint/2010/main" val="1249370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CD60DA-7661-0543-F77B-E9FC4C157BDF}"/>
              </a:ext>
            </a:extLst>
          </p:cNvPr>
          <p:cNvSpPr>
            <a:spLocks noGrp="1"/>
          </p:cNvSpPr>
          <p:nvPr>
            <p:ph type="dt" sz="half" idx="10"/>
          </p:nvPr>
        </p:nvSpPr>
        <p:spPr/>
        <p:txBody>
          <a:bodyPr/>
          <a:lstStyle/>
          <a:p>
            <a:fld id="{1649AB6E-B2AF-4316-82ED-5C6888D50943}" type="datetimeFigureOut">
              <a:rPr lang="en-US" smtClean="0"/>
              <a:t>05/05/2026</a:t>
            </a:fld>
            <a:endParaRPr lang="en-US"/>
          </a:p>
        </p:txBody>
      </p:sp>
      <p:sp>
        <p:nvSpPr>
          <p:cNvPr id="3" name="Footer Placeholder 2">
            <a:extLst>
              <a:ext uri="{FF2B5EF4-FFF2-40B4-BE49-F238E27FC236}">
                <a16:creationId xmlns:a16="http://schemas.microsoft.com/office/drawing/2014/main" id="{C3EB2A7F-68A3-CC3D-DB84-D63A696F79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14E07B-13B8-B73A-52A3-B1BE1BC07563}"/>
              </a:ext>
            </a:extLst>
          </p:cNvPr>
          <p:cNvSpPr>
            <a:spLocks noGrp="1"/>
          </p:cNvSpPr>
          <p:nvPr>
            <p:ph type="sldNum" sz="quarter" idx="12"/>
          </p:nvPr>
        </p:nvSpPr>
        <p:spPr/>
        <p:txBody>
          <a:bodyPr/>
          <a:lstStyle/>
          <a:p>
            <a:fld id="{70060447-8C81-4A03-B92A-71071396196C}" type="slidenum">
              <a:rPr lang="en-US" smtClean="0"/>
              <a:t>‹#›</a:t>
            </a:fld>
            <a:endParaRPr lang="en-US"/>
          </a:p>
        </p:txBody>
      </p:sp>
    </p:spTree>
    <p:extLst>
      <p:ext uri="{BB962C8B-B14F-4D97-AF65-F5344CB8AC3E}">
        <p14:creationId xmlns:p14="http://schemas.microsoft.com/office/powerpoint/2010/main" val="1461799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C4693-6966-4DE3-87CD-74D11DED41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FBD024-266D-B97D-F588-1F9271CE8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79EF66-5956-AC46-5640-126EA104E8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D9583-825C-366D-C547-CCC991D92A9F}"/>
              </a:ext>
            </a:extLst>
          </p:cNvPr>
          <p:cNvSpPr>
            <a:spLocks noGrp="1"/>
          </p:cNvSpPr>
          <p:nvPr>
            <p:ph type="dt" sz="half" idx="10"/>
          </p:nvPr>
        </p:nvSpPr>
        <p:spPr/>
        <p:txBody>
          <a:bodyPr/>
          <a:lstStyle/>
          <a:p>
            <a:fld id="{1649AB6E-B2AF-4316-82ED-5C6888D50943}" type="datetimeFigureOut">
              <a:rPr lang="en-US" smtClean="0"/>
              <a:t>05/05/2026</a:t>
            </a:fld>
            <a:endParaRPr lang="en-US"/>
          </a:p>
        </p:txBody>
      </p:sp>
      <p:sp>
        <p:nvSpPr>
          <p:cNvPr id="6" name="Footer Placeholder 5">
            <a:extLst>
              <a:ext uri="{FF2B5EF4-FFF2-40B4-BE49-F238E27FC236}">
                <a16:creationId xmlns:a16="http://schemas.microsoft.com/office/drawing/2014/main" id="{3E512F6F-110E-46BE-FAD0-31AA2C1126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231CC0-F1F0-DA49-EB50-DC2C1C5C044B}"/>
              </a:ext>
            </a:extLst>
          </p:cNvPr>
          <p:cNvSpPr>
            <a:spLocks noGrp="1"/>
          </p:cNvSpPr>
          <p:nvPr>
            <p:ph type="sldNum" sz="quarter" idx="12"/>
          </p:nvPr>
        </p:nvSpPr>
        <p:spPr/>
        <p:txBody>
          <a:bodyPr/>
          <a:lstStyle/>
          <a:p>
            <a:fld id="{70060447-8C81-4A03-B92A-71071396196C}" type="slidenum">
              <a:rPr lang="en-US" smtClean="0"/>
              <a:t>‹#›</a:t>
            </a:fld>
            <a:endParaRPr lang="en-US"/>
          </a:p>
        </p:txBody>
      </p:sp>
    </p:spTree>
    <p:extLst>
      <p:ext uri="{BB962C8B-B14F-4D97-AF65-F5344CB8AC3E}">
        <p14:creationId xmlns:p14="http://schemas.microsoft.com/office/powerpoint/2010/main" val="2753661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FC0CE-991D-A2B3-2B22-F51A4ABEB0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44C5B8-3BAD-FB4C-49B1-50FCA5B34C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DDD6E4-6207-43EA-2383-6AF42F4686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AC0675-026F-F1E2-97AF-7AEC4F7AA8B0}"/>
              </a:ext>
            </a:extLst>
          </p:cNvPr>
          <p:cNvSpPr>
            <a:spLocks noGrp="1"/>
          </p:cNvSpPr>
          <p:nvPr>
            <p:ph type="dt" sz="half" idx="10"/>
          </p:nvPr>
        </p:nvSpPr>
        <p:spPr/>
        <p:txBody>
          <a:bodyPr/>
          <a:lstStyle/>
          <a:p>
            <a:fld id="{1649AB6E-B2AF-4316-82ED-5C6888D50943}" type="datetimeFigureOut">
              <a:rPr lang="en-US" smtClean="0"/>
              <a:t>05/05/2026</a:t>
            </a:fld>
            <a:endParaRPr lang="en-US"/>
          </a:p>
        </p:txBody>
      </p:sp>
      <p:sp>
        <p:nvSpPr>
          <p:cNvPr id="6" name="Footer Placeholder 5">
            <a:extLst>
              <a:ext uri="{FF2B5EF4-FFF2-40B4-BE49-F238E27FC236}">
                <a16:creationId xmlns:a16="http://schemas.microsoft.com/office/drawing/2014/main" id="{2511A63A-011E-1A58-50F8-C366AA71A2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595A72-30AC-30CD-368F-A14951A916D2}"/>
              </a:ext>
            </a:extLst>
          </p:cNvPr>
          <p:cNvSpPr>
            <a:spLocks noGrp="1"/>
          </p:cNvSpPr>
          <p:nvPr>
            <p:ph type="sldNum" sz="quarter" idx="12"/>
          </p:nvPr>
        </p:nvSpPr>
        <p:spPr/>
        <p:txBody>
          <a:bodyPr/>
          <a:lstStyle/>
          <a:p>
            <a:fld id="{70060447-8C81-4A03-B92A-71071396196C}" type="slidenum">
              <a:rPr lang="en-US" smtClean="0"/>
              <a:t>‹#›</a:t>
            </a:fld>
            <a:endParaRPr lang="en-US"/>
          </a:p>
        </p:txBody>
      </p:sp>
    </p:spTree>
    <p:extLst>
      <p:ext uri="{BB962C8B-B14F-4D97-AF65-F5344CB8AC3E}">
        <p14:creationId xmlns:p14="http://schemas.microsoft.com/office/powerpoint/2010/main" val="1508758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28D450-9FFA-109F-E6D4-1309919000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13C53F-98BF-82D0-5223-6BE88F14B1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337588-C0CD-D53D-FD04-B5B0A8F2B1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649AB6E-B2AF-4316-82ED-5C6888D50943}" type="datetimeFigureOut">
              <a:rPr lang="en-US" smtClean="0"/>
              <a:t>05/05/2026</a:t>
            </a:fld>
            <a:endParaRPr lang="en-US"/>
          </a:p>
        </p:txBody>
      </p:sp>
      <p:sp>
        <p:nvSpPr>
          <p:cNvPr id="5" name="Footer Placeholder 4">
            <a:extLst>
              <a:ext uri="{FF2B5EF4-FFF2-40B4-BE49-F238E27FC236}">
                <a16:creationId xmlns:a16="http://schemas.microsoft.com/office/drawing/2014/main" id="{5A5068DA-D53A-6D9C-5252-DB9A12463E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31EFDD7-D4B5-9FE9-6462-47BEA8DEBD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0060447-8C81-4A03-B92A-71071396196C}" type="slidenum">
              <a:rPr lang="en-US" smtClean="0"/>
              <a:t>‹#›</a:t>
            </a:fld>
            <a:endParaRPr lang="en-US"/>
          </a:p>
        </p:txBody>
      </p:sp>
    </p:spTree>
    <p:extLst>
      <p:ext uri="{BB962C8B-B14F-4D97-AF65-F5344CB8AC3E}">
        <p14:creationId xmlns:p14="http://schemas.microsoft.com/office/powerpoint/2010/main" val="768652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BF0DAD0-6557-8EAA-00A1-9CFEB46B8E29}"/>
              </a:ext>
            </a:extLst>
          </p:cNvPr>
          <p:cNvSpPr>
            <a:spLocks noGrp="1"/>
          </p:cNvSpPr>
          <p:nvPr>
            <p:ph type="ctrTitle"/>
          </p:nvPr>
        </p:nvSpPr>
        <p:spPr>
          <a:xfrm>
            <a:off x="1314824" y="735106"/>
            <a:ext cx="10053763" cy="2928470"/>
          </a:xfrm>
        </p:spPr>
        <p:txBody>
          <a:bodyPr anchor="b">
            <a:normAutofit/>
          </a:bodyPr>
          <a:lstStyle/>
          <a:p>
            <a:pPr algn="l"/>
            <a:r>
              <a:rPr lang="en-US" sz="4800">
                <a:solidFill>
                  <a:srgbClr val="FFFFFF"/>
                </a:solidFill>
              </a:rPr>
              <a:t>The Benefits of Having a Combined Permit System</a:t>
            </a:r>
          </a:p>
        </p:txBody>
      </p:sp>
      <p:sp>
        <p:nvSpPr>
          <p:cNvPr id="3" name="Subtitle 2">
            <a:extLst>
              <a:ext uri="{FF2B5EF4-FFF2-40B4-BE49-F238E27FC236}">
                <a16:creationId xmlns:a16="http://schemas.microsoft.com/office/drawing/2014/main" id="{58C9FFBB-4CAD-3992-C824-EF9412E5BD50}"/>
              </a:ext>
            </a:extLst>
          </p:cNvPr>
          <p:cNvSpPr>
            <a:spLocks noGrp="1"/>
          </p:cNvSpPr>
          <p:nvPr>
            <p:ph type="subTitle" idx="1"/>
          </p:nvPr>
        </p:nvSpPr>
        <p:spPr>
          <a:xfrm>
            <a:off x="1350683" y="4742329"/>
            <a:ext cx="4140200" cy="1586753"/>
          </a:xfrm>
        </p:spPr>
        <p:txBody>
          <a:bodyPr anchor="ctr">
            <a:normAutofit/>
          </a:bodyPr>
          <a:lstStyle/>
          <a:p>
            <a:pPr algn="l"/>
            <a:r>
              <a:rPr lang="en-US" dirty="0"/>
              <a:t>For both the Customer and Permitting Agencies</a:t>
            </a:r>
          </a:p>
          <a:p>
            <a:pPr algn="l"/>
            <a:r>
              <a:rPr lang="en-US" dirty="0"/>
              <a:t>Hamilton County, Ohio</a:t>
            </a:r>
          </a:p>
        </p:txBody>
      </p:sp>
      <p:pic>
        <p:nvPicPr>
          <p:cNvPr id="5" name="Picture 4">
            <a:extLst>
              <a:ext uri="{FF2B5EF4-FFF2-40B4-BE49-F238E27FC236}">
                <a16:creationId xmlns:a16="http://schemas.microsoft.com/office/drawing/2014/main" id="{4B587549-E8C0-F4CB-D8AC-E2C4F4A25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3492" y="5063418"/>
            <a:ext cx="1105259" cy="1105259"/>
          </a:xfrm>
          <a:prstGeom prst="rect">
            <a:avLst/>
          </a:prstGeom>
        </p:spPr>
      </p:pic>
      <p:pic>
        <p:nvPicPr>
          <p:cNvPr id="7" name="Picture 6">
            <a:extLst>
              <a:ext uri="{FF2B5EF4-FFF2-40B4-BE49-F238E27FC236}">
                <a16:creationId xmlns:a16="http://schemas.microsoft.com/office/drawing/2014/main" id="{31D2B221-299D-6237-C1F9-B15CFA699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123" y="5041814"/>
            <a:ext cx="1194713" cy="1194713"/>
          </a:xfrm>
          <a:prstGeom prst="rect">
            <a:avLst/>
          </a:prstGeom>
        </p:spPr>
      </p:pic>
      <p:pic>
        <p:nvPicPr>
          <p:cNvPr id="11" name="Picture 10">
            <a:extLst>
              <a:ext uri="{FF2B5EF4-FFF2-40B4-BE49-F238E27FC236}">
                <a16:creationId xmlns:a16="http://schemas.microsoft.com/office/drawing/2014/main" id="{26E6D238-469D-EFE5-C415-713F12AA6F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0639" y="5058145"/>
            <a:ext cx="1162050" cy="1162050"/>
          </a:xfrm>
          <a:prstGeom prst="rect">
            <a:avLst/>
          </a:prstGeom>
        </p:spPr>
      </p:pic>
      <p:pic>
        <p:nvPicPr>
          <p:cNvPr id="15" name="Picture 14">
            <a:extLst>
              <a:ext uri="{FF2B5EF4-FFF2-40B4-BE49-F238E27FC236}">
                <a16:creationId xmlns:a16="http://schemas.microsoft.com/office/drawing/2014/main" id="{40AF9F64-C957-25FB-E5BA-6806723899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9607" y="5029772"/>
            <a:ext cx="1194713" cy="1194713"/>
          </a:xfrm>
          <a:prstGeom prst="rect">
            <a:avLst/>
          </a:prstGeom>
        </p:spPr>
      </p:pic>
    </p:spTree>
    <p:extLst>
      <p:ext uri="{BB962C8B-B14F-4D97-AF65-F5344CB8AC3E}">
        <p14:creationId xmlns:p14="http://schemas.microsoft.com/office/powerpoint/2010/main" val="582472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A52B68-2180-1220-F6F4-56C0F2446980}"/>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177FACA-FFCB-AF64-987D-2FEE708E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A75CF25-A855-8878-3161-FDE0AB52FA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6D9C4AB0-9BD4-C8D5-09B1-8D53B0986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E31484F-5A11-8EA8-5287-E328A62088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B40DB508-9D4F-9620-2ABF-30F9B6B6E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B0799D5-0C2C-4ABB-C7DA-77DB2A92FEE2}"/>
              </a:ext>
            </a:extLst>
          </p:cNvPr>
          <p:cNvSpPr>
            <a:spLocks noGrp="1"/>
          </p:cNvSpPr>
          <p:nvPr>
            <p:ph type="title"/>
          </p:nvPr>
        </p:nvSpPr>
        <p:spPr>
          <a:xfrm>
            <a:off x="660041" y="1667435"/>
            <a:ext cx="2880828" cy="4171577"/>
          </a:xfrm>
        </p:spPr>
        <p:txBody>
          <a:bodyPr vert="horz" lIns="91440" tIns="45720" rIns="91440" bIns="45720" rtlCol="0" anchor="t">
            <a:normAutofit/>
          </a:bodyPr>
          <a:lstStyle/>
          <a:p>
            <a:r>
              <a:rPr lang="en-US" sz="2800" kern="1200" dirty="0">
                <a:solidFill>
                  <a:srgbClr val="FFFFFF"/>
                </a:solidFill>
                <a:latin typeface="+mj-lt"/>
                <a:ea typeface="+mj-ea"/>
                <a:cs typeface="+mj-cs"/>
              </a:rPr>
              <a:t>Agency Platform:</a:t>
            </a: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Edge</a:t>
            </a:r>
            <a:br>
              <a:rPr lang="en-US" sz="2800" kern="1200" dirty="0">
                <a:solidFill>
                  <a:srgbClr val="FFFFFF"/>
                </a:solidFill>
                <a:latin typeface="+mj-lt"/>
                <a:ea typeface="+mj-ea"/>
                <a:cs typeface="+mj-cs"/>
              </a:rPr>
            </a:br>
            <a:endParaRPr lang="en-US" sz="2800" kern="1200" dirty="0">
              <a:solidFill>
                <a:srgbClr val="FFFFFF"/>
              </a:solidFill>
              <a:latin typeface="+mj-lt"/>
              <a:ea typeface="+mj-ea"/>
              <a:cs typeface="+mj-cs"/>
            </a:endParaRPr>
          </a:p>
        </p:txBody>
      </p:sp>
      <p:sp>
        <p:nvSpPr>
          <p:cNvPr id="4" name="Text Placeholder 3">
            <a:extLst>
              <a:ext uri="{FF2B5EF4-FFF2-40B4-BE49-F238E27FC236}">
                <a16:creationId xmlns:a16="http://schemas.microsoft.com/office/drawing/2014/main" id="{DED558EA-6434-D2E6-DDC7-8C891BA22BE1}"/>
              </a:ext>
            </a:extLst>
          </p:cNvPr>
          <p:cNvSpPr>
            <a:spLocks noGrp="1"/>
          </p:cNvSpPr>
          <p:nvPr>
            <p:ph type="body" sz="half" idx="2"/>
          </p:nvPr>
        </p:nvSpPr>
        <p:spPr>
          <a:xfrm>
            <a:off x="53183" y="6715257"/>
            <a:ext cx="3932237" cy="45719"/>
          </a:xfrm>
        </p:spPr>
        <p:txBody>
          <a:bodyPr>
            <a:normAutofit fontScale="25000" lnSpcReduction="20000"/>
          </a:bodyPr>
          <a:lstStyle/>
          <a:p>
            <a:endParaRPr lang="en-US" sz="3200" dirty="0"/>
          </a:p>
        </p:txBody>
      </p:sp>
      <p:pic>
        <p:nvPicPr>
          <p:cNvPr id="39" name="Picture Placeholder 38">
            <a:extLst>
              <a:ext uri="{FF2B5EF4-FFF2-40B4-BE49-F238E27FC236}">
                <a16:creationId xmlns:a16="http://schemas.microsoft.com/office/drawing/2014/main" id="{FB9352AE-6151-8BED-0862-35B69BCFAE3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52" b="252"/>
          <a:stretch>
            <a:fillRect/>
          </a:stretch>
        </p:blipFill>
        <p:spPr>
          <a:xfrm>
            <a:off x="4038604" y="918154"/>
            <a:ext cx="8107363" cy="5021262"/>
          </a:xfrm>
          <a:prstGeom prst="rect">
            <a:avLst/>
          </a:prstGeom>
        </p:spPr>
      </p:pic>
    </p:spTree>
    <p:extLst>
      <p:ext uri="{BB962C8B-B14F-4D97-AF65-F5344CB8AC3E}">
        <p14:creationId xmlns:p14="http://schemas.microsoft.com/office/powerpoint/2010/main" val="2778832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B61F78-AACC-31AE-7AAF-CD8EA6A7F635}"/>
              </a:ext>
            </a:extLst>
          </p:cNvPr>
          <p:cNvSpPr>
            <a:spLocks noGrp="1"/>
          </p:cNvSpPr>
          <p:nvPr>
            <p:ph type="title"/>
          </p:nvPr>
        </p:nvSpPr>
        <p:spPr>
          <a:xfrm>
            <a:off x="1137033" y="670559"/>
            <a:ext cx="4683321" cy="2148841"/>
          </a:xfrm>
        </p:spPr>
        <p:txBody>
          <a:bodyPr anchor="t">
            <a:normAutofit/>
          </a:bodyPr>
          <a:lstStyle/>
          <a:p>
            <a:r>
              <a:rPr lang="en-US" sz="2800" dirty="0"/>
              <a:t>Benefits of the permit system for MCM 4 &amp; MCM 5</a:t>
            </a:r>
            <a:br>
              <a:rPr lang="en-US" sz="2800" dirty="0"/>
            </a:br>
            <a:r>
              <a:rPr lang="en-US" sz="2800" dirty="0"/>
              <a:t>Construction Site Runoff Control and Post Construction Runoff Management</a:t>
            </a:r>
          </a:p>
        </p:txBody>
      </p:sp>
      <p:pic>
        <p:nvPicPr>
          <p:cNvPr id="5" name="Picture 4">
            <a:extLst>
              <a:ext uri="{FF2B5EF4-FFF2-40B4-BE49-F238E27FC236}">
                <a16:creationId xmlns:a16="http://schemas.microsoft.com/office/drawing/2014/main" id="{F0488D4C-6874-8C73-DD1A-F6947976DF44}"/>
              </a:ext>
            </a:extLst>
          </p:cNvPr>
          <p:cNvPicPr>
            <a:picLocks noChangeAspect="1"/>
          </p:cNvPicPr>
          <p:nvPr/>
        </p:nvPicPr>
        <p:blipFill>
          <a:blip r:embed="rId3">
            <a:extLst>
              <a:ext uri="{28A0092B-C50C-407E-A947-70E740481C1C}">
                <a14:useLocalDpi xmlns:a14="http://schemas.microsoft.com/office/drawing/2010/main" val="0"/>
              </a:ext>
            </a:extLst>
          </a:blip>
          <a:srcRect r="3345" b="-2"/>
          <a:stretch>
            <a:fillRect/>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Content Placeholder 2">
            <a:extLst>
              <a:ext uri="{FF2B5EF4-FFF2-40B4-BE49-F238E27FC236}">
                <a16:creationId xmlns:a16="http://schemas.microsoft.com/office/drawing/2014/main" id="{F62EED99-BE40-C405-EC49-A50F31F0022C}"/>
              </a:ext>
            </a:extLst>
          </p:cNvPr>
          <p:cNvSpPr>
            <a:spLocks noGrp="1"/>
          </p:cNvSpPr>
          <p:nvPr>
            <p:ph idx="1"/>
          </p:nvPr>
        </p:nvSpPr>
        <p:spPr>
          <a:xfrm>
            <a:off x="6797004" y="670559"/>
            <a:ext cx="4555782" cy="5922982"/>
          </a:xfrm>
        </p:spPr>
        <p:txBody>
          <a:bodyPr anchor="t">
            <a:normAutofit fontScale="92500" lnSpcReduction="10000"/>
          </a:bodyPr>
          <a:lstStyle/>
          <a:p>
            <a:r>
              <a:rPr lang="en-US" sz="2000" dirty="0"/>
              <a:t>Provides the ability to start the conversations about requirements during the zoning process</a:t>
            </a:r>
          </a:p>
          <a:p>
            <a:r>
              <a:rPr lang="en-US" sz="2000" dirty="0"/>
              <a:t>Permit requirements can be tied to multiple permits to ensure compliance before approval of an individual permit</a:t>
            </a:r>
          </a:p>
          <a:p>
            <a:r>
              <a:rPr lang="en-US" sz="2000" dirty="0"/>
              <a:t>Inspection reports are completed in the system and emailed to the appropriate contacts. Automatic records retention for these reports </a:t>
            </a:r>
          </a:p>
          <a:p>
            <a:r>
              <a:rPr lang="en-US" sz="2000" dirty="0"/>
              <a:t>All permit requirements must be complete before Record Plat or Certificate of Occupancy can be approved. This can not be overridden</a:t>
            </a:r>
          </a:p>
          <a:p>
            <a:r>
              <a:rPr lang="en-US" sz="2000" dirty="0"/>
              <a:t>System archive provides reporting features to help with end of year MS4 reporting requirements </a:t>
            </a:r>
          </a:p>
          <a:p>
            <a:r>
              <a:rPr lang="en-US" sz="2000" dirty="0"/>
              <a:t>The ability to use soft enforcement of holding permit approvals in addition to Notice of Violations (Check with your prosecutor about legality in your area)</a:t>
            </a:r>
          </a:p>
          <a:p>
            <a:endParaRPr lang="en-US" sz="2000" dirty="0"/>
          </a:p>
          <a:p>
            <a:endParaRPr lang="en-US" sz="2000" dirty="0"/>
          </a:p>
        </p:txBody>
      </p:sp>
    </p:spTree>
    <p:extLst>
      <p:ext uri="{BB962C8B-B14F-4D97-AF65-F5344CB8AC3E}">
        <p14:creationId xmlns:p14="http://schemas.microsoft.com/office/powerpoint/2010/main" val="105410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D4FE68-9678-0893-519A-AE0ACBADFECB}"/>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E5BCFF1-E6D6-8B6A-1223-2F9D15363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8CE04E58-08BA-2C8F-B9CB-8D72EC209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50774BF-BCC7-F686-FF49-8A41EAD62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C251F9-651E-158A-9061-FFAC8670C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2AD35C0-1B22-3E31-1F71-311262832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F7974D1A-6D9D-A153-C513-968F5E48F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314A5FA7-3634-5FF8-BBF7-D2976AD27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286644-6914-AFFE-7ABA-5813302DA1D8}"/>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Feed Back on the New System</a:t>
            </a:r>
          </a:p>
        </p:txBody>
      </p:sp>
      <p:sp>
        <p:nvSpPr>
          <p:cNvPr id="4" name="Text Placeholder 3">
            <a:extLst>
              <a:ext uri="{FF2B5EF4-FFF2-40B4-BE49-F238E27FC236}">
                <a16:creationId xmlns:a16="http://schemas.microsoft.com/office/drawing/2014/main" id="{063CB130-5B07-8BF8-6954-D0D7DD4E405B}"/>
              </a:ext>
            </a:extLst>
          </p:cNvPr>
          <p:cNvSpPr>
            <a:spLocks noGrp="1"/>
          </p:cNvSpPr>
          <p:nvPr>
            <p:ph type="body" sz="half" idx="2"/>
          </p:nvPr>
        </p:nvSpPr>
        <p:spPr>
          <a:xfrm>
            <a:off x="4835711" y="285226"/>
            <a:ext cx="6555347" cy="6532022"/>
          </a:xfrm>
        </p:spPr>
        <p:txBody>
          <a:bodyPr vert="horz" lIns="91440" tIns="45720" rIns="91440" bIns="45720" rtlCol="0" anchor="ctr">
            <a:normAutofit fontScale="92500" lnSpcReduction="20000"/>
          </a:bodyPr>
          <a:lstStyle/>
          <a:p>
            <a:r>
              <a:rPr lang="en-US" sz="1800" b="1" dirty="0"/>
              <a:t>Positive:</a:t>
            </a:r>
          </a:p>
          <a:p>
            <a:pPr marL="342900" indent="-342900">
              <a:buFont typeface="Arial" panose="020B0604020202020204" pitchFamily="34" charset="0"/>
              <a:buChar char="•"/>
            </a:pPr>
            <a:r>
              <a:rPr lang="en-US" sz="1800" dirty="0"/>
              <a:t>Engineers and others who use the permitting system on a regular basis are happy with the ability to submit online, not print out plans, and the ability to do revisions online</a:t>
            </a:r>
          </a:p>
          <a:p>
            <a:pPr marL="342900" indent="-342900">
              <a:buFont typeface="Arial" panose="020B0604020202020204" pitchFamily="34" charset="0"/>
              <a:buChar char="•"/>
            </a:pPr>
            <a:r>
              <a:rPr lang="en-US" sz="1800" dirty="0"/>
              <a:t>People like being able to schedule inspections online </a:t>
            </a:r>
          </a:p>
          <a:p>
            <a:pPr marL="342900" indent="-342900">
              <a:buFont typeface="Arial" panose="020B0604020202020204" pitchFamily="34" charset="0"/>
              <a:buChar char="•"/>
            </a:pPr>
            <a:r>
              <a:rPr lang="en-US" sz="1800" dirty="0"/>
              <a:t>Applicants like having information pre-populated  and geolocation based on address or parcel  to verify jurisdiction </a:t>
            </a:r>
          </a:p>
          <a:p>
            <a:pPr marL="342900" indent="-342900">
              <a:buFont typeface="Arial" panose="020B0604020202020204" pitchFamily="34" charset="0"/>
              <a:buChar char="•"/>
            </a:pPr>
            <a:r>
              <a:rPr lang="en-US" sz="1800" dirty="0"/>
              <a:t>Application status easily trackable online to see progress and any additional information required </a:t>
            </a:r>
          </a:p>
          <a:p>
            <a:pPr marL="342900" indent="-342900">
              <a:buFont typeface="Arial" panose="020B0604020202020204" pitchFamily="34" charset="0"/>
              <a:buChar char="•"/>
            </a:pPr>
            <a:r>
              <a:rPr lang="en-US" sz="1800" dirty="0"/>
              <a:t>Time savings from not having to travel to apply for permits or submit revisions </a:t>
            </a:r>
          </a:p>
          <a:p>
            <a:pPr marL="342900" indent="-342900">
              <a:buFont typeface="Arial" panose="020B0604020202020204" pitchFamily="34" charset="0"/>
              <a:buChar char="•"/>
            </a:pPr>
            <a:r>
              <a:rPr lang="en-US" sz="1800" dirty="0"/>
              <a:t>The ability to access from anywhere if you have internet (customer or employee)</a:t>
            </a:r>
          </a:p>
          <a:p>
            <a:r>
              <a:rPr lang="en-US" sz="1800" b="1" dirty="0"/>
              <a:t>Negative:</a:t>
            </a:r>
          </a:p>
          <a:p>
            <a:pPr marL="342900" indent="-342900">
              <a:buFont typeface="Arial" panose="020B0604020202020204" pitchFamily="34" charset="0"/>
              <a:buChar char="•"/>
            </a:pPr>
            <a:r>
              <a:rPr lang="en-US" sz="1800" dirty="0"/>
              <a:t>It is change; people don’t like change </a:t>
            </a:r>
          </a:p>
          <a:p>
            <a:pPr marL="342900" indent="-342900">
              <a:buFont typeface="Arial" panose="020B0604020202020204" pitchFamily="34" charset="0"/>
              <a:buChar char="•"/>
            </a:pPr>
            <a:r>
              <a:rPr lang="en-US" sz="1800" dirty="0"/>
              <a:t>People who are not computer literate are not happy and have issues navigating the system. Our phone calls for technical help with submitting permits have risen</a:t>
            </a:r>
          </a:p>
          <a:p>
            <a:pPr marL="342900" indent="-342900">
              <a:buFont typeface="Arial" panose="020B0604020202020204" pitchFamily="34" charset="0"/>
              <a:buChar char="•"/>
            </a:pPr>
            <a:r>
              <a:rPr lang="en-US" sz="1800" dirty="0"/>
              <a:t>People do not complete all required permit applications even through they receive emails letting them know additional applications are needed </a:t>
            </a:r>
          </a:p>
          <a:p>
            <a:pPr marL="342900" indent="-342900">
              <a:buFont typeface="Arial" panose="020B0604020202020204" pitchFamily="34" charset="0"/>
              <a:buChar char="•"/>
            </a:pPr>
            <a:r>
              <a:rPr lang="en-US" sz="1800" dirty="0"/>
              <a:t>The system is still glitchy at times. Bugs are still being worked out. We do have a dedicated help line and email for issues </a:t>
            </a:r>
          </a:p>
          <a:p>
            <a:pPr marL="342900" indent="-342900">
              <a:buFont typeface="Arial" panose="020B0604020202020204" pitchFamily="34" charset="0"/>
              <a:buChar char="•"/>
            </a:pPr>
            <a:r>
              <a:rPr lang="en-US" sz="1800" dirty="0"/>
              <a:t>Ensuring the proper people are listed as contacts on each permit so they will receive communications since it has been automated. The account owner and any county personnel can add or edit contacts</a:t>
            </a:r>
            <a:endParaRPr lang="en-US" sz="2000" dirty="0"/>
          </a:p>
        </p:txBody>
      </p:sp>
    </p:spTree>
    <p:extLst>
      <p:ext uri="{BB962C8B-B14F-4D97-AF65-F5344CB8AC3E}">
        <p14:creationId xmlns:p14="http://schemas.microsoft.com/office/powerpoint/2010/main" val="158848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ED0570-C1E9-8F15-A2C4-5D9960D0AF7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C50B728-9983-10BD-6947-3D01E7172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805D1E38-3DA1-3C2C-A87B-381421154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8FAED09-E582-3949-EEAF-6730C1298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D35C086-BDFF-9353-4353-F6ED87E2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E4AD74E-7BF2-C169-9A88-1DA1F72892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05EF30DE-A1F1-911A-5833-909EE4BBC0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78C8BCFD-A644-2D5A-D102-00C3199B5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A74A0C-9992-0437-9EBC-7A2C5E374D59}"/>
              </a:ext>
            </a:extLst>
          </p:cNvPr>
          <p:cNvSpPr>
            <a:spLocks noGrp="1"/>
          </p:cNvSpPr>
          <p:nvPr>
            <p:ph type="title"/>
          </p:nvPr>
        </p:nvSpPr>
        <p:spPr>
          <a:xfrm>
            <a:off x="466722" y="586855"/>
            <a:ext cx="3201366" cy="3387497"/>
          </a:xfrm>
        </p:spPr>
        <p:txBody>
          <a:bodyPr vert="horz" lIns="91440" tIns="45720" rIns="91440" bIns="45720" rtlCol="0" anchor="b">
            <a:normAutofit fontScale="90000"/>
          </a:bodyPr>
          <a:lstStyle/>
          <a:p>
            <a:pPr algn="r"/>
            <a:br>
              <a:rPr lang="en-US" sz="4000" dirty="0">
                <a:solidFill>
                  <a:srgbClr val="FFFFFF"/>
                </a:solidFill>
              </a:rPr>
            </a:br>
            <a:br>
              <a:rPr lang="en-US" sz="4000" dirty="0">
                <a:solidFill>
                  <a:srgbClr val="FFFFFF"/>
                </a:solidFill>
              </a:rPr>
            </a:br>
            <a:r>
              <a:rPr lang="en-US" sz="4000" dirty="0">
                <a:solidFill>
                  <a:srgbClr val="FFFFFF"/>
                </a:solidFill>
              </a:rPr>
              <a:t>Benefits of Having a Combined Permit System</a:t>
            </a:r>
            <a:br>
              <a:rPr lang="en-US" sz="4000" dirty="0">
                <a:solidFill>
                  <a:srgbClr val="FFFFFF"/>
                </a:solidFill>
              </a:rPr>
            </a:br>
            <a:br>
              <a:rPr lang="en-US" sz="4000" dirty="0">
                <a:solidFill>
                  <a:srgbClr val="FFFFFF"/>
                </a:solidFill>
              </a:rPr>
            </a:br>
            <a:r>
              <a:rPr lang="en-US" sz="4000" dirty="0">
                <a:solidFill>
                  <a:srgbClr val="FFFFFF"/>
                </a:solidFill>
              </a:rPr>
              <a:t>Key Take Aways:</a:t>
            </a:r>
            <a:endParaRPr lang="en-US" sz="4000" kern="1200" dirty="0">
              <a:solidFill>
                <a:srgbClr val="FFFFFF"/>
              </a:solidFill>
              <a:latin typeface="+mj-lt"/>
              <a:ea typeface="+mj-ea"/>
              <a:cs typeface="+mj-cs"/>
            </a:endParaRPr>
          </a:p>
        </p:txBody>
      </p:sp>
      <p:sp>
        <p:nvSpPr>
          <p:cNvPr id="4" name="Text Placeholder 3">
            <a:extLst>
              <a:ext uri="{FF2B5EF4-FFF2-40B4-BE49-F238E27FC236}">
                <a16:creationId xmlns:a16="http://schemas.microsoft.com/office/drawing/2014/main" id="{D7690FC6-E4E8-FE81-0F60-994D90E82259}"/>
              </a:ext>
            </a:extLst>
          </p:cNvPr>
          <p:cNvSpPr>
            <a:spLocks noGrp="1"/>
          </p:cNvSpPr>
          <p:nvPr>
            <p:ph type="body" sz="half" idx="2"/>
          </p:nvPr>
        </p:nvSpPr>
        <p:spPr>
          <a:xfrm>
            <a:off x="4835711" y="285226"/>
            <a:ext cx="6555347" cy="6532022"/>
          </a:xfrm>
        </p:spPr>
        <p:txBody>
          <a:bodyPr vert="horz" lIns="91440" tIns="45720" rIns="91440" bIns="45720" rtlCol="0" anchor="ctr">
            <a:normAutofit/>
          </a:bodyPr>
          <a:lstStyle/>
          <a:p>
            <a:pPr marL="342900" indent="-342900">
              <a:buFont typeface="Arial" panose="020B0604020202020204" pitchFamily="34" charset="0"/>
              <a:buChar char="•"/>
            </a:pPr>
            <a:r>
              <a:rPr lang="en-US" sz="2000" dirty="0"/>
              <a:t>One system covers most of the county jurisdictions</a:t>
            </a:r>
          </a:p>
          <a:p>
            <a:pPr marL="342900" indent="-342900">
              <a:buFont typeface="Arial" panose="020B0604020202020204" pitchFamily="34" charset="0"/>
              <a:buChar char="•"/>
            </a:pPr>
            <a:r>
              <a:rPr lang="en-US" sz="2000" dirty="0"/>
              <a:t>Full visibility across agencies for better communications</a:t>
            </a:r>
          </a:p>
          <a:p>
            <a:pPr marL="342900" indent="-342900">
              <a:buFont typeface="Arial" panose="020B0604020202020204" pitchFamily="34" charset="0"/>
              <a:buChar char="•"/>
            </a:pPr>
            <a:r>
              <a:rPr lang="en-US" sz="2000" dirty="0"/>
              <a:t>All online, can be accessed from anywhere</a:t>
            </a:r>
          </a:p>
          <a:p>
            <a:pPr marL="342900" indent="-342900">
              <a:buFont typeface="Arial" panose="020B0604020202020204" pitchFamily="34" charset="0"/>
              <a:buChar char="•"/>
            </a:pPr>
            <a:r>
              <a:rPr lang="en-US" sz="2000" dirty="0"/>
              <a:t>Reporting, permit issuance, reviews, &amp; revisions are all electronic</a:t>
            </a:r>
          </a:p>
          <a:p>
            <a:pPr marL="342900" indent="-342900">
              <a:buFont typeface="Arial" panose="020B0604020202020204" pitchFamily="34" charset="0"/>
              <a:buChar char="•"/>
            </a:pPr>
            <a:r>
              <a:rPr lang="en-US" sz="2000" dirty="0"/>
              <a:t>Additional soft enforcement mechanisms</a:t>
            </a:r>
          </a:p>
          <a:p>
            <a:pPr marL="342900" indent="-342900">
              <a:buFont typeface="Arial" panose="020B0604020202020204" pitchFamily="34" charset="0"/>
              <a:buChar char="•"/>
            </a:pPr>
            <a:r>
              <a:rPr lang="en-US" sz="2000" dirty="0"/>
              <a:t>System must have all agencies input on the front end so it will meet everyone's needs</a:t>
            </a:r>
          </a:p>
        </p:txBody>
      </p:sp>
    </p:spTree>
    <p:extLst>
      <p:ext uri="{BB962C8B-B14F-4D97-AF65-F5344CB8AC3E}">
        <p14:creationId xmlns:p14="http://schemas.microsoft.com/office/powerpoint/2010/main" val="4239976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4A565C-2521-0324-CB73-470C145B291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01187DE-6D74-26E8-D5D7-1426A4BFA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5AC4BC6-DD21-A126-E533-49B76B38A4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247D3B6-1065-E6F1-871B-18178F1A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B77EBD-9C48-93F6-A5FF-EA91D303B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59F0F7-EAD8-1040-F268-509367A63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F6DE822F-0ACE-D2FD-94C0-EC4AF809A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4FF2261-3ED7-B3D5-7647-38A25A94009D}"/>
              </a:ext>
            </a:extLst>
          </p:cNvPr>
          <p:cNvSpPr>
            <a:spLocks noGrp="1"/>
          </p:cNvSpPr>
          <p:nvPr>
            <p:ph type="ctrTitle"/>
          </p:nvPr>
        </p:nvSpPr>
        <p:spPr>
          <a:xfrm>
            <a:off x="1310630" y="712077"/>
            <a:ext cx="10053763" cy="2928470"/>
          </a:xfrm>
        </p:spPr>
        <p:txBody>
          <a:bodyPr anchor="b">
            <a:normAutofit/>
          </a:bodyPr>
          <a:lstStyle/>
          <a:p>
            <a:r>
              <a:rPr lang="en-US" sz="4800" dirty="0">
                <a:solidFill>
                  <a:srgbClr val="FFFFFF"/>
                </a:solidFill>
              </a:rPr>
              <a:t>Questions? </a:t>
            </a:r>
            <a:br>
              <a:rPr lang="en-US" sz="4800" dirty="0">
                <a:solidFill>
                  <a:srgbClr val="FFFFFF"/>
                </a:solidFill>
              </a:rPr>
            </a:br>
            <a:br>
              <a:rPr lang="en-US" sz="4800" dirty="0">
                <a:solidFill>
                  <a:srgbClr val="FFFFFF"/>
                </a:solidFill>
              </a:rPr>
            </a:br>
            <a:endParaRPr lang="en-US" sz="4800" dirty="0">
              <a:solidFill>
                <a:srgbClr val="FFFFFF"/>
              </a:solidFill>
            </a:endParaRPr>
          </a:p>
        </p:txBody>
      </p:sp>
      <p:sp>
        <p:nvSpPr>
          <p:cNvPr id="3" name="Subtitle 2">
            <a:extLst>
              <a:ext uri="{FF2B5EF4-FFF2-40B4-BE49-F238E27FC236}">
                <a16:creationId xmlns:a16="http://schemas.microsoft.com/office/drawing/2014/main" id="{762309AB-3EAF-EF9D-F4E3-EA36EDCE5EB0}"/>
              </a:ext>
            </a:extLst>
          </p:cNvPr>
          <p:cNvSpPr>
            <a:spLocks noGrp="1"/>
          </p:cNvSpPr>
          <p:nvPr>
            <p:ph type="subTitle" idx="1"/>
          </p:nvPr>
        </p:nvSpPr>
        <p:spPr>
          <a:xfrm>
            <a:off x="455520" y="4351003"/>
            <a:ext cx="5910292" cy="1978080"/>
          </a:xfrm>
        </p:spPr>
        <p:txBody>
          <a:bodyPr anchor="ctr">
            <a:normAutofit/>
          </a:bodyPr>
          <a:lstStyle/>
          <a:p>
            <a:pPr algn="l"/>
            <a:r>
              <a:rPr lang="en-US" dirty="0"/>
              <a:t>Aaron Habig </a:t>
            </a:r>
          </a:p>
          <a:p>
            <a:pPr algn="l"/>
            <a:r>
              <a:rPr lang="en-US" dirty="0"/>
              <a:t>Urban Technician II</a:t>
            </a:r>
          </a:p>
          <a:p>
            <a:pPr algn="l"/>
            <a:r>
              <a:rPr lang="en-US" dirty="0"/>
              <a:t>Hamilton County Conservation District</a:t>
            </a:r>
          </a:p>
        </p:txBody>
      </p:sp>
      <p:pic>
        <p:nvPicPr>
          <p:cNvPr id="5" name="Picture 4">
            <a:extLst>
              <a:ext uri="{FF2B5EF4-FFF2-40B4-BE49-F238E27FC236}">
                <a16:creationId xmlns:a16="http://schemas.microsoft.com/office/drawing/2014/main" id="{053497CE-8693-7B3B-A17C-320D36041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3492" y="5063418"/>
            <a:ext cx="1105259" cy="1105259"/>
          </a:xfrm>
          <a:prstGeom prst="rect">
            <a:avLst/>
          </a:prstGeom>
        </p:spPr>
      </p:pic>
      <p:pic>
        <p:nvPicPr>
          <p:cNvPr id="7" name="Picture 6">
            <a:extLst>
              <a:ext uri="{FF2B5EF4-FFF2-40B4-BE49-F238E27FC236}">
                <a16:creationId xmlns:a16="http://schemas.microsoft.com/office/drawing/2014/main" id="{3BE48828-CB2A-4235-62F0-9E67C8F97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123" y="5041814"/>
            <a:ext cx="1194713" cy="1194713"/>
          </a:xfrm>
          <a:prstGeom prst="rect">
            <a:avLst/>
          </a:prstGeom>
        </p:spPr>
      </p:pic>
      <p:pic>
        <p:nvPicPr>
          <p:cNvPr id="11" name="Picture 10">
            <a:extLst>
              <a:ext uri="{FF2B5EF4-FFF2-40B4-BE49-F238E27FC236}">
                <a16:creationId xmlns:a16="http://schemas.microsoft.com/office/drawing/2014/main" id="{434C69B3-807C-1070-AEC8-CA07818AAD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0639" y="5058145"/>
            <a:ext cx="1162050" cy="1162050"/>
          </a:xfrm>
          <a:prstGeom prst="rect">
            <a:avLst/>
          </a:prstGeom>
        </p:spPr>
      </p:pic>
      <p:pic>
        <p:nvPicPr>
          <p:cNvPr id="15" name="Picture 14">
            <a:extLst>
              <a:ext uri="{FF2B5EF4-FFF2-40B4-BE49-F238E27FC236}">
                <a16:creationId xmlns:a16="http://schemas.microsoft.com/office/drawing/2014/main" id="{69EE7A8A-051D-3C7B-615C-F12829BF5A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9607" y="5029772"/>
            <a:ext cx="1194713" cy="1194713"/>
          </a:xfrm>
          <a:prstGeom prst="rect">
            <a:avLst/>
          </a:prstGeom>
        </p:spPr>
      </p:pic>
    </p:spTree>
    <p:extLst>
      <p:ext uri="{BB962C8B-B14F-4D97-AF65-F5344CB8AC3E}">
        <p14:creationId xmlns:p14="http://schemas.microsoft.com/office/powerpoint/2010/main" val="1739340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AAD7E5D-8A53-96F6-F8DA-8FCE1121868F}"/>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Hamilton Counties Permitting System</a:t>
            </a:r>
          </a:p>
        </p:txBody>
      </p:sp>
      <p:sp>
        <p:nvSpPr>
          <p:cNvPr id="3" name="Content Placeholder 2">
            <a:extLst>
              <a:ext uri="{FF2B5EF4-FFF2-40B4-BE49-F238E27FC236}">
                <a16:creationId xmlns:a16="http://schemas.microsoft.com/office/drawing/2014/main" id="{7829E950-9727-87E2-9443-DF6B19FC6C36}"/>
              </a:ext>
            </a:extLst>
          </p:cNvPr>
          <p:cNvSpPr>
            <a:spLocks noGrp="1"/>
          </p:cNvSpPr>
          <p:nvPr>
            <p:ph idx="1"/>
          </p:nvPr>
        </p:nvSpPr>
        <p:spPr>
          <a:xfrm>
            <a:off x="6503158" y="649480"/>
            <a:ext cx="4862447" cy="5546047"/>
          </a:xfrm>
        </p:spPr>
        <p:txBody>
          <a:bodyPr anchor="ctr">
            <a:normAutofit/>
          </a:bodyPr>
          <a:lstStyle/>
          <a:p>
            <a:r>
              <a:rPr lang="en-US" sz="2000" dirty="0"/>
              <a:t>Users of Permitting System:</a:t>
            </a:r>
          </a:p>
          <a:p>
            <a:pPr lvl="1"/>
            <a:r>
              <a:rPr lang="en-US" sz="2000" dirty="0"/>
              <a:t>Zoning Permits</a:t>
            </a:r>
          </a:p>
          <a:p>
            <a:pPr lvl="1"/>
            <a:r>
              <a:rPr lang="en-US" sz="2000" dirty="0"/>
              <a:t>Building Permits</a:t>
            </a:r>
          </a:p>
          <a:p>
            <a:pPr lvl="1"/>
            <a:r>
              <a:rPr lang="en-US" sz="2000" dirty="0"/>
              <a:t>Electrical Permits</a:t>
            </a:r>
          </a:p>
          <a:p>
            <a:pPr lvl="1"/>
            <a:r>
              <a:rPr lang="en-US" sz="2000" dirty="0"/>
              <a:t>Plumbing Permits</a:t>
            </a:r>
          </a:p>
          <a:p>
            <a:pPr lvl="1"/>
            <a:r>
              <a:rPr lang="en-US" sz="2000" dirty="0"/>
              <a:t>FEMA Flood Hazard Permits</a:t>
            </a:r>
          </a:p>
          <a:p>
            <a:pPr lvl="1"/>
            <a:r>
              <a:rPr lang="en-US" sz="2000" dirty="0"/>
              <a:t>Sewer Permits</a:t>
            </a:r>
          </a:p>
          <a:p>
            <a:pPr lvl="1"/>
            <a:r>
              <a:rPr lang="en-US" sz="2000" dirty="0"/>
              <a:t>Water Permits</a:t>
            </a:r>
          </a:p>
          <a:p>
            <a:pPr lvl="1"/>
            <a:r>
              <a:rPr lang="en-US" sz="2000" dirty="0"/>
              <a:t>Earthwork Permits - MCM4</a:t>
            </a:r>
          </a:p>
          <a:p>
            <a:pPr lvl="1"/>
            <a:r>
              <a:rPr lang="en-US" sz="2000" dirty="0"/>
              <a:t>Stormwater Permits - MCM5</a:t>
            </a:r>
          </a:p>
          <a:p>
            <a:pPr lvl="1"/>
            <a:r>
              <a:rPr lang="en-US" sz="2000" dirty="0"/>
              <a:t>Stream corridor review</a:t>
            </a:r>
          </a:p>
        </p:txBody>
      </p:sp>
    </p:spTree>
    <p:extLst>
      <p:ext uri="{BB962C8B-B14F-4D97-AF65-F5344CB8AC3E}">
        <p14:creationId xmlns:p14="http://schemas.microsoft.com/office/powerpoint/2010/main" val="1564167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540C8C-5477-FF90-5788-D503492C30A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FF3AFE6-A19C-126C-9C66-8FD8EFD303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3EE517D-18C9-C948-4C29-9D8F2095F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AE5BEE4-22DA-83BE-AC30-B498A97261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6120AA7-E94C-D79C-1229-114EAE033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71ED13A-E69F-4135-B2A9-10CF6A47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FC3D1BE-A440-56ED-C94B-6A98CC3EAF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4A0293-6F2F-8E9F-163A-458DF5EAF791}"/>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Hamilton Counties Permitting System</a:t>
            </a:r>
          </a:p>
        </p:txBody>
      </p:sp>
      <p:sp>
        <p:nvSpPr>
          <p:cNvPr id="3" name="Content Placeholder 2">
            <a:extLst>
              <a:ext uri="{FF2B5EF4-FFF2-40B4-BE49-F238E27FC236}">
                <a16:creationId xmlns:a16="http://schemas.microsoft.com/office/drawing/2014/main" id="{23B642C2-13B4-342D-BB7C-03035E7052CD}"/>
              </a:ext>
            </a:extLst>
          </p:cNvPr>
          <p:cNvSpPr>
            <a:spLocks noGrp="1"/>
          </p:cNvSpPr>
          <p:nvPr>
            <p:ph idx="1"/>
          </p:nvPr>
        </p:nvSpPr>
        <p:spPr>
          <a:xfrm>
            <a:off x="6503158" y="649480"/>
            <a:ext cx="4862447" cy="5546047"/>
          </a:xfrm>
        </p:spPr>
        <p:txBody>
          <a:bodyPr anchor="ctr">
            <a:normAutofit/>
          </a:bodyPr>
          <a:lstStyle/>
          <a:p>
            <a:r>
              <a:rPr lang="en-US" sz="2000" dirty="0"/>
              <a:t>Permit System serves:</a:t>
            </a:r>
          </a:p>
          <a:p>
            <a:pPr lvl="1"/>
            <a:r>
              <a:rPr lang="en-US" sz="2000" dirty="0"/>
              <a:t>All 12 townships</a:t>
            </a:r>
          </a:p>
          <a:p>
            <a:pPr lvl="1"/>
            <a:r>
              <a:rPr lang="en-US" sz="2000" dirty="0"/>
              <a:t>18 jurisdictions for Stormwater and Erosion and Sediment control</a:t>
            </a:r>
          </a:p>
          <a:p>
            <a:pPr lvl="1"/>
            <a:r>
              <a:rPr lang="en-US" sz="2000" dirty="0"/>
              <a:t>12 jurisdictions for Building Permits</a:t>
            </a:r>
          </a:p>
          <a:p>
            <a:endParaRPr lang="en-US" sz="2000" dirty="0"/>
          </a:p>
          <a:p>
            <a:r>
              <a:rPr lang="en-US" sz="2000" dirty="0"/>
              <a:t>This permit system does not include the  City of Cincinnati and other cities and villages who have opted to do permitting on their own. Cincinnati does use the same program; they just do their own permitting. </a:t>
            </a:r>
          </a:p>
        </p:txBody>
      </p:sp>
    </p:spTree>
    <p:extLst>
      <p:ext uri="{BB962C8B-B14F-4D97-AF65-F5344CB8AC3E}">
        <p14:creationId xmlns:p14="http://schemas.microsoft.com/office/powerpoint/2010/main" val="3510198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95554A7-48D1-FC8B-776D-1EE73639E0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C0456C-8DA6-9201-D3DD-1640B95C2DED}"/>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dirty="0"/>
              <a:t>User Benefits:</a:t>
            </a:r>
            <a:br>
              <a:rPr lang="en-US" sz="3600" dirty="0"/>
            </a:br>
            <a:endParaRPr lang="en-US" sz="3600" dirty="0"/>
          </a:p>
        </p:txBody>
      </p:sp>
      <p:pic>
        <p:nvPicPr>
          <p:cNvPr id="6" name="Picture Placeholder 5">
            <a:extLst>
              <a:ext uri="{FF2B5EF4-FFF2-40B4-BE49-F238E27FC236}">
                <a16:creationId xmlns:a16="http://schemas.microsoft.com/office/drawing/2014/main" id="{43F670EA-5415-0BAF-239B-27FCF7D29F38}"/>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4557" b="24573"/>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 Placeholder 3">
            <a:extLst>
              <a:ext uri="{FF2B5EF4-FFF2-40B4-BE49-F238E27FC236}">
                <a16:creationId xmlns:a16="http://schemas.microsoft.com/office/drawing/2014/main" id="{3F67A8FA-56AE-10AC-CE01-F66E87188097}"/>
              </a:ext>
            </a:extLst>
          </p:cNvPr>
          <p:cNvSpPr>
            <a:spLocks noGrp="1"/>
          </p:cNvSpPr>
          <p:nvPr>
            <p:ph type="body" sz="half" idx="2"/>
          </p:nvPr>
        </p:nvSpPr>
        <p:spPr>
          <a:xfrm>
            <a:off x="4223982" y="3598878"/>
            <a:ext cx="7485413" cy="2913982"/>
          </a:xfrm>
        </p:spPr>
        <p:txBody>
          <a:bodyPr vert="horz" lIns="91440" tIns="45720" rIns="91440" bIns="45720" rtlCol="0" anchor="ctr">
            <a:noAutofit/>
          </a:bodyPr>
          <a:lstStyle/>
          <a:p>
            <a:pPr marL="285750" indent="-228600">
              <a:buFont typeface="Arial" panose="020B0604020202020204" pitchFamily="34" charset="0"/>
              <a:buChar char="•"/>
            </a:pPr>
            <a:endParaRPr lang="en-US" dirty="0"/>
          </a:p>
          <a:p>
            <a:pPr marL="57150"/>
            <a:endParaRPr lang="en-US" dirty="0"/>
          </a:p>
          <a:p>
            <a:r>
              <a:rPr lang="en-US" sz="1400" b="1" dirty="0"/>
              <a:t>Web-Based System: </a:t>
            </a:r>
            <a:r>
              <a:rPr lang="en-US" sz="1400" dirty="0"/>
              <a:t>Apply anytime, anywhere—no special apps or software needed</a:t>
            </a:r>
          </a:p>
          <a:p>
            <a:r>
              <a:rPr lang="en-US" sz="1400" b="1" dirty="0"/>
              <a:t>Online Payments:</a:t>
            </a:r>
            <a:r>
              <a:rPr lang="en-US" sz="1400" dirty="0"/>
              <a:t> Make secure online credit/debit card or </a:t>
            </a:r>
            <a:r>
              <a:rPr lang="en-US" sz="1400" dirty="0" err="1"/>
              <a:t>eCheck</a:t>
            </a:r>
            <a:r>
              <a:rPr lang="en-US" sz="1400" dirty="0"/>
              <a:t> payments</a:t>
            </a:r>
          </a:p>
          <a:p>
            <a:r>
              <a:rPr lang="en-US" sz="1400" b="1" dirty="0"/>
              <a:t>Efficiency:</a:t>
            </a:r>
            <a:r>
              <a:rPr lang="en-US" sz="1400" dirty="0"/>
              <a:t> A streamlined process that reflects our commitment to innovation</a:t>
            </a:r>
          </a:p>
          <a:p>
            <a:r>
              <a:rPr lang="en-US" sz="1400" b="1" dirty="0"/>
              <a:t>Self-Service Capabilities:</a:t>
            </a:r>
            <a:r>
              <a:rPr lang="en-US" sz="1400" dirty="0"/>
              <a:t> Complete preparation and applications at your convenience</a:t>
            </a:r>
          </a:p>
          <a:p>
            <a:r>
              <a:rPr lang="en-US" sz="1400" b="1" dirty="0"/>
              <a:t>Reusable Accounts: </a:t>
            </a:r>
            <a:r>
              <a:rPr lang="en-US" sz="1400" dirty="0"/>
              <a:t>Create an account once and save time on future projects</a:t>
            </a:r>
          </a:p>
          <a:p>
            <a:r>
              <a:rPr lang="en-US" sz="1400" b="1" dirty="0"/>
              <a:t>Project Status Tracking:</a:t>
            </a:r>
            <a:r>
              <a:rPr lang="en-US" sz="1400" dirty="0"/>
              <a:t> Stay informed at every stage of the approval process</a:t>
            </a:r>
          </a:p>
          <a:p>
            <a:r>
              <a:rPr lang="en-US" sz="1400" b="1" dirty="0"/>
              <a:t>Collaborative Access: </a:t>
            </a:r>
            <a:r>
              <a:rPr lang="en-US" sz="1400" dirty="0"/>
              <a:t>Share data seamlessly across your organization</a:t>
            </a:r>
          </a:p>
          <a:p>
            <a:r>
              <a:rPr lang="en-US" sz="1400" b="1" dirty="0"/>
              <a:t>Unified Communication: </a:t>
            </a:r>
            <a:r>
              <a:rPr lang="en-US" sz="1400" dirty="0"/>
              <a:t>Get updates from multiple County agencies in one central location</a:t>
            </a:r>
          </a:p>
          <a:p>
            <a:pPr marL="285750" indent="-228600">
              <a:buFont typeface="Arial" panose="020B0604020202020204" pitchFamily="34" charset="0"/>
              <a:buChar char="•"/>
            </a:pPr>
            <a:endParaRPr lang="en-US" dirty="0"/>
          </a:p>
          <a:p>
            <a:pPr indent="-228600">
              <a:buFont typeface="Arial" panose="020B0604020202020204" pitchFamily="34" charset="0"/>
              <a:buChar char="•"/>
            </a:pPr>
            <a:endParaRPr lang="en-US" dirty="0"/>
          </a:p>
        </p:txBody>
      </p:sp>
    </p:spTree>
    <p:extLst>
      <p:ext uri="{BB962C8B-B14F-4D97-AF65-F5344CB8AC3E}">
        <p14:creationId xmlns:p14="http://schemas.microsoft.com/office/powerpoint/2010/main" val="373168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598BA7-9B46-50C4-727E-3EC21CBD1983}"/>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Agency Benefits</a:t>
            </a:r>
          </a:p>
        </p:txBody>
      </p:sp>
      <p:sp>
        <p:nvSpPr>
          <p:cNvPr id="4" name="Text Placeholder 3">
            <a:extLst>
              <a:ext uri="{FF2B5EF4-FFF2-40B4-BE49-F238E27FC236}">
                <a16:creationId xmlns:a16="http://schemas.microsoft.com/office/drawing/2014/main" id="{83476355-2168-52C2-3A91-E41EE60509C8}"/>
              </a:ext>
            </a:extLst>
          </p:cNvPr>
          <p:cNvSpPr>
            <a:spLocks noGrp="1"/>
          </p:cNvSpPr>
          <p:nvPr>
            <p:ph type="body" sz="half" idx="2"/>
          </p:nvPr>
        </p:nvSpPr>
        <p:spPr>
          <a:xfrm>
            <a:off x="4810259" y="369116"/>
            <a:ext cx="6555347" cy="6199464"/>
          </a:xfrm>
        </p:spPr>
        <p:txBody>
          <a:bodyPr vert="horz" lIns="91440" tIns="45720" rIns="91440" bIns="45720" rtlCol="0" anchor="ctr">
            <a:normAutofit/>
          </a:bodyPr>
          <a:lstStyle/>
          <a:p>
            <a:pPr marL="285750" indent="-228600">
              <a:buFont typeface="Arial" panose="020B0604020202020204" pitchFamily="34" charset="0"/>
              <a:buChar char="•"/>
            </a:pPr>
            <a:r>
              <a:rPr lang="en-US" sz="2000" dirty="0"/>
              <a:t>Electronic applications</a:t>
            </a:r>
          </a:p>
          <a:p>
            <a:pPr marL="285750" indent="-228600">
              <a:buFont typeface="Arial" panose="020B0604020202020204" pitchFamily="34" charset="0"/>
              <a:buChar char="•"/>
            </a:pPr>
            <a:r>
              <a:rPr lang="en-US" sz="2000" dirty="0"/>
              <a:t>Cross agency visibility</a:t>
            </a:r>
          </a:p>
          <a:p>
            <a:pPr marL="285750" indent="-228600">
              <a:buFont typeface="Arial" panose="020B0604020202020204" pitchFamily="34" charset="0"/>
              <a:buChar char="•"/>
            </a:pPr>
            <a:r>
              <a:rPr lang="en-US" sz="2000" dirty="0"/>
              <a:t>Enable cross agency sign-off on permits</a:t>
            </a:r>
          </a:p>
          <a:p>
            <a:pPr marL="285750" indent="-228600">
              <a:buFont typeface="Arial" panose="020B0604020202020204" pitchFamily="34" charset="0"/>
              <a:buChar char="•"/>
            </a:pPr>
            <a:r>
              <a:rPr lang="en-US" sz="2000" dirty="0"/>
              <a:t>Ability to review through the entire application process</a:t>
            </a:r>
          </a:p>
          <a:p>
            <a:pPr marL="285750" indent="-228600">
              <a:buFont typeface="Arial" panose="020B0604020202020204" pitchFamily="34" charset="0"/>
              <a:buChar char="•"/>
            </a:pPr>
            <a:r>
              <a:rPr lang="en-US" sz="2000" dirty="0"/>
              <a:t>Applications are distributed with due dates to all applicable agencies</a:t>
            </a:r>
          </a:p>
          <a:p>
            <a:pPr marL="285750" indent="-228600">
              <a:buFont typeface="Arial" panose="020B0604020202020204" pitchFamily="34" charset="0"/>
              <a:buChar char="•"/>
            </a:pPr>
            <a:r>
              <a:rPr lang="en-US" sz="2000" dirty="0"/>
              <a:t>Additional enforcement opportunities</a:t>
            </a:r>
          </a:p>
          <a:p>
            <a:pPr marL="285750" indent="-228600">
              <a:buFont typeface="Arial" panose="020B0604020202020204" pitchFamily="34" charset="0"/>
              <a:buChar char="•"/>
            </a:pPr>
            <a:r>
              <a:rPr lang="en-US" sz="2000" dirty="0"/>
              <a:t>Online inspection scheduling based off inspector availability </a:t>
            </a:r>
          </a:p>
          <a:p>
            <a:pPr marL="285750" indent="-228600">
              <a:buFont typeface="Arial" panose="020B0604020202020204" pitchFamily="34" charset="0"/>
              <a:buChar char="•"/>
            </a:pPr>
            <a:r>
              <a:rPr lang="en-US" sz="2000" dirty="0"/>
              <a:t>Inspections documented electronically and reports sent automatically</a:t>
            </a:r>
          </a:p>
          <a:p>
            <a:pPr marL="285750" indent="-228600">
              <a:buFont typeface="Arial" panose="020B0604020202020204" pitchFamily="34" charset="0"/>
              <a:buChar char="•"/>
            </a:pPr>
            <a:r>
              <a:rPr lang="en-US" sz="2000" dirty="0"/>
              <a:t>Fees are calculated automatically and are invoiced electronically</a:t>
            </a:r>
          </a:p>
          <a:p>
            <a:pPr marL="285750" indent="-228600">
              <a:buFont typeface="Arial" panose="020B0604020202020204" pitchFamily="34" charset="0"/>
              <a:buChar char="•"/>
            </a:pPr>
            <a:r>
              <a:rPr lang="en-US" sz="2000" dirty="0"/>
              <a:t>Web based so access is available in the field</a:t>
            </a:r>
          </a:p>
          <a:p>
            <a:pPr marL="285750" indent="-228600">
              <a:buFont typeface="Arial" panose="020B0604020202020204" pitchFamily="34" charset="0"/>
              <a:buChar char="•"/>
            </a:pPr>
            <a:r>
              <a:rPr lang="en-US" sz="2000" dirty="0"/>
              <a:t>Complaints entered into the county system will also be assigned and tracked through the permit system</a:t>
            </a:r>
          </a:p>
        </p:txBody>
      </p:sp>
    </p:spTree>
    <p:extLst>
      <p:ext uri="{BB962C8B-B14F-4D97-AF65-F5344CB8AC3E}">
        <p14:creationId xmlns:p14="http://schemas.microsoft.com/office/powerpoint/2010/main" val="2984139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6602EB6-4439-6D90-81F5-0C82F7CD1CAF}"/>
              </a:ext>
            </a:extLst>
          </p:cNvPr>
          <p:cNvSpPr>
            <a:spLocks noGrp="1"/>
          </p:cNvSpPr>
          <p:nvPr>
            <p:ph type="title"/>
          </p:nvPr>
        </p:nvSpPr>
        <p:spPr>
          <a:xfrm>
            <a:off x="660041" y="1667435"/>
            <a:ext cx="2880828" cy="4171577"/>
          </a:xfrm>
        </p:spPr>
        <p:txBody>
          <a:bodyPr vert="horz" lIns="91440" tIns="45720" rIns="91440" bIns="45720" rtlCol="0" anchor="t">
            <a:normAutofit/>
          </a:bodyPr>
          <a:lstStyle/>
          <a:p>
            <a:r>
              <a:rPr lang="en-US" sz="2800" kern="1200" dirty="0">
                <a:solidFill>
                  <a:srgbClr val="FFFFFF"/>
                </a:solidFill>
                <a:latin typeface="+mj-lt"/>
                <a:ea typeface="+mj-ea"/>
                <a:cs typeface="+mj-cs"/>
              </a:rPr>
              <a:t>Customer Facing Platform:</a:t>
            </a: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 ezTrak</a:t>
            </a:r>
            <a:br>
              <a:rPr lang="en-US" sz="2800" kern="1200" dirty="0">
                <a:solidFill>
                  <a:srgbClr val="FFFFFF"/>
                </a:solidFill>
                <a:latin typeface="+mj-lt"/>
                <a:ea typeface="+mj-ea"/>
                <a:cs typeface="+mj-cs"/>
              </a:rPr>
            </a:br>
            <a:br>
              <a:rPr lang="en-US" sz="2800" kern="1200" dirty="0">
                <a:solidFill>
                  <a:srgbClr val="FFFFFF"/>
                </a:solidFill>
                <a:latin typeface="+mj-lt"/>
                <a:ea typeface="+mj-ea"/>
                <a:cs typeface="+mj-cs"/>
              </a:rPr>
            </a:br>
            <a:br>
              <a:rPr lang="en-US" sz="2800" kern="1200" dirty="0">
                <a:solidFill>
                  <a:srgbClr val="FFFFFF"/>
                </a:solidFill>
                <a:latin typeface="+mj-lt"/>
                <a:ea typeface="+mj-ea"/>
                <a:cs typeface="+mj-cs"/>
              </a:rPr>
            </a:br>
            <a:endParaRPr lang="en-US" sz="2800" kern="1200" dirty="0">
              <a:solidFill>
                <a:srgbClr val="FFFFFF"/>
              </a:solidFill>
              <a:latin typeface="+mj-lt"/>
              <a:ea typeface="+mj-ea"/>
              <a:cs typeface="+mj-cs"/>
            </a:endParaRPr>
          </a:p>
        </p:txBody>
      </p:sp>
      <p:sp>
        <p:nvSpPr>
          <p:cNvPr id="4" name="Text Placeholder 3">
            <a:extLst>
              <a:ext uri="{FF2B5EF4-FFF2-40B4-BE49-F238E27FC236}">
                <a16:creationId xmlns:a16="http://schemas.microsoft.com/office/drawing/2014/main" id="{29F72588-775C-270E-9A42-19388738DAFF}"/>
              </a:ext>
            </a:extLst>
          </p:cNvPr>
          <p:cNvSpPr>
            <a:spLocks noGrp="1"/>
          </p:cNvSpPr>
          <p:nvPr>
            <p:ph type="body" sz="half" idx="2"/>
          </p:nvPr>
        </p:nvSpPr>
        <p:spPr>
          <a:xfrm>
            <a:off x="53183" y="6715257"/>
            <a:ext cx="3932237" cy="45719"/>
          </a:xfrm>
        </p:spPr>
        <p:txBody>
          <a:bodyPr>
            <a:normAutofit fontScale="25000" lnSpcReduction="20000"/>
          </a:bodyPr>
          <a:lstStyle/>
          <a:p>
            <a:endParaRPr lang="en-US" sz="3200" dirty="0"/>
          </a:p>
        </p:txBody>
      </p:sp>
      <p:pic>
        <p:nvPicPr>
          <p:cNvPr id="8" name="Picture Placeholder 7">
            <a:extLst>
              <a:ext uri="{FF2B5EF4-FFF2-40B4-BE49-F238E27FC236}">
                <a16:creationId xmlns:a16="http://schemas.microsoft.com/office/drawing/2014/main" id="{ED4E3DBA-141B-267F-5125-44F30BB6C16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8339" r="18339"/>
          <a:stretch>
            <a:fillRect/>
          </a:stretch>
        </p:blipFill>
        <p:spPr>
          <a:xfrm>
            <a:off x="5169741" y="155294"/>
            <a:ext cx="6172200" cy="3024281"/>
          </a:xfrm>
          <a:prstGeom prst="rect">
            <a:avLst/>
          </a:prstGeom>
        </p:spPr>
      </p:pic>
      <p:pic>
        <p:nvPicPr>
          <p:cNvPr id="10" name="Picture 9">
            <a:extLst>
              <a:ext uri="{FF2B5EF4-FFF2-40B4-BE49-F238E27FC236}">
                <a16:creationId xmlns:a16="http://schemas.microsoft.com/office/drawing/2014/main" id="{6DECFC2E-9AE0-8410-98D8-334A1897F3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4656" y="3245645"/>
            <a:ext cx="5889625" cy="3574971"/>
          </a:xfrm>
          <a:prstGeom prst="rect">
            <a:avLst/>
          </a:prstGeom>
        </p:spPr>
      </p:pic>
    </p:spTree>
    <p:extLst>
      <p:ext uri="{BB962C8B-B14F-4D97-AF65-F5344CB8AC3E}">
        <p14:creationId xmlns:p14="http://schemas.microsoft.com/office/powerpoint/2010/main" val="2138981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5075B3-EAEB-9C5F-EF91-A943F3B81352}"/>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F6FCE5F-6089-EC1B-CB64-DF2F6F4A9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7D3E301-D46D-8022-F98D-A347B6E1C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C72FA61-AB41-5B26-41D4-EDA9D549A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850FFDF-EC58-AF67-8381-9F462FA4C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44106F18-9D58-B1CF-0396-7C77E3DDD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6BB6C0A-C1B6-91F0-6033-7F9F174D2278}"/>
              </a:ext>
            </a:extLst>
          </p:cNvPr>
          <p:cNvSpPr>
            <a:spLocks noGrp="1"/>
          </p:cNvSpPr>
          <p:nvPr>
            <p:ph type="title"/>
          </p:nvPr>
        </p:nvSpPr>
        <p:spPr>
          <a:xfrm>
            <a:off x="660041" y="1667435"/>
            <a:ext cx="2880828" cy="4171577"/>
          </a:xfrm>
        </p:spPr>
        <p:txBody>
          <a:bodyPr vert="horz" lIns="91440" tIns="45720" rIns="91440" bIns="45720" rtlCol="0" anchor="t">
            <a:normAutofit/>
          </a:bodyPr>
          <a:lstStyle/>
          <a:p>
            <a:r>
              <a:rPr lang="en-US" sz="2800" kern="1200" dirty="0">
                <a:solidFill>
                  <a:srgbClr val="FFFFFF"/>
                </a:solidFill>
                <a:latin typeface="+mj-lt"/>
                <a:ea typeface="+mj-ea"/>
                <a:cs typeface="+mj-cs"/>
              </a:rPr>
              <a:t>Customer Facing Platform:</a:t>
            </a: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 ezTrak</a:t>
            </a:r>
            <a:br>
              <a:rPr lang="en-US" sz="2800" kern="1200" dirty="0">
                <a:solidFill>
                  <a:srgbClr val="FFFFFF"/>
                </a:solidFill>
                <a:latin typeface="+mj-lt"/>
                <a:ea typeface="+mj-ea"/>
                <a:cs typeface="+mj-cs"/>
              </a:rPr>
            </a:br>
            <a:br>
              <a:rPr lang="en-US" sz="2800" kern="1200" dirty="0">
                <a:solidFill>
                  <a:srgbClr val="FFFFFF"/>
                </a:solidFill>
                <a:latin typeface="+mj-lt"/>
                <a:ea typeface="+mj-ea"/>
                <a:cs typeface="+mj-cs"/>
              </a:rPr>
            </a:br>
            <a:br>
              <a:rPr lang="en-US" sz="2800" kern="1200" dirty="0">
                <a:solidFill>
                  <a:srgbClr val="FFFFFF"/>
                </a:solidFill>
                <a:latin typeface="+mj-lt"/>
                <a:ea typeface="+mj-ea"/>
                <a:cs typeface="+mj-cs"/>
              </a:rPr>
            </a:br>
            <a:endParaRPr lang="en-US" sz="2800" kern="1200" dirty="0">
              <a:solidFill>
                <a:srgbClr val="FFFFFF"/>
              </a:solidFill>
              <a:latin typeface="+mj-lt"/>
              <a:ea typeface="+mj-ea"/>
              <a:cs typeface="+mj-cs"/>
            </a:endParaRPr>
          </a:p>
        </p:txBody>
      </p:sp>
      <p:sp>
        <p:nvSpPr>
          <p:cNvPr id="4" name="Text Placeholder 3">
            <a:extLst>
              <a:ext uri="{FF2B5EF4-FFF2-40B4-BE49-F238E27FC236}">
                <a16:creationId xmlns:a16="http://schemas.microsoft.com/office/drawing/2014/main" id="{BDAE5245-E8D5-B99F-1466-5DF44637948C}"/>
              </a:ext>
            </a:extLst>
          </p:cNvPr>
          <p:cNvSpPr>
            <a:spLocks noGrp="1"/>
          </p:cNvSpPr>
          <p:nvPr>
            <p:ph type="body" sz="half" idx="2"/>
          </p:nvPr>
        </p:nvSpPr>
        <p:spPr>
          <a:xfrm>
            <a:off x="53183" y="6715257"/>
            <a:ext cx="3932237" cy="45719"/>
          </a:xfrm>
        </p:spPr>
        <p:txBody>
          <a:bodyPr>
            <a:normAutofit fontScale="25000" lnSpcReduction="20000"/>
          </a:bodyPr>
          <a:lstStyle/>
          <a:p>
            <a:endParaRPr lang="en-US" sz="3200" dirty="0"/>
          </a:p>
        </p:txBody>
      </p:sp>
      <p:pic>
        <p:nvPicPr>
          <p:cNvPr id="8" name="Picture Placeholder 7">
            <a:extLst>
              <a:ext uri="{FF2B5EF4-FFF2-40B4-BE49-F238E27FC236}">
                <a16:creationId xmlns:a16="http://schemas.microsoft.com/office/drawing/2014/main" id="{D18D4D7D-10E1-77C1-DDE7-30E90794099C}"/>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8339" r="18339"/>
          <a:stretch>
            <a:fillRect/>
          </a:stretch>
        </p:blipFill>
        <p:spPr>
          <a:xfrm>
            <a:off x="5169741" y="155294"/>
            <a:ext cx="6172200" cy="3024281"/>
          </a:xfrm>
          <a:prstGeom prst="rect">
            <a:avLst/>
          </a:prstGeom>
        </p:spPr>
      </p:pic>
      <p:pic>
        <p:nvPicPr>
          <p:cNvPr id="5" name="Picture 4">
            <a:extLst>
              <a:ext uri="{FF2B5EF4-FFF2-40B4-BE49-F238E27FC236}">
                <a16:creationId xmlns:a16="http://schemas.microsoft.com/office/drawing/2014/main" id="{D4D35646-F7C3-9A43-59AD-B427FA94A0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9741" y="2895958"/>
            <a:ext cx="6184859" cy="3842158"/>
          </a:xfrm>
          <a:prstGeom prst="rect">
            <a:avLst/>
          </a:prstGeom>
        </p:spPr>
      </p:pic>
    </p:spTree>
    <p:extLst>
      <p:ext uri="{BB962C8B-B14F-4D97-AF65-F5344CB8AC3E}">
        <p14:creationId xmlns:p14="http://schemas.microsoft.com/office/powerpoint/2010/main" val="1013339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5A1747-E17D-CE2E-D620-1C8491090B8B}"/>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1ECBDDA-2F52-34FF-7429-C8E976EB5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83E029C-5BC3-95FD-166D-3AE35CD24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19E0FAD-EBB3-3C8A-9CD8-DAFA720C4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EE4C5EE-F1E9-BC27-1B17-24FFB46C0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ED78E7EB-CB42-D085-B9A7-931FB2BC0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08922EF-1469-AA83-5208-A7C4AE20DAD1}"/>
              </a:ext>
            </a:extLst>
          </p:cNvPr>
          <p:cNvSpPr>
            <a:spLocks noGrp="1"/>
          </p:cNvSpPr>
          <p:nvPr>
            <p:ph type="title"/>
          </p:nvPr>
        </p:nvSpPr>
        <p:spPr>
          <a:xfrm>
            <a:off x="660041" y="1667435"/>
            <a:ext cx="2880828" cy="4171577"/>
          </a:xfrm>
        </p:spPr>
        <p:txBody>
          <a:bodyPr vert="horz" lIns="91440" tIns="45720" rIns="91440" bIns="45720" rtlCol="0" anchor="t">
            <a:normAutofit/>
          </a:bodyPr>
          <a:lstStyle/>
          <a:p>
            <a:r>
              <a:rPr lang="en-US" sz="2800" kern="1200" dirty="0">
                <a:solidFill>
                  <a:srgbClr val="FFFFFF"/>
                </a:solidFill>
                <a:latin typeface="+mj-lt"/>
                <a:ea typeface="+mj-ea"/>
                <a:cs typeface="+mj-cs"/>
              </a:rPr>
              <a:t>Customer Facing Platform:</a:t>
            </a: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 ezTrak</a:t>
            </a:r>
            <a:br>
              <a:rPr lang="en-US" sz="2800" kern="1200" dirty="0">
                <a:solidFill>
                  <a:srgbClr val="FFFFFF"/>
                </a:solidFill>
                <a:latin typeface="+mj-lt"/>
                <a:ea typeface="+mj-ea"/>
                <a:cs typeface="+mj-cs"/>
              </a:rPr>
            </a:br>
            <a:br>
              <a:rPr lang="en-US" sz="2800" kern="1200" dirty="0">
                <a:solidFill>
                  <a:srgbClr val="FFFFFF"/>
                </a:solidFill>
                <a:latin typeface="+mj-lt"/>
                <a:ea typeface="+mj-ea"/>
                <a:cs typeface="+mj-cs"/>
              </a:rPr>
            </a:br>
            <a:br>
              <a:rPr lang="en-US" sz="2800" kern="1200" dirty="0">
                <a:solidFill>
                  <a:srgbClr val="FFFFFF"/>
                </a:solidFill>
                <a:latin typeface="+mj-lt"/>
                <a:ea typeface="+mj-ea"/>
                <a:cs typeface="+mj-cs"/>
              </a:rPr>
            </a:br>
            <a:endParaRPr lang="en-US" sz="2800" kern="1200" dirty="0">
              <a:solidFill>
                <a:srgbClr val="FFFFFF"/>
              </a:solidFill>
              <a:latin typeface="+mj-lt"/>
              <a:ea typeface="+mj-ea"/>
              <a:cs typeface="+mj-cs"/>
            </a:endParaRPr>
          </a:p>
        </p:txBody>
      </p:sp>
      <p:sp>
        <p:nvSpPr>
          <p:cNvPr id="4" name="Text Placeholder 3">
            <a:extLst>
              <a:ext uri="{FF2B5EF4-FFF2-40B4-BE49-F238E27FC236}">
                <a16:creationId xmlns:a16="http://schemas.microsoft.com/office/drawing/2014/main" id="{1546646C-EF4C-B637-4FF4-DFA17A8476AE}"/>
              </a:ext>
            </a:extLst>
          </p:cNvPr>
          <p:cNvSpPr>
            <a:spLocks noGrp="1"/>
          </p:cNvSpPr>
          <p:nvPr>
            <p:ph type="body" sz="half" idx="2"/>
          </p:nvPr>
        </p:nvSpPr>
        <p:spPr>
          <a:xfrm>
            <a:off x="53183" y="6715257"/>
            <a:ext cx="3932237" cy="45719"/>
          </a:xfrm>
        </p:spPr>
        <p:txBody>
          <a:bodyPr>
            <a:normAutofit fontScale="25000" lnSpcReduction="20000"/>
          </a:bodyPr>
          <a:lstStyle/>
          <a:p>
            <a:endParaRPr lang="en-US" sz="3200" dirty="0"/>
          </a:p>
        </p:txBody>
      </p:sp>
      <p:pic>
        <p:nvPicPr>
          <p:cNvPr id="8" name="Picture Placeholder 7">
            <a:extLst>
              <a:ext uri="{FF2B5EF4-FFF2-40B4-BE49-F238E27FC236}">
                <a16:creationId xmlns:a16="http://schemas.microsoft.com/office/drawing/2014/main" id="{7FA216E5-D3AC-504E-F664-D1112F7EB6C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8339" r="18339"/>
          <a:stretch>
            <a:fillRect/>
          </a:stretch>
        </p:blipFill>
        <p:spPr>
          <a:xfrm>
            <a:off x="5169741" y="155294"/>
            <a:ext cx="6172200" cy="3024281"/>
          </a:xfrm>
          <a:prstGeom prst="rect">
            <a:avLst/>
          </a:prstGeom>
        </p:spPr>
      </p:pic>
      <p:pic>
        <p:nvPicPr>
          <p:cNvPr id="6" name="Picture 5">
            <a:extLst>
              <a:ext uri="{FF2B5EF4-FFF2-40B4-BE49-F238E27FC236}">
                <a16:creationId xmlns:a16="http://schemas.microsoft.com/office/drawing/2014/main" id="{28ECA23F-C904-6C02-270F-BD7068010E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7803" y="2370737"/>
            <a:ext cx="5463332" cy="4486835"/>
          </a:xfrm>
          <a:prstGeom prst="rect">
            <a:avLst/>
          </a:prstGeom>
        </p:spPr>
      </p:pic>
    </p:spTree>
    <p:extLst>
      <p:ext uri="{BB962C8B-B14F-4D97-AF65-F5344CB8AC3E}">
        <p14:creationId xmlns:p14="http://schemas.microsoft.com/office/powerpoint/2010/main" val="2580869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B904B5-2083-88E2-15C4-8DFAB529A524}"/>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E790A7B-8272-4D20-030E-1D24EE19FF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291FDDF-F55D-EEE4-689B-20842FFE7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B9497C86-BB47-EAF9-A1D8-4017CE7B4D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75B88F9-3F24-61FE-3575-3DB32BCE3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B0D340EB-E554-B195-FBB4-346F0DE86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51B4E7E-1189-3A0B-F8DD-803661D608D7}"/>
              </a:ext>
            </a:extLst>
          </p:cNvPr>
          <p:cNvSpPr>
            <a:spLocks noGrp="1"/>
          </p:cNvSpPr>
          <p:nvPr>
            <p:ph type="title"/>
          </p:nvPr>
        </p:nvSpPr>
        <p:spPr>
          <a:xfrm>
            <a:off x="660041" y="1667435"/>
            <a:ext cx="2880828" cy="4171577"/>
          </a:xfrm>
        </p:spPr>
        <p:txBody>
          <a:bodyPr vert="horz" lIns="91440" tIns="45720" rIns="91440" bIns="45720" rtlCol="0" anchor="t">
            <a:normAutofit/>
          </a:bodyPr>
          <a:lstStyle/>
          <a:p>
            <a:r>
              <a:rPr lang="en-US" sz="2800" kern="1200" dirty="0">
                <a:solidFill>
                  <a:srgbClr val="FFFFFF"/>
                </a:solidFill>
                <a:latin typeface="+mj-lt"/>
                <a:ea typeface="+mj-ea"/>
                <a:cs typeface="+mj-cs"/>
              </a:rPr>
              <a:t>Agency Platform:</a:t>
            </a: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Edge</a:t>
            </a:r>
            <a:br>
              <a:rPr lang="en-US" sz="2800" kern="1200" dirty="0">
                <a:solidFill>
                  <a:srgbClr val="FFFFFF"/>
                </a:solidFill>
                <a:latin typeface="+mj-lt"/>
                <a:ea typeface="+mj-ea"/>
                <a:cs typeface="+mj-cs"/>
              </a:rPr>
            </a:br>
            <a:endParaRPr lang="en-US" sz="2800" kern="1200" dirty="0">
              <a:solidFill>
                <a:srgbClr val="FFFFFF"/>
              </a:solidFill>
              <a:latin typeface="+mj-lt"/>
              <a:ea typeface="+mj-ea"/>
              <a:cs typeface="+mj-cs"/>
            </a:endParaRPr>
          </a:p>
        </p:txBody>
      </p:sp>
      <p:pic>
        <p:nvPicPr>
          <p:cNvPr id="6" name="Picture Placeholder 5">
            <a:extLst>
              <a:ext uri="{FF2B5EF4-FFF2-40B4-BE49-F238E27FC236}">
                <a16:creationId xmlns:a16="http://schemas.microsoft.com/office/drawing/2014/main" id="{2638262A-D9F9-4AC2-7DC8-2663365129B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5754" b="5754"/>
          <a:stretch>
            <a:fillRect/>
          </a:stretch>
        </p:blipFill>
        <p:spPr>
          <a:xfrm>
            <a:off x="4502428" y="575585"/>
            <a:ext cx="7225748" cy="5706830"/>
          </a:xfrm>
          <a:prstGeom prst="rect">
            <a:avLst/>
          </a:prstGeom>
        </p:spPr>
      </p:pic>
      <p:sp>
        <p:nvSpPr>
          <p:cNvPr id="4" name="Text Placeholder 3">
            <a:extLst>
              <a:ext uri="{FF2B5EF4-FFF2-40B4-BE49-F238E27FC236}">
                <a16:creationId xmlns:a16="http://schemas.microsoft.com/office/drawing/2014/main" id="{54635035-8416-CE5C-8AA0-07FE7DDD2F61}"/>
              </a:ext>
            </a:extLst>
          </p:cNvPr>
          <p:cNvSpPr>
            <a:spLocks noGrp="1"/>
          </p:cNvSpPr>
          <p:nvPr>
            <p:ph type="body" sz="half" idx="2"/>
          </p:nvPr>
        </p:nvSpPr>
        <p:spPr>
          <a:xfrm>
            <a:off x="53183" y="6715257"/>
            <a:ext cx="3932237" cy="45719"/>
          </a:xfrm>
        </p:spPr>
        <p:txBody>
          <a:bodyPr>
            <a:normAutofit fontScale="25000" lnSpcReduction="20000"/>
          </a:bodyPr>
          <a:lstStyle/>
          <a:p>
            <a:endParaRPr lang="en-US" sz="3200" dirty="0"/>
          </a:p>
        </p:txBody>
      </p:sp>
    </p:spTree>
    <p:extLst>
      <p:ext uri="{BB962C8B-B14F-4D97-AF65-F5344CB8AC3E}">
        <p14:creationId xmlns:p14="http://schemas.microsoft.com/office/powerpoint/2010/main" val="13141288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1024</TotalTime>
  <Words>2120</Words>
  <Application>Microsoft Office PowerPoint</Application>
  <PresentationFormat>Widescreen</PresentationFormat>
  <Paragraphs>111</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Aptos</vt:lpstr>
      <vt:lpstr>Aptos Display</vt:lpstr>
      <vt:lpstr>Arial</vt:lpstr>
      <vt:lpstr>Office Theme</vt:lpstr>
      <vt:lpstr>The Benefits of Having a Combined Permit System</vt:lpstr>
      <vt:lpstr>Hamilton Counties Permitting System</vt:lpstr>
      <vt:lpstr>Hamilton Counties Permitting System</vt:lpstr>
      <vt:lpstr>User Benefits: </vt:lpstr>
      <vt:lpstr>Agency Benefits</vt:lpstr>
      <vt:lpstr>Customer Facing Platform:  ezTrak   </vt:lpstr>
      <vt:lpstr>Customer Facing Platform:  ezTrak   </vt:lpstr>
      <vt:lpstr>Customer Facing Platform:  ezTrak   </vt:lpstr>
      <vt:lpstr>Agency Platform: Edge </vt:lpstr>
      <vt:lpstr>Agency Platform: Edge </vt:lpstr>
      <vt:lpstr>Benefits of the permit system for MCM 4 &amp; MCM 5 Construction Site Runoff Control and Post Construction Runoff Management</vt:lpstr>
      <vt:lpstr>Feed Back on the New System</vt:lpstr>
      <vt:lpstr>  Benefits of Having a Combined Permit System  Key Take Aways:</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Habig, Aaron</dc:creator>
  <cp:lastModifiedBy>Habig, Aaron</cp:lastModifiedBy>
  <cp:revision>2</cp:revision>
  <dcterms:created xsi:type="dcterms:W3CDTF">2026-03-30T14:36:40Z</dcterms:created>
  <dcterms:modified xsi:type="dcterms:W3CDTF">2026-05-05T18:48:13Z</dcterms:modified>
</cp:coreProperties>
</file>