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6.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theme/themeOverride7.xml" ContentType="application/vnd.openxmlformats-officedocument.themeOverride+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1" r:id="rId5"/>
    <p:sldMasterId id="2147483723" r:id="rId6"/>
  </p:sldMasterIdLst>
  <p:notesMasterIdLst>
    <p:notesMasterId r:id="rId52"/>
  </p:notesMasterIdLst>
  <p:handoutMasterIdLst>
    <p:handoutMasterId r:id="rId53"/>
  </p:handoutMasterIdLst>
  <p:sldIdLst>
    <p:sldId id="256" r:id="rId7"/>
    <p:sldId id="746" r:id="rId8"/>
    <p:sldId id="669" r:id="rId9"/>
    <p:sldId id="725" r:id="rId10"/>
    <p:sldId id="778" r:id="rId11"/>
    <p:sldId id="743" r:id="rId12"/>
    <p:sldId id="446" r:id="rId13"/>
    <p:sldId id="794" r:id="rId14"/>
    <p:sldId id="269" r:id="rId15"/>
    <p:sldId id="782" r:id="rId16"/>
    <p:sldId id="275" r:id="rId17"/>
    <p:sldId id="274" r:id="rId18"/>
    <p:sldId id="591" r:id="rId19"/>
    <p:sldId id="420" r:id="rId20"/>
    <p:sldId id="820" r:id="rId21"/>
    <p:sldId id="418" r:id="rId22"/>
    <p:sldId id="667" r:id="rId23"/>
    <p:sldId id="803" r:id="rId24"/>
    <p:sldId id="783" r:id="rId25"/>
    <p:sldId id="291" r:id="rId26"/>
    <p:sldId id="801" r:id="rId27"/>
    <p:sldId id="813" r:id="rId28"/>
    <p:sldId id="811" r:id="rId29"/>
    <p:sldId id="751" r:id="rId30"/>
    <p:sldId id="786" r:id="rId31"/>
    <p:sldId id="292" r:id="rId32"/>
    <p:sldId id="819" r:id="rId33"/>
    <p:sldId id="759" r:id="rId34"/>
    <p:sldId id="658" r:id="rId35"/>
    <p:sldId id="788" r:id="rId36"/>
    <p:sldId id="387" r:id="rId37"/>
    <p:sldId id="823" r:id="rId38"/>
    <p:sldId id="307" r:id="rId39"/>
    <p:sldId id="792" r:id="rId40"/>
    <p:sldId id="650" r:id="rId41"/>
    <p:sldId id="300" r:id="rId42"/>
    <p:sldId id="804" r:id="rId43"/>
    <p:sldId id="825" r:id="rId44"/>
    <p:sldId id="708" r:id="rId45"/>
    <p:sldId id="736" r:id="rId46"/>
    <p:sldId id="793" r:id="rId47"/>
    <p:sldId id="822" r:id="rId48"/>
    <p:sldId id="791" r:id="rId49"/>
    <p:sldId id="715" r:id="rId50"/>
    <p:sldId id="74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BBA66E-8FAB-D7B8-5587-8B8EC0062B1D}" name="Hablitzel, Lynette" initials="LH" userId="S::10052142@id.ohio.gov::38710d9f-e671-41b0-ab0b-416811007dd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BA1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716089-BA88-45DE-A536-2AFA1D58FD81}" v="171" dt="2026-05-06T06:33:21.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42" autoAdjust="0"/>
    <p:restoredTop sz="83090" autoAdjust="0"/>
  </p:normalViewPr>
  <p:slideViewPr>
    <p:cSldViewPr snapToGrid="0">
      <p:cViewPr varScale="1">
        <p:scale>
          <a:sx n="58" d="100"/>
          <a:sy n="58" d="100"/>
        </p:scale>
        <p:origin x="344" y="52"/>
      </p:cViewPr>
      <p:guideLst/>
    </p:cSldViewPr>
  </p:slideViewPr>
  <p:outlineViewPr>
    <p:cViewPr>
      <p:scale>
        <a:sx n="33" d="100"/>
        <a:sy n="33" d="100"/>
      </p:scale>
      <p:origin x="0" y="-20348"/>
    </p:cViewPr>
  </p:outlineViewPr>
  <p:notesTextViewPr>
    <p:cViewPr>
      <p:scale>
        <a:sx n="1" d="1"/>
        <a:sy n="1" d="1"/>
      </p:scale>
      <p:origin x="0" y="0"/>
    </p:cViewPr>
  </p:notesTextViewPr>
  <p:sorterViewPr>
    <p:cViewPr>
      <p:scale>
        <a:sx n="100" d="100"/>
        <a:sy n="100" d="100"/>
      </p:scale>
      <p:origin x="0" y="-16144"/>
    </p:cViewPr>
  </p:sorterViewPr>
  <p:notesViewPr>
    <p:cSldViewPr snapToGrid="0">
      <p:cViewPr varScale="1">
        <p:scale>
          <a:sx n="54" d="100"/>
          <a:sy n="54" d="100"/>
        </p:scale>
        <p:origin x="256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svg"/><Relationship Id="rId1" Type="http://schemas.openxmlformats.org/officeDocument/2006/relationships/image" Target="../media/image53.svg"/><Relationship Id="rId5" Type="http://schemas.openxmlformats.org/officeDocument/2006/relationships/image" Target="../media/image57.sv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svg"/><Relationship Id="rId1" Type="http://schemas.openxmlformats.org/officeDocument/2006/relationships/image" Target="../media/image53.svg"/><Relationship Id="rId5" Type="http://schemas.openxmlformats.org/officeDocument/2006/relationships/image" Target="../media/image57.sv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1F0776-8555-4720-8AD3-904A35FB2CD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35C4730-601E-4CEC-BAA3-B439A0432FE5}">
      <dgm:prSet/>
      <dgm:spPr/>
      <dgm:t>
        <a:bodyPr/>
        <a:lstStyle/>
        <a:p>
          <a:r>
            <a:rPr lang="en-US"/>
            <a:t>Protect water quality</a:t>
          </a:r>
        </a:p>
      </dgm:t>
    </dgm:pt>
    <dgm:pt modelId="{61DF9BBC-3B2C-49B0-AB0C-352696E71F56}" type="parTrans" cxnId="{483FE614-B056-41ED-8FF8-CFBB80BF954E}">
      <dgm:prSet/>
      <dgm:spPr/>
      <dgm:t>
        <a:bodyPr/>
        <a:lstStyle/>
        <a:p>
          <a:endParaRPr lang="en-US"/>
        </a:p>
      </dgm:t>
    </dgm:pt>
    <dgm:pt modelId="{5C6D11B5-2152-477C-9F39-990F57CEBB6F}" type="sibTrans" cxnId="{483FE614-B056-41ED-8FF8-CFBB80BF954E}">
      <dgm:prSet/>
      <dgm:spPr/>
      <dgm:t>
        <a:bodyPr/>
        <a:lstStyle/>
        <a:p>
          <a:endParaRPr lang="en-US"/>
        </a:p>
      </dgm:t>
    </dgm:pt>
    <dgm:pt modelId="{D57B7BD2-53B6-403C-872B-9B0CB2EB8ED7}">
      <dgm:prSet/>
      <dgm:spPr/>
      <dgm:t>
        <a:bodyPr/>
        <a:lstStyle/>
        <a:p>
          <a:r>
            <a:rPr lang="en-US"/>
            <a:t>Prevent pollution</a:t>
          </a:r>
        </a:p>
      </dgm:t>
    </dgm:pt>
    <dgm:pt modelId="{C923758C-B3B8-4C72-8E1E-55097DC596BD}" type="parTrans" cxnId="{DD5EA2A5-5CFE-48C9-9560-A0BA09A401F2}">
      <dgm:prSet/>
      <dgm:spPr/>
      <dgm:t>
        <a:bodyPr/>
        <a:lstStyle/>
        <a:p>
          <a:endParaRPr lang="en-US"/>
        </a:p>
      </dgm:t>
    </dgm:pt>
    <dgm:pt modelId="{4A8D538F-AB50-4D4C-AB95-AF449AAD1E89}" type="sibTrans" cxnId="{DD5EA2A5-5CFE-48C9-9560-A0BA09A401F2}">
      <dgm:prSet/>
      <dgm:spPr/>
      <dgm:t>
        <a:bodyPr/>
        <a:lstStyle/>
        <a:p>
          <a:endParaRPr lang="en-US"/>
        </a:p>
      </dgm:t>
    </dgm:pt>
    <dgm:pt modelId="{8FBDAEA9-2D6E-40C0-9F3C-43797598E528}">
      <dgm:prSet/>
      <dgm:spPr/>
      <dgm:t>
        <a:bodyPr/>
        <a:lstStyle/>
        <a:p>
          <a:r>
            <a:rPr lang="en-US"/>
            <a:t>Reduce flooding and infrastructure damage</a:t>
          </a:r>
        </a:p>
      </dgm:t>
    </dgm:pt>
    <dgm:pt modelId="{FEEFEE40-26AF-464B-B0C5-5201DF376BB7}" type="parTrans" cxnId="{8B356C94-5258-4FBF-9866-4848F8936E57}">
      <dgm:prSet/>
      <dgm:spPr/>
      <dgm:t>
        <a:bodyPr/>
        <a:lstStyle/>
        <a:p>
          <a:endParaRPr lang="en-US"/>
        </a:p>
      </dgm:t>
    </dgm:pt>
    <dgm:pt modelId="{51B84A52-BB71-4CB0-951D-BC8E0984E6F6}" type="sibTrans" cxnId="{8B356C94-5258-4FBF-9866-4848F8936E57}">
      <dgm:prSet/>
      <dgm:spPr/>
      <dgm:t>
        <a:bodyPr/>
        <a:lstStyle/>
        <a:p>
          <a:endParaRPr lang="en-US"/>
        </a:p>
      </dgm:t>
    </dgm:pt>
    <dgm:pt modelId="{5F4107AE-FD5A-4692-8E9A-A7B4B7A56A06}">
      <dgm:prSet/>
      <dgm:spPr/>
      <dgm:t>
        <a:bodyPr/>
        <a:lstStyle/>
        <a:p>
          <a:r>
            <a:rPr lang="en-US"/>
            <a:t>Maintain safe, clean communities</a:t>
          </a:r>
        </a:p>
      </dgm:t>
    </dgm:pt>
    <dgm:pt modelId="{7672E6C0-9A11-4965-87D6-AFF6D3A45F35}" type="parTrans" cxnId="{C8C9D37C-11D9-4F45-AFEE-5FB81F8150D0}">
      <dgm:prSet/>
      <dgm:spPr/>
      <dgm:t>
        <a:bodyPr/>
        <a:lstStyle/>
        <a:p>
          <a:endParaRPr lang="en-US"/>
        </a:p>
      </dgm:t>
    </dgm:pt>
    <dgm:pt modelId="{448AD957-F902-4136-9870-8F74207E33FC}" type="sibTrans" cxnId="{C8C9D37C-11D9-4F45-AFEE-5FB81F8150D0}">
      <dgm:prSet/>
      <dgm:spPr/>
      <dgm:t>
        <a:bodyPr/>
        <a:lstStyle/>
        <a:p>
          <a:endParaRPr lang="en-US"/>
        </a:p>
      </dgm:t>
    </dgm:pt>
    <dgm:pt modelId="{BA5E5C21-FEDA-4EE6-B854-9DA21218AD71}" type="pres">
      <dgm:prSet presAssocID="{571F0776-8555-4720-8AD3-904A35FB2CD0}" presName="root" presStyleCnt="0">
        <dgm:presLayoutVars>
          <dgm:dir/>
          <dgm:resizeHandles val="exact"/>
        </dgm:presLayoutVars>
      </dgm:prSet>
      <dgm:spPr/>
    </dgm:pt>
    <dgm:pt modelId="{B4EC41A3-167B-4C05-94ED-0D46C44A6750}" type="pres">
      <dgm:prSet presAssocID="{D35C4730-601E-4CEC-BAA3-B439A0432FE5}" presName="compNode" presStyleCnt="0"/>
      <dgm:spPr/>
    </dgm:pt>
    <dgm:pt modelId="{9994441B-7DC7-4F02-9029-970ABEF80AF6}" type="pres">
      <dgm:prSet presAssocID="{D35C4730-601E-4CEC-BAA3-B439A0432FE5}" presName="bgRect" presStyleLbl="bgShp" presStyleIdx="0" presStyleCnt="4"/>
      <dgm:spPr/>
    </dgm:pt>
    <dgm:pt modelId="{E321F860-3394-4AC4-B43F-F530EFB00789}" type="pres">
      <dgm:prSet presAssocID="{D35C4730-601E-4CEC-BAA3-B439A0432FE5}"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Water"/>
        </a:ext>
      </dgm:extLst>
    </dgm:pt>
    <dgm:pt modelId="{A60D82C6-76EB-4020-BE46-4E7EBF95B600}" type="pres">
      <dgm:prSet presAssocID="{D35C4730-601E-4CEC-BAA3-B439A0432FE5}" presName="spaceRect" presStyleCnt="0"/>
      <dgm:spPr/>
    </dgm:pt>
    <dgm:pt modelId="{587BCD82-8081-41F0-9CBA-B4C8CDCDEDA9}" type="pres">
      <dgm:prSet presAssocID="{D35C4730-601E-4CEC-BAA3-B439A0432FE5}" presName="parTx" presStyleLbl="revTx" presStyleIdx="0" presStyleCnt="4">
        <dgm:presLayoutVars>
          <dgm:chMax val="0"/>
          <dgm:chPref val="0"/>
        </dgm:presLayoutVars>
      </dgm:prSet>
      <dgm:spPr/>
    </dgm:pt>
    <dgm:pt modelId="{6067F9F8-9F3B-4E13-8B9A-B8B6845E4218}" type="pres">
      <dgm:prSet presAssocID="{5C6D11B5-2152-477C-9F39-990F57CEBB6F}" presName="sibTrans" presStyleCnt="0"/>
      <dgm:spPr/>
    </dgm:pt>
    <dgm:pt modelId="{D3FFB30D-DD1A-4AF4-BA3E-4C2C473232D6}" type="pres">
      <dgm:prSet presAssocID="{D57B7BD2-53B6-403C-872B-9B0CB2EB8ED7}" presName="compNode" presStyleCnt="0"/>
      <dgm:spPr/>
    </dgm:pt>
    <dgm:pt modelId="{FC2FAC80-ECF7-4DA6-BFD9-1C89646ACC96}" type="pres">
      <dgm:prSet presAssocID="{D57B7BD2-53B6-403C-872B-9B0CB2EB8ED7}" presName="bgRect" presStyleLbl="bgShp" presStyleIdx="1" presStyleCnt="4"/>
      <dgm:spPr/>
    </dgm:pt>
    <dgm:pt modelId="{6731AF1C-5E5C-445E-8FA1-7CB3DB99D543}" type="pres">
      <dgm:prSet presAssocID="{D57B7BD2-53B6-403C-872B-9B0CB2EB8ED7}"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6562245B-40F2-4BA2-BBCD-9A8D67DD40FC}" type="pres">
      <dgm:prSet presAssocID="{D57B7BD2-53B6-403C-872B-9B0CB2EB8ED7}" presName="spaceRect" presStyleCnt="0"/>
      <dgm:spPr/>
    </dgm:pt>
    <dgm:pt modelId="{832BC637-762F-4D4C-A4DF-BAAC318C8317}" type="pres">
      <dgm:prSet presAssocID="{D57B7BD2-53B6-403C-872B-9B0CB2EB8ED7}" presName="parTx" presStyleLbl="revTx" presStyleIdx="1" presStyleCnt="4">
        <dgm:presLayoutVars>
          <dgm:chMax val="0"/>
          <dgm:chPref val="0"/>
        </dgm:presLayoutVars>
      </dgm:prSet>
      <dgm:spPr/>
    </dgm:pt>
    <dgm:pt modelId="{5F534D95-F94C-473F-B256-49BDBED7A7FC}" type="pres">
      <dgm:prSet presAssocID="{4A8D538F-AB50-4D4C-AB95-AF449AAD1E89}" presName="sibTrans" presStyleCnt="0"/>
      <dgm:spPr/>
    </dgm:pt>
    <dgm:pt modelId="{08A59584-122A-4202-8967-72E1AC3C46C8}" type="pres">
      <dgm:prSet presAssocID="{8FBDAEA9-2D6E-40C0-9F3C-43797598E528}" presName="compNode" presStyleCnt="0"/>
      <dgm:spPr/>
    </dgm:pt>
    <dgm:pt modelId="{4B0A0FC7-9973-4018-8871-BC1D82948E6B}" type="pres">
      <dgm:prSet presAssocID="{8FBDAEA9-2D6E-40C0-9F3C-43797598E528}" presName="bgRect" presStyleLbl="bgShp" presStyleIdx="2" presStyleCnt="4"/>
      <dgm:spPr/>
    </dgm:pt>
    <dgm:pt modelId="{FF5E3C5D-9886-4B1E-ACDE-F66B57CF5696}" type="pres">
      <dgm:prSet presAssocID="{8FBDAEA9-2D6E-40C0-9F3C-43797598E528}"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Rain"/>
        </a:ext>
      </dgm:extLst>
    </dgm:pt>
    <dgm:pt modelId="{77A28AF5-C58B-437D-B5A7-D1531782C66C}" type="pres">
      <dgm:prSet presAssocID="{8FBDAEA9-2D6E-40C0-9F3C-43797598E528}" presName="spaceRect" presStyleCnt="0"/>
      <dgm:spPr/>
    </dgm:pt>
    <dgm:pt modelId="{24589653-2A47-4329-B620-EF9EED9EE324}" type="pres">
      <dgm:prSet presAssocID="{8FBDAEA9-2D6E-40C0-9F3C-43797598E528}" presName="parTx" presStyleLbl="revTx" presStyleIdx="2" presStyleCnt="4">
        <dgm:presLayoutVars>
          <dgm:chMax val="0"/>
          <dgm:chPref val="0"/>
        </dgm:presLayoutVars>
      </dgm:prSet>
      <dgm:spPr/>
    </dgm:pt>
    <dgm:pt modelId="{8B86153E-8523-4D51-AE02-FE3DF5D812FD}" type="pres">
      <dgm:prSet presAssocID="{51B84A52-BB71-4CB0-951D-BC8E0984E6F6}" presName="sibTrans" presStyleCnt="0"/>
      <dgm:spPr/>
    </dgm:pt>
    <dgm:pt modelId="{CFC03449-724B-4D8C-824A-192CBDFB6D16}" type="pres">
      <dgm:prSet presAssocID="{5F4107AE-FD5A-4692-8E9A-A7B4B7A56A06}" presName="compNode" presStyleCnt="0"/>
      <dgm:spPr/>
    </dgm:pt>
    <dgm:pt modelId="{1EB8DC36-049C-4E1B-936D-090A9889B3AE}" type="pres">
      <dgm:prSet presAssocID="{5F4107AE-FD5A-4692-8E9A-A7B4B7A56A06}" presName="bgRect" presStyleLbl="bgShp" presStyleIdx="3" presStyleCnt="4" custLinFactNeighborX="-8851" custLinFactNeighborY="-6080"/>
      <dgm:spPr/>
    </dgm:pt>
    <dgm:pt modelId="{41C13316-567A-4ADF-9AAC-F6505414BEA0}" type="pres">
      <dgm:prSet presAssocID="{5F4107AE-FD5A-4692-8E9A-A7B4B7A56A06}"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rk scene"/>
        </a:ext>
      </dgm:extLst>
    </dgm:pt>
    <dgm:pt modelId="{D457595C-1D5C-49A8-8C88-EF530B1C224F}" type="pres">
      <dgm:prSet presAssocID="{5F4107AE-FD5A-4692-8E9A-A7B4B7A56A06}" presName="spaceRect" presStyleCnt="0"/>
      <dgm:spPr/>
    </dgm:pt>
    <dgm:pt modelId="{239F6B70-0953-4581-9975-D4418A36C090}" type="pres">
      <dgm:prSet presAssocID="{5F4107AE-FD5A-4692-8E9A-A7B4B7A56A06}" presName="parTx" presStyleLbl="revTx" presStyleIdx="3" presStyleCnt="4">
        <dgm:presLayoutVars>
          <dgm:chMax val="0"/>
          <dgm:chPref val="0"/>
        </dgm:presLayoutVars>
      </dgm:prSet>
      <dgm:spPr/>
    </dgm:pt>
  </dgm:ptLst>
  <dgm:cxnLst>
    <dgm:cxn modelId="{483FE614-B056-41ED-8FF8-CFBB80BF954E}" srcId="{571F0776-8555-4720-8AD3-904A35FB2CD0}" destId="{D35C4730-601E-4CEC-BAA3-B439A0432FE5}" srcOrd="0" destOrd="0" parTransId="{61DF9BBC-3B2C-49B0-AB0C-352696E71F56}" sibTransId="{5C6D11B5-2152-477C-9F39-990F57CEBB6F}"/>
    <dgm:cxn modelId="{F7794F5D-C33D-4DA4-A4D3-30B89F823F9A}" type="presOf" srcId="{D35C4730-601E-4CEC-BAA3-B439A0432FE5}" destId="{587BCD82-8081-41F0-9CBA-B4C8CDCDEDA9}" srcOrd="0" destOrd="0" presId="urn:microsoft.com/office/officeart/2018/2/layout/IconVerticalSolidList"/>
    <dgm:cxn modelId="{A3FC0A45-6734-407E-A02B-975AD9CBB14F}" type="presOf" srcId="{5F4107AE-FD5A-4692-8E9A-A7B4B7A56A06}" destId="{239F6B70-0953-4581-9975-D4418A36C090}" srcOrd="0" destOrd="0" presId="urn:microsoft.com/office/officeart/2018/2/layout/IconVerticalSolidList"/>
    <dgm:cxn modelId="{C8C9D37C-11D9-4F45-AFEE-5FB81F8150D0}" srcId="{571F0776-8555-4720-8AD3-904A35FB2CD0}" destId="{5F4107AE-FD5A-4692-8E9A-A7B4B7A56A06}" srcOrd="3" destOrd="0" parTransId="{7672E6C0-9A11-4965-87D6-AFF6D3A45F35}" sibTransId="{448AD957-F902-4136-9870-8F74207E33FC}"/>
    <dgm:cxn modelId="{8B356C94-5258-4FBF-9866-4848F8936E57}" srcId="{571F0776-8555-4720-8AD3-904A35FB2CD0}" destId="{8FBDAEA9-2D6E-40C0-9F3C-43797598E528}" srcOrd="2" destOrd="0" parTransId="{FEEFEE40-26AF-464B-B0C5-5201DF376BB7}" sibTransId="{51B84A52-BB71-4CB0-951D-BC8E0984E6F6}"/>
    <dgm:cxn modelId="{19CE54A0-C32C-4B97-9227-66BBF239497B}" type="presOf" srcId="{571F0776-8555-4720-8AD3-904A35FB2CD0}" destId="{BA5E5C21-FEDA-4EE6-B854-9DA21218AD71}" srcOrd="0" destOrd="0" presId="urn:microsoft.com/office/officeart/2018/2/layout/IconVerticalSolidList"/>
    <dgm:cxn modelId="{DD5EA2A5-5CFE-48C9-9560-A0BA09A401F2}" srcId="{571F0776-8555-4720-8AD3-904A35FB2CD0}" destId="{D57B7BD2-53B6-403C-872B-9B0CB2EB8ED7}" srcOrd="1" destOrd="0" parTransId="{C923758C-B3B8-4C72-8E1E-55097DC596BD}" sibTransId="{4A8D538F-AB50-4D4C-AB95-AF449AAD1E89}"/>
    <dgm:cxn modelId="{A4BE57B9-C430-409C-A778-0AFC0E71ECD9}" type="presOf" srcId="{D57B7BD2-53B6-403C-872B-9B0CB2EB8ED7}" destId="{832BC637-762F-4D4C-A4DF-BAAC318C8317}" srcOrd="0" destOrd="0" presId="urn:microsoft.com/office/officeart/2018/2/layout/IconVerticalSolidList"/>
    <dgm:cxn modelId="{D6EB67D9-BC8B-44F2-A430-5185DE8B53F4}" type="presOf" srcId="{8FBDAEA9-2D6E-40C0-9F3C-43797598E528}" destId="{24589653-2A47-4329-B620-EF9EED9EE324}" srcOrd="0" destOrd="0" presId="urn:microsoft.com/office/officeart/2018/2/layout/IconVerticalSolidList"/>
    <dgm:cxn modelId="{944D10D7-877E-4587-BE54-F19E57279BE9}" type="presParOf" srcId="{BA5E5C21-FEDA-4EE6-B854-9DA21218AD71}" destId="{B4EC41A3-167B-4C05-94ED-0D46C44A6750}" srcOrd="0" destOrd="0" presId="urn:microsoft.com/office/officeart/2018/2/layout/IconVerticalSolidList"/>
    <dgm:cxn modelId="{C5FDD25B-33FF-49EF-97A4-8E05CCFA2236}" type="presParOf" srcId="{B4EC41A3-167B-4C05-94ED-0D46C44A6750}" destId="{9994441B-7DC7-4F02-9029-970ABEF80AF6}" srcOrd="0" destOrd="0" presId="urn:microsoft.com/office/officeart/2018/2/layout/IconVerticalSolidList"/>
    <dgm:cxn modelId="{8399F808-8E24-422B-AEA8-53C261267CA1}" type="presParOf" srcId="{B4EC41A3-167B-4C05-94ED-0D46C44A6750}" destId="{E321F860-3394-4AC4-B43F-F530EFB00789}" srcOrd="1" destOrd="0" presId="urn:microsoft.com/office/officeart/2018/2/layout/IconVerticalSolidList"/>
    <dgm:cxn modelId="{39F72AD9-EA17-43CB-AAEE-066F5653A00E}" type="presParOf" srcId="{B4EC41A3-167B-4C05-94ED-0D46C44A6750}" destId="{A60D82C6-76EB-4020-BE46-4E7EBF95B600}" srcOrd="2" destOrd="0" presId="urn:microsoft.com/office/officeart/2018/2/layout/IconVerticalSolidList"/>
    <dgm:cxn modelId="{9D8E99DE-5B83-4679-B912-8CD4B8FB103A}" type="presParOf" srcId="{B4EC41A3-167B-4C05-94ED-0D46C44A6750}" destId="{587BCD82-8081-41F0-9CBA-B4C8CDCDEDA9}" srcOrd="3" destOrd="0" presId="urn:microsoft.com/office/officeart/2018/2/layout/IconVerticalSolidList"/>
    <dgm:cxn modelId="{93EBFEB4-821A-4F19-A302-D9281ED1E391}" type="presParOf" srcId="{BA5E5C21-FEDA-4EE6-B854-9DA21218AD71}" destId="{6067F9F8-9F3B-4E13-8B9A-B8B6845E4218}" srcOrd="1" destOrd="0" presId="urn:microsoft.com/office/officeart/2018/2/layout/IconVerticalSolidList"/>
    <dgm:cxn modelId="{25456414-0FC6-4004-9EEF-31B5BD48B93D}" type="presParOf" srcId="{BA5E5C21-FEDA-4EE6-B854-9DA21218AD71}" destId="{D3FFB30D-DD1A-4AF4-BA3E-4C2C473232D6}" srcOrd="2" destOrd="0" presId="urn:microsoft.com/office/officeart/2018/2/layout/IconVerticalSolidList"/>
    <dgm:cxn modelId="{0E6E4CE7-9DD4-48B0-9505-4BED7FFEC53C}" type="presParOf" srcId="{D3FFB30D-DD1A-4AF4-BA3E-4C2C473232D6}" destId="{FC2FAC80-ECF7-4DA6-BFD9-1C89646ACC96}" srcOrd="0" destOrd="0" presId="urn:microsoft.com/office/officeart/2018/2/layout/IconVerticalSolidList"/>
    <dgm:cxn modelId="{D3D2A595-D0E2-4369-96B9-EA63C4E9C481}" type="presParOf" srcId="{D3FFB30D-DD1A-4AF4-BA3E-4C2C473232D6}" destId="{6731AF1C-5E5C-445E-8FA1-7CB3DB99D543}" srcOrd="1" destOrd="0" presId="urn:microsoft.com/office/officeart/2018/2/layout/IconVerticalSolidList"/>
    <dgm:cxn modelId="{07717396-A14D-431F-BAEA-18037C1A93C1}" type="presParOf" srcId="{D3FFB30D-DD1A-4AF4-BA3E-4C2C473232D6}" destId="{6562245B-40F2-4BA2-BBCD-9A8D67DD40FC}" srcOrd="2" destOrd="0" presId="urn:microsoft.com/office/officeart/2018/2/layout/IconVerticalSolidList"/>
    <dgm:cxn modelId="{2797A547-938B-4BC7-A479-212737027B64}" type="presParOf" srcId="{D3FFB30D-DD1A-4AF4-BA3E-4C2C473232D6}" destId="{832BC637-762F-4D4C-A4DF-BAAC318C8317}" srcOrd="3" destOrd="0" presId="urn:microsoft.com/office/officeart/2018/2/layout/IconVerticalSolidList"/>
    <dgm:cxn modelId="{6EB3D055-319F-4E58-9440-6E8F3FE9BC31}" type="presParOf" srcId="{BA5E5C21-FEDA-4EE6-B854-9DA21218AD71}" destId="{5F534D95-F94C-473F-B256-49BDBED7A7FC}" srcOrd="3" destOrd="0" presId="urn:microsoft.com/office/officeart/2018/2/layout/IconVerticalSolidList"/>
    <dgm:cxn modelId="{F120CD11-89E6-4F87-BCB6-FB15BAFC8082}" type="presParOf" srcId="{BA5E5C21-FEDA-4EE6-B854-9DA21218AD71}" destId="{08A59584-122A-4202-8967-72E1AC3C46C8}" srcOrd="4" destOrd="0" presId="urn:microsoft.com/office/officeart/2018/2/layout/IconVerticalSolidList"/>
    <dgm:cxn modelId="{B79B647D-EDAB-49AE-8B83-51535E5D203D}" type="presParOf" srcId="{08A59584-122A-4202-8967-72E1AC3C46C8}" destId="{4B0A0FC7-9973-4018-8871-BC1D82948E6B}" srcOrd="0" destOrd="0" presId="urn:microsoft.com/office/officeart/2018/2/layout/IconVerticalSolidList"/>
    <dgm:cxn modelId="{D43D6E88-17B4-4723-9A40-E070072DC361}" type="presParOf" srcId="{08A59584-122A-4202-8967-72E1AC3C46C8}" destId="{FF5E3C5D-9886-4B1E-ACDE-F66B57CF5696}" srcOrd="1" destOrd="0" presId="urn:microsoft.com/office/officeart/2018/2/layout/IconVerticalSolidList"/>
    <dgm:cxn modelId="{8E5FC20A-AC34-42AF-8E42-6C6BC89311CE}" type="presParOf" srcId="{08A59584-122A-4202-8967-72E1AC3C46C8}" destId="{77A28AF5-C58B-437D-B5A7-D1531782C66C}" srcOrd="2" destOrd="0" presId="urn:microsoft.com/office/officeart/2018/2/layout/IconVerticalSolidList"/>
    <dgm:cxn modelId="{5DAB9690-2817-4531-9B2B-609BCB5A7003}" type="presParOf" srcId="{08A59584-122A-4202-8967-72E1AC3C46C8}" destId="{24589653-2A47-4329-B620-EF9EED9EE324}" srcOrd="3" destOrd="0" presId="urn:microsoft.com/office/officeart/2018/2/layout/IconVerticalSolidList"/>
    <dgm:cxn modelId="{CE6707EC-0F0A-47A4-B675-552D02857C34}" type="presParOf" srcId="{BA5E5C21-FEDA-4EE6-B854-9DA21218AD71}" destId="{8B86153E-8523-4D51-AE02-FE3DF5D812FD}" srcOrd="5" destOrd="0" presId="urn:microsoft.com/office/officeart/2018/2/layout/IconVerticalSolidList"/>
    <dgm:cxn modelId="{C5ECD50B-F6CB-4BFF-BDD7-A65FE2533100}" type="presParOf" srcId="{BA5E5C21-FEDA-4EE6-B854-9DA21218AD71}" destId="{CFC03449-724B-4D8C-824A-192CBDFB6D16}" srcOrd="6" destOrd="0" presId="urn:microsoft.com/office/officeart/2018/2/layout/IconVerticalSolidList"/>
    <dgm:cxn modelId="{9A500D56-810C-4923-94E4-7B82DF547440}" type="presParOf" srcId="{CFC03449-724B-4D8C-824A-192CBDFB6D16}" destId="{1EB8DC36-049C-4E1B-936D-090A9889B3AE}" srcOrd="0" destOrd="0" presId="urn:microsoft.com/office/officeart/2018/2/layout/IconVerticalSolidList"/>
    <dgm:cxn modelId="{513CF6CB-09D9-4CB2-ADF5-45D6B220DD11}" type="presParOf" srcId="{CFC03449-724B-4D8C-824A-192CBDFB6D16}" destId="{41C13316-567A-4ADF-9AAC-F6505414BEA0}" srcOrd="1" destOrd="0" presId="urn:microsoft.com/office/officeart/2018/2/layout/IconVerticalSolidList"/>
    <dgm:cxn modelId="{B8D815E5-26C2-4D31-96ED-513432463A7B}" type="presParOf" srcId="{CFC03449-724B-4D8C-824A-192CBDFB6D16}" destId="{D457595C-1D5C-49A8-8C88-EF530B1C224F}" srcOrd="2" destOrd="0" presId="urn:microsoft.com/office/officeart/2018/2/layout/IconVerticalSolidList"/>
    <dgm:cxn modelId="{A3208E7C-1DA4-4F13-80B3-545C9B407FE1}" type="presParOf" srcId="{CFC03449-724B-4D8C-824A-192CBDFB6D16}" destId="{239F6B70-0953-4581-9975-D4418A36C09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659D93-5541-4BC4-8D0A-4CF4D40E615C}"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C90C3D97-D2DA-4EB2-BFFB-FA08004AE864}">
      <dgm:prSet/>
      <dgm:spPr/>
      <dgm:t>
        <a:bodyPr/>
        <a:lstStyle/>
        <a:p>
          <a:r>
            <a:rPr lang="en-US" dirty="0"/>
            <a:t>Sources: High density of human activity</a:t>
          </a:r>
        </a:p>
      </dgm:t>
    </dgm:pt>
    <dgm:pt modelId="{CB1AB643-5870-4704-93F4-AE5C5664DB55}" type="parTrans" cxnId="{CB1C82EF-E077-48C2-A38A-BD90012F7664}">
      <dgm:prSet/>
      <dgm:spPr/>
      <dgm:t>
        <a:bodyPr/>
        <a:lstStyle/>
        <a:p>
          <a:endParaRPr lang="en-US"/>
        </a:p>
      </dgm:t>
    </dgm:pt>
    <dgm:pt modelId="{C19A07F3-3D7A-460E-946C-41E77A674152}" type="sibTrans" cxnId="{CB1C82EF-E077-48C2-A38A-BD90012F7664}">
      <dgm:prSet/>
      <dgm:spPr/>
      <dgm:t>
        <a:bodyPr/>
        <a:lstStyle/>
        <a:p>
          <a:endParaRPr lang="en-US"/>
        </a:p>
      </dgm:t>
    </dgm:pt>
    <dgm:pt modelId="{5FEB3290-B8A2-485D-859C-7AC06976A7B4}">
      <dgm:prSet/>
      <dgm:spPr/>
      <dgm:t>
        <a:bodyPr/>
        <a:lstStyle/>
        <a:p>
          <a:r>
            <a:rPr lang="en-US" dirty="0"/>
            <a:t>Ability: Scale &amp; Proximity</a:t>
          </a:r>
        </a:p>
      </dgm:t>
    </dgm:pt>
    <dgm:pt modelId="{7711603F-7A8C-4356-AB68-5E9DE388E09B}" type="parTrans" cxnId="{BEA3193E-57CB-49DA-94C4-D78034466515}">
      <dgm:prSet/>
      <dgm:spPr/>
      <dgm:t>
        <a:bodyPr/>
        <a:lstStyle/>
        <a:p>
          <a:endParaRPr lang="en-US"/>
        </a:p>
      </dgm:t>
    </dgm:pt>
    <dgm:pt modelId="{E07FE3BF-245A-42AC-92F2-C0829D72A032}" type="sibTrans" cxnId="{BEA3193E-57CB-49DA-94C4-D78034466515}">
      <dgm:prSet/>
      <dgm:spPr/>
      <dgm:t>
        <a:bodyPr/>
        <a:lstStyle/>
        <a:p>
          <a:endParaRPr lang="en-US"/>
        </a:p>
      </dgm:t>
    </dgm:pt>
    <dgm:pt modelId="{A3900AC7-432B-48CA-A42A-C16ECC92B0A4}">
      <dgm:prSet/>
      <dgm:spPr/>
      <dgm:t>
        <a:bodyPr/>
        <a:lstStyle/>
        <a:p>
          <a:r>
            <a:rPr lang="en-US" dirty="0"/>
            <a:t>MS4s are in the know on local issues, resources</a:t>
          </a:r>
        </a:p>
      </dgm:t>
    </dgm:pt>
    <dgm:pt modelId="{5348C618-2777-46AD-8B09-A6CE6C53C4E6}" type="parTrans" cxnId="{3CE8506F-D1FC-4847-843A-CFBB8538D845}">
      <dgm:prSet/>
      <dgm:spPr/>
      <dgm:t>
        <a:bodyPr/>
        <a:lstStyle/>
        <a:p>
          <a:endParaRPr lang="en-US"/>
        </a:p>
      </dgm:t>
    </dgm:pt>
    <dgm:pt modelId="{E365F502-389E-427C-8D78-AFACFA2A5335}" type="sibTrans" cxnId="{3CE8506F-D1FC-4847-843A-CFBB8538D845}">
      <dgm:prSet/>
      <dgm:spPr/>
      <dgm:t>
        <a:bodyPr/>
        <a:lstStyle/>
        <a:p>
          <a:endParaRPr lang="en-US"/>
        </a:p>
      </dgm:t>
    </dgm:pt>
    <dgm:pt modelId="{F712B21B-70C4-4D90-BCDC-63A41D140BB4}">
      <dgm:prSet/>
      <dgm:spPr/>
      <dgm:t>
        <a:bodyPr/>
        <a:lstStyle/>
        <a:p>
          <a:r>
            <a:rPr lang="en-US" dirty="0"/>
            <a:t>Have authority over activities that impact pollution</a:t>
          </a:r>
        </a:p>
      </dgm:t>
    </dgm:pt>
    <dgm:pt modelId="{40133259-2DF6-4B59-89A8-8DB6C00597CC}" type="parTrans" cxnId="{BA848A54-4823-4F0F-8478-6C0B303262EF}">
      <dgm:prSet/>
      <dgm:spPr/>
      <dgm:t>
        <a:bodyPr/>
        <a:lstStyle/>
        <a:p>
          <a:endParaRPr lang="en-US"/>
        </a:p>
      </dgm:t>
    </dgm:pt>
    <dgm:pt modelId="{E3E80A0A-5D8F-4EC2-ADFC-641CCC5E21D5}" type="sibTrans" cxnId="{BA848A54-4823-4F0F-8478-6C0B303262EF}">
      <dgm:prSet/>
      <dgm:spPr/>
      <dgm:t>
        <a:bodyPr/>
        <a:lstStyle/>
        <a:p>
          <a:endParaRPr lang="en-US"/>
        </a:p>
      </dgm:t>
    </dgm:pt>
    <dgm:pt modelId="{EB85062A-CEF7-457C-B646-1D633ECDD2C3}">
      <dgm:prSet/>
      <dgm:spPr/>
      <dgm:t>
        <a:bodyPr/>
        <a:lstStyle/>
        <a:p>
          <a:r>
            <a:rPr lang="en-US" dirty="0"/>
            <a:t>Delivery: Drainage systems move water quickly</a:t>
          </a:r>
        </a:p>
      </dgm:t>
    </dgm:pt>
    <dgm:pt modelId="{B4E944A0-5A3B-4FAA-9D44-DFFC2AC8ECA2}" type="parTrans" cxnId="{AAC5331B-9A2F-4D2B-AE68-99921797B7E3}">
      <dgm:prSet/>
      <dgm:spPr/>
      <dgm:t>
        <a:bodyPr/>
        <a:lstStyle/>
        <a:p>
          <a:endParaRPr lang="en-US"/>
        </a:p>
      </dgm:t>
    </dgm:pt>
    <dgm:pt modelId="{CD1DF728-3944-4C3C-A691-CFD1847C8DAA}" type="sibTrans" cxnId="{AAC5331B-9A2F-4D2B-AE68-99921797B7E3}">
      <dgm:prSet/>
      <dgm:spPr/>
      <dgm:t>
        <a:bodyPr/>
        <a:lstStyle/>
        <a:p>
          <a:endParaRPr lang="en-US"/>
        </a:p>
      </dgm:t>
    </dgm:pt>
    <dgm:pt modelId="{271DA2C7-4DEF-424D-837D-C6CC9944CF93}">
      <dgm:prSet/>
      <dgm:spPr/>
      <dgm:t>
        <a:bodyPr/>
        <a:lstStyle/>
        <a:p>
          <a:r>
            <a:rPr lang="en-US" dirty="0"/>
            <a:t>Impact: Water Quality</a:t>
          </a:r>
        </a:p>
      </dgm:t>
    </dgm:pt>
    <dgm:pt modelId="{EE88C20B-F27E-41FE-AEF6-D636E6C8A21A}" type="sibTrans" cxnId="{1D8F5FBE-AC14-4742-A795-DBF5658FE43C}">
      <dgm:prSet/>
      <dgm:spPr/>
      <dgm:t>
        <a:bodyPr/>
        <a:lstStyle/>
        <a:p>
          <a:endParaRPr lang="en-US"/>
        </a:p>
      </dgm:t>
    </dgm:pt>
    <dgm:pt modelId="{A8D402DB-2869-4B48-974B-00FEFB918590}" type="parTrans" cxnId="{1D8F5FBE-AC14-4742-A795-DBF5658FE43C}">
      <dgm:prSet/>
      <dgm:spPr/>
      <dgm:t>
        <a:bodyPr/>
        <a:lstStyle/>
        <a:p>
          <a:endParaRPr lang="en-US"/>
        </a:p>
      </dgm:t>
    </dgm:pt>
    <dgm:pt modelId="{03BA55EE-53EA-4BD4-9A7A-217625939BE6}">
      <dgm:prSet/>
      <dgm:spPr/>
      <dgm:t>
        <a:bodyPr/>
        <a:lstStyle/>
        <a:p>
          <a:r>
            <a:rPr lang="en-US" dirty="0"/>
            <a:t>Lawsuits, US EPA Phase I &amp; II rules, Ohio EPA rules</a:t>
          </a:r>
        </a:p>
      </dgm:t>
    </dgm:pt>
    <dgm:pt modelId="{0C6B629C-697D-451B-B48D-8782C3C5397B}" type="sibTrans" cxnId="{73952DE8-3A41-4905-86E0-4542D8ABBEA4}">
      <dgm:prSet/>
      <dgm:spPr/>
      <dgm:t>
        <a:bodyPr/>
        <a:lstStyle/>
        <a:p>
          <a:endParaRPr lang="en-US"/>
        </a:p>
      </dgm:t>
    </dgm:pt>
    <dgm:pt modelId="{1D3B4EBC-DC2D-4C3A-A1B1-732D33FAFFB4}" type="parTrans" cxnId="{73952DE8-3A41-4905-86E0-4542D8ABBEA4}">
      <dgm:prSet/>
      <dgm:spPr/>
      <dgm:t>
        <a:bodyPr/>
        <a:lstStyle/>
        <a:p>
          <a:endParaRPr lang="en-US"/>
        </a:p>
      </dgm:t>
    </dgm:pt>
    <dgm:pt modelId="{1C6D9718-5E11-4003-9D05-91A0FF22828F}">
      <dgm:prSet/>
      <dgm:spPr/>
      <dgm:t>
        <a:bodyPr/>
        <a:lstStyle/>
        <a:p>
          <a:r>
            <a:rPr lang="en-US" dirty="0"/>
            <a:t>Influence large areas</a:t>
          </a:r>
        </a:p>
      </dgm:t>
    </dgm:pt>
    <dgm:pt modelId="{CCEB768B-C066-4342-8157-55036E0FF1F7}" type="parTrans" cxnId="{69384D63-4D4C-4C5B-B324-53FD90224A42}">
      <dgm:prSet/>
      <dgm:spPr/>
      <dgm:t>
        <a:bodyPr/>
        <a:lstStyle/>
        <a:p>
          <a:endParaRPr lang="en-US"/>
        </a:p>
      </dgm:t>
    </dgm:pt>
    <dgm:pt modelId="{95EA1183-CD47-4447-9A79-C4F22FD00146}" type="sibTrans" cxnId="{69384D63-4D4C-4C5B-B324-53FD90224A42}">
      <dgm:prSet/>
      <dgm:spPr/>
      <dgm:t>
        <a:bodyPr/>
        <a:lstStyle/>
        <a:p>
          <a:endParaRPr lang="en-US"/>
        </a:p>
      </dgm:t>
    </dgm:pt>
    <dgm:pt modelId="{4261B2BA-D809-4959-A30C-12BE9192B5D5}" type="pres">
      <dgm:prSet presAssocID="{0D659D93-5541-4BC4-8D0A-4CF4D40E615C}" presName="linear" presStyleCnt="0">
        <dgm:presLayoutVars>
          <dgm:animLvl val="lvl"/>
          <dgm:resizeHandles val="exact"/>
        </dgm:presLayoutVars>
      </dgm:prSet>
      <dgm:spPr/>
    </dgm:pt>
    <dgm:pt modelId="{260A9292-2D89-48A5-879B-E7082AD8FA26}" type="pres">
      <dgm:prSet presAssocID="{C90C3D97-D2DA-4EB2-BFFB-FA08004AE864}" presName="parentText" presStyleLbl="node1" presStyleIdx="0" presStyleCnt="4">
        <dgm:presLayoutVars>
          <dgm:chMax val="0"/>
          <dgm:bulletEnabled val="1"/>
        </dgm:presLayoutVars>
      </dgm:prSet>
      <dgm:spPr/>
    </dgm:pt>
    <dgm:pt modelId="{3E8B7961-943F-474A-957E-6BD6F3785466}" type="pres">
      <dgm:prSet presAssocID="{C19A07F3-3D7A-460E-946C-41E77A674152}" presName="spacer" presStyleCnt="0"/>
      <dgm:spPr/>
    </dgm:pt>
    <dgm:pt modelId="{4B3192F3-010F-4D83-BBB5-D2DB85542D0B}" type="pres">
      <dgm:prSet presAssocID="{EB85062A-CEF7-457C-B646-1D633ECDD2C3}" presName="parentText" presStyleLbl="node1" presStyleIdx="1" presStyleCnt="4">
        <dgm:presLayoutVars>
          <dgm:chMax val="0"/>
          <dgm:bulletEnabled val="1"/>
        </dgm:presLayoutVars>
      </dgm:prSet>
      <dgm:spPr/>
    </dgm:pt>
    <dgm:pt modelId="{049495A7-950C-46DA-B6E0-6B16850B70A9}" type="pres">
      <dgm:prSet presAssocID="{CD1DF728-3944-4C3C-A691-CFD1847C8DAA}" presName="spacer" presStyleCnt="0"/>
      <dgm:spPr/>
    </dgm:pt>
    <dgm:pt modelId="{5237FECD-B046-4805-84B1-0B41AF037441}" type="pres">
      <dgm:prSet presAssocID="{271DA2C7-4DEF-424D-837D-C6CC9944CF93}" presName="parentText" presStyleLbl="node1" presStyleIdx="2" presStyleCnt="4">
        <dgm:presLayoutVars>
          <dgm:chMax val="0"/>
          <dgm:bulletEnabled val="1"/>
        </dgm:presLayoutVars>
      </dgm:prSet>
      <dgm:spPr/>
    </dgm:pt>
    <dgm:pt modelId="{4520E7BA-3875-4320-A981-E5A4EDC50C34}" type="pres">
      <dgm:prSet presAssocID="{271DA2C7-4DEF-424D-837D-C6CC9944CF93}" presName="childText" presStyleLbl="revTx" presStyleIdx="0" presStyleCnt="2">
        <dgm:presLayoutVars>
          <dgm:bulletEnabled val="1"/>
        </dgm:presLayoutVars>
      </dgm:prSet>
      <dgm:spPr/>
    </dgm:pt>
    <dgm:pt modelId="{3283719C-9CF5-431D-BFA5-FB812021AD81}" type="pres">
      <dgm:prSet presAssocID="{5FEB3290-B8A2-485D-859C-7AC06976A7B4}" presName="parentText" presStyleLbl="node1" presStyleIdx="3" presStyleCnt="4">
        <dgm:presLayoutVars>
          <dgm:chMax val="0"/>
          <dgm:bulletEnabled val="1"/>
        </dgm:presLayoutVars>
      </dgm:prSet>
      <dgm:spPr/>
    </dgm:pt>
    <dgm:pt modelId="{94D533EE-8B37-4B37-9C29-ADFB53619E67}" type="pres">
      <dgm:prSet presAssocID="{5FEB3290-B8A2-485D-859C-7AC06976A7B4}" presName="childText" presStyleLbl="revTx" presStyleIdx="1" presStyleCnt="2">
        <dgm:presLayoutVars>
          <dgm:bulletEnabled val="1"/>
        </dgm:presLayoutVars>
      </dgm:prSet>
      <dgm:spPr/>
    </dgm:pt>
  </dgm:ptLst>
  <dgm:cxnLst>
    <dgm:cxn modelId="{AAC5331B-9A2F-4D2B-AE68-99921797B7E3}" srcId="{0D659D93-5541-4BC4-8D0A-4CF4D40E615C}" destId="{EB85062A-CEF7-457C-B646-1D633ECDD2C3}" srcOrd="1" destOrd="0" parTransId="{B4E944A0-5A3B-4FAA-9D44-DFFC2AC8ECA2}" sibTransId="{CD1DF728-3944-4C3C-A691-CFD1847C8DAA}"/>
    <dgm:cxn modelId="{E4BD9424-7204-49E4-AB90-6A35EEDA325F}" type="presOf" srcId="{5FEB3290-B8A2-485D-859C-7AC06976A7B4}" destId="{3283719C-9CF5-431D-BFA5-FB812021AD81}" srcOrd="0" destOrd="0" presId="urn:microsoft.com/office/officeart/2005/8/layout/vList2"/>
    <dgm:cxn modelId="{4D69672D-21D8-41A7-9D6D-E7AB14ACE69E}" type="presOf" srcId="{A3900AC7-432B-48CA-A42A-C16ECC92B0A4}" destId="{94D533EE-8B37-4B37-9C29-ADFB53619E67}" srcOrd="0" destOrd="0" presId="urn:microsoft.com/office/officeart/2005/8/layout/vList2"/>
    <dgm:cxn modelId="{BEA3193E-57CB-49DA-94C4-D78034466515}" srcId="{0D659D93-5541-4BC4-8D0A-4CF4D40E615C}" destId="{5FEB3290-B8A2-485D-859C-7AC06976A7B4}" srcOrd="3" destOrd="0" parTransId="{7711603F-7A8C-4356-AB68-5E9DE388E09B}" sibTransId="{E07FE3BF-245A-42AC-92F2-C0829D72A032}"/>
    <dgm:cxn modelId="{69384D63-4D4C-4C5B-B324-53FD90224A42}" srcId="{5FEB3290-B8A2-485D-859C-7AC06976A7B4}" destId="{1C6D9718-5E11-4003-9D05-91A0FF22828F}" srcOrd="2" destOrd="0" parTransId="{CCEB768B-C066-4342-8157-55036E0FF1F7}" sibTransId="{95EA1183-CD47-4447-9A79-C4F22FD00146}"/>
    <dgm:cxn modelId="{3CE8506F-D1FC-4847-843A-CFBB8538D845}" srcId="{5FEB3290-B8A2-485D-859C-7AC06976A7B4}" destId="{A3900AC7-432B-48CA-A42A-C16ECC92B0A4}" srcOrd="0" destOrd="0" parTransId="{5348C618-2777-46AD-8B09-A6CE6C53C4E6}" sibTransId="{E365F502-389E-427C-8D78-AFACFA2A5335}"/>
    <dgm:cxn modelId="{20593772-E681-4FAC-A6F2-E1D0427FE0DD}" type="presOf" srcId="{EB85062A-CEF7-457C-B646-1D633ECDD2C3}" destId="{4B3192F3-010F-4D83-BBB5-D2DB85542D0B}" srcOrd="0" destOrd="0" presId="urn:microsoft.com/office/officeart/2005/8/layout/vList2"/>
    <dgm:cxn modelId="{BA848A54-4823-4F0F-8478-6C0B303262EF}" srcId="{5FEB3290-B8A2-485D-859C-7AC06976A7B4}" destId="{F712B21B-70C4-4D90-BCDC-63A41D140BB4}" srcOrd="1" destOrd="0" parTransId="{40133259-2DF6-4B59-89A8-8DB6C00597CC}" sibTransId="{E3E80A0A-5D8F-4EC2-ADFC-641CCC5E21D5}"/>
    <dgm:cxn modelId="{3FAF4459-2A3E-4ABA-8286-784DA208E302}" type="presOf" srcId="{1C6D9718-5E11-4003-9D05-91A0FF22828F}" destId="{94D533EE-8B37-4B37-9C29-ADFB53619E67}" srcOrd="0" destOrd="2" presId="urn:microsoft.com/office/officeart/2005/8/layout/vList2"/>
    <dgm:cxn modelId="{8EB01A8A-5AA1-4104-8F50-CDB3BBFFCEC3}" type="presOf" srcId="{C90C3D97-D2DA-4EB2-BFFB-FA08004AE864}" destId="{260A9292-2D89-48A5-879B-E7082AD8FA26}" srcOrd="0" destOrd="0" presId="urn:microsoft.com/office/officeart/2005/8/layout/vList2"/>
    <dgm:cxn modelId="{5AFF8C8A-D646-43F9-8A4F-CCCB4BBB7384}" type="presOf" srcId="{03BA55EE-53EA-4BD4-9A7A-217625939BE6}" destId="{4520E7BA-3875-4320-A981-E5A4EDC50C34}" srcOrd="0" destOrd="0" presId="urn:microsoft.com/office/officeart/2005/8/layout/vList2"/>
    <dgm:cxn modelId="{71C208B4-6839-4CB7-B787-96C35CA589FC}" type="presOf" srcId="{0D659D93-5541-4BC4-8D0A-4CF4D40E615C}" destId="{4261B2BA-D809-4959-A30C-12BE9192B5D5}" srcOrd="0" destOrd="0" presId="urn:microsoft.com/office/officeart/2005/8/layout/vList2"/>
    <dgm:cxn modelId="{1D8F5FBE-AC14-4742-A795-DBF5658FE43C}" srcId="{0D659D93-5541-4BC4-8D0A-4CF4D40E615C}" destId="{271DA2C7-4DEF-424D-837D-C6CC9944CF93}" srcOrd="2" destOrd="0" parTransId="{A8D402DB-2869-4B48-974B-00FEFB918590}" sibTransId="{EE88C20B-F27E-41FE-AEF6-D636E6C8A21A}"/>
    <dgm:cxn modelId="{78AB6BBF-72F9-49C2-9E98-6617A1569D5C}" type="presOf" srcId="{F712B21B-70C4-4D90-BCDC-63A41D140BB4}" destId="{94D533EE-8B37-4B37-9C29-ADFB53619E67}" srcOrd="0" destOrd="1" presId="urn:microsoft.com/office/officeart/2005/8/layout/vList2"/>
    <dgm:cxn modelId="{CD2CA7E6-C0E0-4353-8358-0A74828A4FC3}" type="presOf" srcId="{271DA2C7-4DEF-424D-837D-C6CC9944CF93}" destId="{5237FECD-B046-4805-84B1-0B41AF037441}" srcOrd="0" destOrd="0" presId="urn:microsoft.com/office/officeart/2005/8/layout/vList2"/>
    <dgm:cxn modelId="{73952DE8-3A41-4905-86E0-4542D8ABBEA4}" srcId="{271DA2C7-4DEF-424D-837D-C6CC9944CF93}" destId="{03BA55EE-53EA-4BD4-9A7A-217625939BE6}" srcOrd="0" destOrd="0" parTransId="{1D3B4EBC-DC2D-4C3A-A1B1-732D33FAFFB4}" sibTransId="{0C6B629C-697D-451B-B48D-8782C3C5397B}"/>
    <dgm:cxn modelId="{CB1C82EF-E077-48C2-A38A-BD90012F7664}" srcId="{0D659D93-5541-4BC4-8D0A-4CF4D40E615C}" destId="{C90C3D97-D2DA-4EB2-BFFB-FA08004AE864}" srcOrd="0" destOrd="0" parTransId="{CB1AB643-5870-4704-93F4-AE5C5664DB55}" sibTransId="{C19A07F3-3D7A-460E-946C-41E77A674152}"/>
    <dgm:cxn modelId="{618E1171-3B27-451E-A58F-27F98C0D3790}" type="presParOf" srcId="{4261B2BA-D809-4959-A30C-12BE9192B5D5}" destId="{260A9292-2D89-48A5-879B-E7082AD8FA26}" srcOrd="0" destOrd="0" presId="urn:microsoft.com/office/officeart/2005/8/layout/vList2"/>
    <dgm:cxn modelId="{1EA0CE27-1E82-4D80-98BF-492A30DCACED}" type="presParOf" srcId="{4261B2BA-D809-4959-A30C-12BE9192B5D5}" destId="{3E8B7961-943F-474A-957E-6BD6F3785466}" srcOrd="1" destOrd="0" presId="urn:microsoft.com/office/officeart/2005/8/layout/vList2"/>
    <dgm:cxn modelId="{BFE310F6-196A-43C9-ABFC-EE0F6E5B5275}" type="presParOf" srcId="{4261B2BA-D809-4959-A30C-12BE9192B5D5}" destId="{4B3192F3-010F-4D83-BBB5-D2DB85542D0B}" srcOrd="2" destOrd="0" presId="urn:microsoft.com/office/officeart/2005/8/layout/vList2"/>
    <dgm:cxn modelId="{D53B8023-72D3-4747-A46B-96B6091F3263}" type="presParOf" srcId="{4261B2BA-D809-4959-A30C-12BE9192B5D5}" destId="{049495A7-950C-46DA-B6E0-6B16850B70A9}" srcOrd="3" destOrd="0" presId="urn:microsoft.com/office/officeart/2005/8/layout/vList2"/>
    <dgm:cxn modelId="{C305829D-916F-4FE4-8F90-80ED84AD40EB}" type="presParOf" srcId="{4261B2BA-D809-4959-A30C-12BE9192B5D5}" destId="{5237FECD-B046-4805-84B1-0B41AF037441}" srcOrd="4" destOrd="0" presId="urn:microsoft.com/office/officeart/2005/8/layout/vList2"/>
    <dgm:cxn modelId="{4FDF01CE-04CA-42EC-B6C9-FA4E7A75A66F}" type="presParOf" srcId="{4261B2BA-D809-4959-A30C-12BE9192B5D5}" destId="{4520E7BA-3875-4320-A981-E5A4EDC50C34}" srcOrd="5" destOrd="0" presId="urn:microsoft.com/office/officeart/2005/8/layout/vList2"/>
    <dgm:cxn modelId="{A8F28933-FE57-45C0-A048-2EE983A54FC3}" type="presParOf" srcId="{4261B2BA-D809-4959-A30C-12BE9192B5D5}" destId="{3283719C-9CF5-431D-BFA5-FB812021AD81}" srcOrd="6" destOrd="0" presId="urn:microsoft.com/office/officeart/2005/8/layout/vList2"/>
    <dgm:cxn modelId="{6C7F519A-5AF8-4EB8-B472-2F7CD5248363}" type="presParOf" srcId="{4261B2BA-D809-4959-A30C-12BE9192B5D5}" destId="{94D533EE-8B37-4B37-9C29-ADFB53619E67}"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59D952-A8E9-4BA3-832D-DAFAD4ADA62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5B07C87-6C94-43B5-A149-897243EA392A}">
      <dgm:prSet/>
      <dgm:spPr/>
      <dgm:t>
        <a:bodyPr/>
        <a:lstStyle/>
        <a:p>
          <a:pPr>
            <a:lnSpc>
              <a:spcPct val="100000"/>
            </a:lnSpc>
          </a:pPr>
          <a:r>
            <a:rPr lang="en-US" dirty="0"/>
            <a:t>Ensure all materials and wastes are appropriately handled and disposed.</a:t>
          </a:r>
        </a:p>
      </dgm:t>
    </dgm:pt>
    <dgm:pt modelId="{8828DFF7-C495-413E-AD87-0C6EB5845270}" type="parTrans" cxnId="{7B980B2E-672D-4383-957A-7F3C5BFD730C}">
      <dgm:prSet/>
      <dgm:spPr/>
      <dgm:t>
        <a:bodyPr/>
        <a:lstStyle/>
        <a:p>
          <a:endParaRPr lang="en-US"/>
        </a:p>
      </dgm:t>
    </dgm:pt>
    <dgm:pt modelId="{E2B29C05-7C71-458D-99EA-650DCB0A9827}" type="sibTrans" cxnId="{7B980B2E-672D-4383-957A-7F3C5BFD730C}">
      <dgm:prSet/>
      <dgm:spPr/>
      <dgm:t>
        <a:bodyPr/>
        <a:lstStyle/>
        <a:p>
          <a:endParaRPr lang="en-US"/>
        </a:p>
      </dgm:t>
    </dgm:pt>
    <dgm:pt modelId="{B41302E0-3844-4413-9909-D44BCC6B8507}">
      <dgm:prSet/>
      <dgm:spPr/>
      <dgm:t>
        <a:bodyPr/>
        <a:lstStyle/>
        <a:p>
          <a:pPr>
            <a:lnSpc>
              <a:spcPct val="100000"/>
            </a:lnSpc>
          </a:pPr>
          <a:r>
            <a:rPr lang="en-US" dirty="0"/>
            <a:t>Assess flood management projects for water quality impacts &amp; retrofit opportunities.</a:t>
          </a:r>
        </a:p>
      </dgm:t>
    </dgm:pt>
    <dgm:pt modelId="{2AA2A3ED-92ED-4EE2-9EF8-1E8994D46F18}" type="parTrans" cxnId="{B035B792-CA28-48EC-A5D8-6A233E7AD56A}">
      <dgm:prSet/>
      <dgm:spPr/>
      <dgm:t>
        <a:bodyPr/>
        <a:lstStyle/>
        <a:p>
          <a:endParaRPr lang="en-US"/>
        </a:p>
      </dgm:t>
    </dgm:pt>
    <dgm:pt modelId="{DD05F009-3AEB-4A3F-A4DC-11A2F1E9DFF2}" type="sibTrans" cxnId="{B035B792-CA28-48EC-A5D8-6A233E7AD56A}">
      <dgm:prSet/>
      <dgm:spPr/>
      <dgm:t>
        <a:bodyPr/>
        <a:lstStyle/>
        <a:p>
          <a:endParaRPr lang="en-US"/>
        </a:p>
      </dgm:t>
    </dgm:pt>
    <dgm:pt modelId="{31977262-0049-4927-8959-5A98055938E3}">
      <dgm:prSet/>
      <dgm:spPr/>
      <dgm:t>
        <a:bodyPr/>
        <a:lstStyle/>
        <a:p>
          <a:pPr>
            <a:lnSpc>
              <a:spcPct val="100000"/>
            </a:lnSpc>
          </a:pPr>
          <a:r>
            <a:rPr lang="en-US" dirty="0"/>
            <a:t>Facility inventory, permit status</a:t>
          </a:r>
        </a:p>
      </dgm:t>
    </dgm:pt>
    <dgm:pt modelId="{CA4EF4A9-30AD-4378-9EA8-27D815F14A31}" type="parTrans" cxnId="{B67F216A-4C07-4156-8F75-EEB86C8CF6DA}">
      <dgm:prSet/>
      <dgm:spPr/>
      <dgm:t>
        <a:bodyPr/>
        <a:lstStyle/>
        <a:p>
          <a:endParaRPr lang="en-US"/>
        </a:p>
      </dgm:t>
    </dgm:pt>
    <dgm:pt modelId="{DD81DE1A-9177-4221-8949-EB9E70336108}" type="sibTrans" cxnId="{B67F216A-4C07-4156-8F75-EEB86C8CF6DA}">
      <dgm:prSet/>
      <dgm:spPr/>
      <dgm:t>
        <a:bodyPr/>
        <a:lstStyle/>
        <a:p>
          <a:endParaRPr lang="en-US"/>
        </a:p>
      </dgm:t>
    </dgm:pt>
    <dgm:pt modelId="{8D3C3A96-4181-4383-AAC4-AC59D80A1E3F}">
      <dgm:prSet/>
      <dgm:spPr/>
      <dgm:t>
        <a:bodyPr/>
        <a:lstStyle/>
        <a:p>
          <a:pPr>
            <a:lnSpc>
              <a:spcPct val="100000"/>
            </a:lnSpc>
          </a:pPr>
          <a:r>
            <a:rPr lang="en-US" dirty="0"/>
            <a:t>Develop industrial Stormwater Pollution Prevention Plan (SWPPP) for vehicle maintenance facilities, bus terminals, composting facilities, impoundment lots, and waste transfer stations. </a:t>
          </a:r>
        </a:p>
      </dgm:t>
    </dgm:pt>
    <dgm:pt modelId="{C179B868-84FC-4BB7-A5B0-26B22E8F4A8B}" type="parTrans" cxnId="{B46665EF-70F0-4C75-A2CF-7A3FCCB14B31}">
      <dgm:prSet/>
      <dgm:spPr/>
      <dgm:t>
        <a:bodyPr/>
        <a:lstStyle/>
        <a:p>
          <a:endParaRPr lang="en-US"/>
        </a:p>
      </dgm:t>
    </dgm:pt>
    <dgm:pt modelId="{1DCA698B-F9C5-4322-A3AA-4F085B8C062A}" type="sibTrans" cxnId="{B46665EF-70F0-4C75-A2CF-7A3FCCB14B31}">
      <dgm:prSet/>
      <dgm:spPr/>
      <dgm:t>
        <a:bodyPr/>
        <a:lstStyle/>
        <a:p>
          <a:endParaRPr lang="en-US"/>
        </a:p>
      </dgm:t>
    </dgm:pt>
    <dgm:pt modelId="{1E43F100-F9C1-4100-B845-CD5A28754045}">
      <dgm:prSet/>
      <dgm:spPr/>
      <dgm:t>
        <a:bodyPr/>
        <a:lstStyle/>
        <a:p>
          <a:pPr>
            <a:lnSpc>
              <a:spcPct val="100000"/>
            </a:lnSpc>
          </a:pPr>
          <a:r>
            <a:rPr lang="en-US" dirty="0"/>
            <a:t>Implement O&amp;M program to prevent/reduce pollution from municipal operations. </a:t>
          </a:r>
        </a:p>
      </dgm:t>
    </dgm:pt>
    <dgm:pt modelId="{543E2EA6-148B-428A-8458-2B3F34866F43}" type="sibTrans" cxnId="{4581A20E-E7AE-4567-A0C9-C2FC204F149F}">
      <dgm:prSet/>
      <dgm:spPr/>
      <dgm:t>
        <a:bodyPr/>
        <a:lstStyle/>
        <a:p>
          <a:endParaRPr lang="en-US"/>
        </a:p>
      </dgm:t>
    </dgm:pt>
    <dgm:pt modelId="{47DBED63-CCD0-418E-95C5-55127132FAAA}" type="parTrans" cxnId="{4581A20E-E7AE-4567-A0C9-C2FC204F149F}">
      <dgm:prSet/>
      <dgm:spPr/>
      <dgm:t>
        <a:bodyPr/>
        <a:lstStyle/>
        <a:p>
          <a:endParaRPr lang="en-US"/>
        </a:p>
      </dgm:t>
    </dgm:pt>
    <dgm:pt modelId="{22132913-7AD4-43D1-84D9-ACBB025D4EF0}" type="pres">
      <dgm:prSet presAssocID="{E359D952-A8E9-4BA3-832D-DAFAD4ADA627}" presName="root" presStyleCnt="0">
        <dgm:presLayoutVars>
          <dgm:dir/>
          <dgm:resizeHandles val="exact"/>
        </dgm:presLayoutVars>
      </dgm:prSet>
      <dgm:spPr/>
    </dgm:pt>
    <dgm:pt modelId="{AC0391D9-4B21-4251-8B8B-4C1654977136}" type="pres">
      <dgm:prSet presAssocID="{1E43F100-F9C1-4100-B845-CD5A28754045}" presName="compNode" presStyleCnt="0"/>
      <dgm:spPr/>
    </dgm:pt>
    <dgm:pt modelId="{632302D3-1359-4266-A69D-9956BDD5C034}" type="pres">
      <dgm:prSet presAssocID="{1E43F100-F9C1-4100-B845-CD5A28754045}" presName="bgRect" presStyleLbl="bgShp" presStyleIdx="0" presStyleCnt="5"/>
      <dgm:spPr/>
    </dgm:pt>
    <dgm:pt modelId="{5D6648C9-C4AF-4343-8969-DCA5C9C2A384}" type="pres">
      <dgm:prSet presAssocID="{1E43F100-F9C1-4100-B845-CD5A28754045}"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ity"/>
        </a:ext>
      </dgm:extLst>
    </dgm:pt>
    <dgm:pt modelId="{8B13EF58-A548-4F70-99D6-50D7916AA63A}" type="pres">
      <dgm:prSet presAssocID="{1E43F100-F9C1-4100-B845-CD5A28754045}" presName="spaceRect" presStyleCnt="0"/>
      <dgm:spPr/>
    </dgm:pt>
    <dgm:pt modelId="{0CBBDDB3-5EE3-4D7A-9E6C-4FCAD58D970E}" type="pres">
      <dgm:prSet presAssocID="{1E43F100-F9C1-4100-B845-CD5A28754045}" presName="parTx" presStyleLbl="revTx" presStyleIdx="0" presStyleCnt="5">
        <dgm:presLayoutVars>
          <dgm:chMax val="0"/>
          <dgm:chPref val="0"/>
        </dgm:presLayoutVars>
      </dgm:prSet>
      <dgm:spPr/>
    </dgm:pt>
    <dgm:pt modelId="{F474009C-2C91-4BD8-B513-CB25EB29F4E9}" type="pres">
      <dgm:prSet presAssocID="{543E2EA6-148B-428A-8458-2B3F34866F43}" presName="sibTrans" presStyleCnt="0"/>
      <dgm:spPr/>
    </dgm:pt>
    <dgm:pt modelId="{FA3DC75B-5F5B-4D9D-BFAB-C76EA5DF765D}" type="pres">
      <dgm:prSet presAssocID="{31977262-0049-4927-8959-5A98055938E3}" presName="compNode" presStyleCnt="0"/>
      <dgm:spPr/>
    </dgm:pt>
    <dgm:pt modelId="{EEC90148-7CAF-47C5-BE86-330BECBC4513}" type="pres">
      <dgm:prSet presAssocID="{31977262-0049-4927-8959-5A98055938E3}" presName="bgRect" presStyleLbl="bgShp" presStyleIdx="1" presStyleCnt="5"/>
      <dgm:spPr/>
    </dgm:pt>
    <dgm:pt modelId="{2660E567-3BBB-42F9-B3EC-746BF62EB430}" type="pres">
      <dgm:prSet presAssocID="{31977262-0049-4927-8959-5A98055938E3}" presName="iconRect" presStyleLbl="node1" presStyleIdx="1" presStyleCnt="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Checked with solid fill"/>
        </a:ext>
      </dgm:extLst>
    </dgm:pt>
    <dgm:pt modelId="{74249355-7B05-429D-9FAB-89049EA9A925}" type="pres">
      <dgm:prSet presAssocID="{31977262-0049-4927-8959-5A98055938E3}" presName="spaceRect" presStyleCnt="0"/>
      <dgm:spPr/>
    </dgm:pt>
    <dgm:pt modelId="{540109D1-1F97-4D83-B180-72F4886736E5}" type="pres">
      <dgm:prSet presAssocID="{31977262-0049-4927-8959-5A98055938E3}" presName="parTx" presStyleLbl="revTx" presStyleIdx="1" presStyleCnt="5">
        <dgm:presLayoutVars>
          <dgm:chMax val="0"/>
          <dgm:chPref val="0"/>
        </dgm:presLayoutVars>
      </dgm:prSet>
      <dgm:spPr/>
    </dgm:pt>
    <dgm:pt modelId="{C2349AF3-B9F8-4B0D-9FB0-5FB2947C4CFD}" type="pres">
      <dgm:prSet presAssocID="{DD81DE1A-9177-4221-8949-EB9E70336108}" presName="sibTrans" presStyleCnt="0"/>
      <dgm:spPr/>
    </dgm:pt>
    <dgm:pt modelId="{25FDAB33-1D7F-408A-ADCC-182290A972FE}" type="pres">
      <dgm:prSet presAssocID="{8D3C3A96-4181-4383-AAC4-AC59D80A1E3F}" presName="compNode" presStyleCnt="0"/>
      <dgm:spPr/>
    </dgm:pt>
    <dgm:pt modelId="{D30543F6-C9C0-47A8-9FA4-9ADB14DF43E4}" type="pres">
      <dgm:prSet presAssocID="{8D3C3A96-4181-4383-AAC4-AC59D80A1E3F}" presName="bgRect" presStyleLbl="bgShp" presStyleIdx="2" presStyleCnt="5"/>
      <dgm:spPr/>
    </dgm:pt>
    <dgm:pt modelId="{2D381D81-D619-4F5A-9961-CC65C9B47D7A}" type="pres">
      <dgm:prSet presAssocID="{8D3C3A96-4181-4383-AAC4-AC59D80A1E3F}" presName="iconRect" presStyleLbl="node1" presStyleIdx="2" presStyleCnt="5"/>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Mop and bucket with solid fill"/>
        </a:ext>
      </dgm:extLst>
    </dgm:pt>
    <dgm:pt modelId="{15DCDFED-BCB2-4FCF-B9B3-24D6294F0998}" type="pres">
      <dgm:prSet presAssocID="{8D3C3A96-4181-4383-AAC4-AC59D80A1E3F}" presName="spaceRect" presStyleCnt="0"/>
      <dgm:spPr/>
    </dgm:pt>
    <dgm:pt modelId="{F78C9D96-6D2C-46B2-8919-D84760057ECB}" type="pres">
      <dgm:prSet presAssocID="{8D3C3A96-4181-4383-AAC4-AC59D80A1E3F}" presName="parTx" presStyleLbl="revTx" presStyleIdx="2" presStyleCnt="5">
        <dgm:presLayoutVars>
          <dgm:chMax val="0"/>
          <dgm:chPref val="0"/>
        </dgm:presLayoutVars>
      </dgm:prSet>
      <dgm:spPr/>
    </dgm:pt>
    <dgm:pt modelId="{21826692-19DD-4400-9824-4F5AC5B371F8}" type="pres">
      <dgm:prSet presAssocID="{1DCA698B-F9C5-4322-A3AA-4F085B8C062A}" presName="sibTrans" presStyleCnt="0"/>
      <dgm:spPr/>
    </dgm:pt>
    <dgm:pt modelId="{4276A8C6-A139-4EC5-AE8A-1C153471E267}" type="pres">
      <dgm:prSet presAssocID="{05B07C87-6C94-43B5-A149-897243EA392A}" presName="compNode" presStyleCnt="0"/>
      <dgm:spPr/>
    </dgm:pt>
    <dgm:pt modelId="{E134A612-C74A-42FA-AFC4-CFE4B43BB64F}" type="pres">
      <dgm:prSet presAssocID="{05B07C87-6C94-43B5-A149-897243EA392A}" presName="bgRect" presStyleLbl="bgShp" presStyleIdx="3" presStyleCnt="5"/>
      <dgm:spPr/>
    </dgm:pt>
    <dgm:pt modelId="{EA944B13-CFE3-4E30-ABD3-1CF636C67D5E}" type="pres">
      <dgm:prSet presAssocID="{05B07C87-6C94-43B5-A149-897243EA392A}"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ycle Sign"/>
        </a:ext>
      </dgm:extLst>
    </dgm:pt>
    <dgm:pt modelId="{F29644E8-D8F8-4E76-8554-007F42DF1383}" type="pres">
      <dgm:prSet presAssocID="{05B07C87-6C94-43B5-A149-897243EA392A}" presName="spaceRect" presStyleCnt="0"/>
      <dgm:spPr/>
    </dgm:pt>
    <dgm:pt modelId="{5270166B-EA71-4ECA-8747-6A2C54BD13A4}" type="pres">
      <dgm:prSet presAssocID="{05B07C87-6C94-43B5-A149-897243EA392A}" presName="parTx" presStyleLbl="revTx" presStyleIdx="3" presStyleCnt="5">
        <dgm:presLayoutVars>
          <dgm:chMax val="0"/>
          <dgm:chPref val="0"/>
        </dgm:presLayoutVars>
      </dgm:prSet>
      <dgm:spPr/>
    </dgm:pt>
    <dgm:pt modelId="{FF93EB42-8064-49EA-90F6-FB6E9DC0131E}" type="pres">
      <dgm:prSet presAssocID="{E2B29C05-7C71-458D-99EA-650DCB0A9827}" presName="sibTrans" presStyleCnt="0"/>
      <dgm:spPr/>
    </dgm:pt>
    <dgm:pt modelId="{D58F6FE4-FADF-4A96-8DA3-4E199B8AC673}" type="pres">
      <dgm:prSet presAssocID="{B41302E0-3844-4413-9909-D44BCC6B8507}" presName="compNode" presStyleCnt="0"/>
      <dgm:spPr/>
    </dgm:pt>
    <dgm:pt modelId="{D0B0EF49-039F-4CFB-9E22-5F18F0F44425}" type="pres">
      <dgm:prSet presAssocID="{B41302E0-3844-4413-9909-D44BCC6B8507}" presName="bgRect" presStyleLbl="bgShp" presStyleIdx="4" presStyleCnt="5"/>
      <dgm:spPr/>
    </dgm:pt>
    <dgm:pt modelId="{4CFD6145-E50A-42A3-A127-CB8EAA358615}" type="pres">
      <dgm:prSet presAssocID="{B41302E0-3844-4413-9909-D44BCC6B8507}" presName="iconRect" presStyleLbl="node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Wave with solid fill"/>
        </a:ext>
      </dgm:extLst>
    </dgm:pt>
    <dgm:pt modelId="{16CB1756-0445-40B8-B811-2A0EB04BC779}" type="pres">
      <dgm:prSet presAssocID="{B41302E0-3844-4413-9909-D44BCC6B8507}" presName="spaceRect" presStyleCnt="0"/>
      <dgm:spPr/>
    </dgm:pt>
    <dgm:pt modelId="{94FF5877-1DD4-45E5-9DF0-39144EFDD39B}" type="pres">
      <dgm:prSet presAssocID="{B41302E0-3844-4413-9909-D44BCC6B8507}" presName="parTx" presStyleLbl="revTx" presStyleIdx="4" presStyleCnt="5">
        <dgm:presLayoutVars>
          <dgm:chMax val="0"/>
          <dgm:chPref val="0"/>
        </dgm:presLayoutVars>
      </dgm:prSet>
      <dgm:spPr/>
    </dgm:pt>
  </dgm:ptLst>
  <dgm:cxnLst>
    <dgm:cxn modelId="{4581A20E-E7AE-4567-A0C9-C2FC204F149F}" srcId="{E359D952-A8E9-4BA3-832D-DAFAD4ADA627}" destId="{1E43F100-F9C1-4100-B845-CD5A28754045}" srcOrd="0" destOrd="0" parTransId="{47DBED63-CCD0-418E-95C5-55127132FAAA}" sibTransId="{543E2EA6-148B-428A-8458-2B3F34866F43}"/>
    <dgm:cxn modelId="{93790E11-44D4-4505-AA3C-38A3F9F3F60A}" type="presOf" srcId="{B41302E0-3844-4413-9909-D44BCC6B8507}" destId="{94FF5877-1DD4-45E5-9DF0-39144EFDD39B}" srcOrd="0" destOrd="0" presId="urn:microsoft.com/office/officeart/2018/2/layout/IconVerticalSolidList"/>
    <dgm:cxn modelId="{A0864B2B-61A5-4328-97B2-36C1276107EC}" type="presOf" srcId="{1E43F100-F9C1-4100-B845-CD5A28754045}" destId="{0CBBDDB3-5EE3-4D7A-9E6C-4FCAD58D970E}" srcOrd="0" destOrd="0" presId="urn:microsoft.com/office/officeart/2018/2/layout/IconVerticalSolidList"/>
    <dgm:cxn modelId="{7B980B2E-672D-4383-957A-7F3C5BFD730C}" srcId="{E359D952-A8E9-4BA3-832D-DAFAD4ADA627}" destId="{05B07C87-6C94-43B5-A149-897243EA392A}" srcOrd="3" destOrd="0" parTransId="{8828DFF7-C495-413E-AD87-0C6EB5845270}" sibTransId="{E2B29C05-7C71-458D-99EA-650DCB0A9827}"/>
    <dgm:cxn modelId="{AF3FAB33-76E4-4B6A-A7FB-B94E3D09A4B1}" type="presOf" srcId="{E359D952-A8E9-4BA3-832D-DAFAD4ADA627}" destId="{22132913-7AD4-43D1-84D9-ACBB025D4EF0}" srcOrd="0" destOrd="0" presId="urn:microsoft.com/office/officeart/2018/2/layout/IconVerticalSolidList"/>
    <dgm:cxn modelId="{0BD0273E-02BA-4CF3-BB50-55EEA694287C}" type="presOf" srcId="{8D3C3A96-4181-4383-AAC4-AC59D80A1E3F}" destId="{F78C9D96-6D2C-46B2-8919-D84760057ECB}" srcOrd="0" destOrd="0" presId="urn:microsoft.com/office/officeart/2018/2/layout/IconVerticalSolidList"/>
    <dgm:cxn modelId="{B67F216A-4C07-4156-8F75-EEB86C8CF6DA}" srcId="{E359D952-A8E9-4BA3-832D-DAFAD4ADA627}" destId="{31977262-0049-4927-8959-5A98055938E3}" srcOrd="1" destOrd="0" parTransId="{CA4EF4A9-30AD-4378-9EA8-27D815F14A31}" sibTransId="{DD81DE1A-9177-4221-8949-EB9E70336108}"/>
    <dgm:cxn modelId="{B035B792-CA28-48EC-A5D8-6A233E7AD56A}" srcId="{E359D952-A8E9-4BA3-832D-DAFAD4ADA627}" destId="{B41302E0-3844-4413-9909-D44BCC6B8507}" srcOrd="4" destOrd="0" parTransId="{2AA2A3ED-92ED-4EE2-9EF8-1E8994D46F18}" sibTransId="{DD05F009-3AEB-4A3F-A4DC-11A2F1E9DFF2}"/>
    <dgm:cxn modelId="{03C067CA-8BBA-49BC-BE6F-1A6C3B9219F8}" type="presOf" srcId="{31977262-0049-4927-8959-5A98055938E3}" destId="{540109D1-1F97-4D83-B180-72F4886736E5}" srcOrd="0" destOrd="0" presId="urn:microsoft.com/office/officeart/2018/2/layout/IconVerticalSolidList"/>
    <dgm:cxn modelId="{B46665EF-70F0-4C75-A2CF-7A3FCCB14B31}" srcId="{E359D952-A8E9-4BA3-832D-DAFAD4ADA627}" destId="{8D3C3A96-4181-4383-AAC4-AC59D80A1E3F}" srcOrd="2" destOrd="0" parTransId="{C179B868-84FC-4BB7-A5B0-26B22E8F4A8B}" sibTransId="{1DCA698B-F9C5-4322-A3AA-4F085B8C062A}"/>
    <dgm:cxn modelId="{4883AEF4-1133-4082-AAF1-3E9E89CD0E9E}" type="presOf" srcId="{05B07C87-6C94-43B5-A149-897243EA392A}" destId="{5270166B-EA71-4ECA-8747-6A2C54BD13A4}" srcOrd="0" destOrd="0" presId="urn:microsoft.com/office/officeart/2018/2/layout/IconVerticalSolidList"/>
    <dgm:cxn modelId="{25DC7465-F0EA-4F19-BB1A-784568E80310}" type="presParOf" srcId="{22132913-7AD4-43D1-84D9-ACBB025D4EF0}" destId="{AC0391D9-4B21-4251-8B8B-4C1654977136}" srcOrd="0" destOrd="0" presId="urn:microsoft.com/office/officeart/2018/2/layout/IconVerticalSolidList"/>
    <dgm:cxn modelId="{F989588B-1032-4E15-A8F5-8C65FB79CE0F}" type="presParOf" srcId="{AC0391D9-4B21-4251-8B8B-4C1654977136}" destId="{632302D3-1359-4266-A69D-9956BDD5C034}" srcOrd="0" destOrd="0" presId="urn:microsoft.com/office/officeart/2018/2/layout/IconVerticalSolidList"/>
    <dgm:cxn modelId="{B10600B6-548F-4BDC-BB61-21E1CBB4CAAC}" type="presParOf" srcId="{AC0391D9-4B21-4251-8B8B-4C1654977136}" destId="{5D6648C9-C4AF-4343-8969-DCA5C9C2A384}" srcOrd="1" destOrd="0" presId="urn:microsoft.com/office/officeart/2018/2/layout/IconVerticalSolidList"/>
    <dgm:cxn modelId="{7ADA9B7D-0243-4A05-AE4D-3CE0B0B64C7C}" type="presParOf" srcId="{AC0391D9-4B21-4251-8B8B-4C1654977136}" destId="{8B13EF58-A548-4F70-99D6-50D7916AA63A}" srcOrd="2" destOrd="0" presId="urn:microsoft.com/office/officeart/2018/2/layout/IconVerticalSolidList"/>
    <dgm:cxn modelId="{A85E5F27-5A47-4E2E-808D-12BC08E47357}" type="presParOf" srcId="{AC0391D9-4B21-4251-8B8B-4C1654977136}" destId="{0CBBDDB3-5EE3-4D7A-9E6C-4FCAD58D970E}" srcOrd="3" destOrd="0" presId="urn:microsoft.com/office/officeart/2018/2/layout/IconVerticalSolidList"/>
    <dgm:cxn modelId="{4DE32D7C-5034-4429-9970-8094425AD3D2}" type="presParOf" srcId="{22132913-7AD4-43D1-84D9-ACBB025D4EF0}" destId="{F474009C-2C91-4BD8-B513-CB25EB29F4E9}" srcOrd="1" destOrd="0" presId="urn:microsoft.com/office/officeart/2018/2/layout/IconVerticalSolidList"/>
    <dgm:cxn modelId="{3A29A5A6-1B88-472E-BB84-2902E4A6E831}" type="presParOf" srcId="{22132913-7AD4-43D1-84D9-ACBB025D4EF0}" destId="{FA3DC75B-5F5B-4D9D-BFAB-C76EA5DF765D}" srcOrd="2" destOrd="0" presId="urn:microsoft.com/office/officeart/2018/2/layout/IconVerticalSolidList"/>
    <dgm:cxn modelId="{C0FAE3D2-9D7C-4F3D-B7B7-1B56D10C06E5}" type="presParOf" srcId="{FA3DC75B-5F5B-4D9D-BFAB-C76EA5DF765D}" destId="{EEC90148-7CAF-47C5-BE86-330BECBC4513}" srcOrd="0" destOrd="0" presId="urn:microsoft.com/office/officeart/2018/2/layout/IconVerticalSolidList"/>
    <dgm:cxn modelId="{F9F37A05-DC5E-49A7-AB50-17C420077AF0}" type="presParOf" srcId="{FA3DC75B-5F5B-4D9D-BFAB-C76EA5DF765D}" destId="{2660E567-3BBB-42F9-B3EC-746BF62EB430}" srcOrd="1" destOrd="0" presId="urn:microsoft.com/office/officeart/2018/2/layout/IconVerticalSolidList"/>
    <dgm:cxn modelId="{D4D9D639-CD2D-406A-8715-B96FD456D8A5}" type="presParOf" srcId="{FA3DC75B-5F5B-4D9D-BFAB-C76EA5DF765D}" destId="{74249355-7B05-429D-9FAB-89049EA9A925}" srcOrd="2" destOrd="0" presId="urn:microsoft.com/office/officeart/2018/2/layout/IconVerticalSolidList"/>
    <dgm:cxn modelId="{0333C576-7C1C-49ED-B82D-3271D49006D0}" type="presParOf" srcId="{FA3DC75B-5F5B-4D9D-BFAB-C76EA5DF765D}" destId="{540109D1-1F97-4D83-B180-72F4886736E5}" srcOrd="3" destOrd="0" presId="urn:microsoft.com/office/officeart/2018/2/layout/IconVerticalSolidList"/>
    <dgm:cxn modelId="{5FA7CB6B-2123-46EA-B419-19B9C03FEE42}" type="presParOf" srcId="{22132913-7AD4-43D1-84D9-ACBB025D4EF0}" destId="{C2349AF3-B9F8-4B0D-9FB0-5FB2947C4CFD}" srcOrd="3" destOrd="0" presId="urn:microsoft.com/office/officeart/2018/2/layout/IconVerticalSolidList"/>
    <dgm:cxn modelId="{0F2F4239-888B-4350-87FC-3E2F2CF9F5D8}" type="presParOf" srcId="{22132913-7AD4-43D1-84D9-ACBB025D4EF0}" destId="{25FDAB33-1D7F-408A-ADCC-182290A972FE}" srcOrd="4" destOrd="0" presId="urn:microsoft.com/office/officeart/2018/2/layout/IconVerticalSolidList"/>
    <dgm:cxn modelId="{61C8D132-A57B-406A-8F98-CDEF2FC2C4CD}" type="presParOf" srcId="{25FDAB33-1D7F-408A-ADCC-182290A972FE}" destId="{D30543F6-C9C0-47A8-9FA4-9ADB14DF43E4}" srcOrd="0" destOrd="0" presId="urn:microsoft.com/office/officeart/2018/2/layout/IconVerticalSolidList"/>
    <dgm:cxn modelId="{2D52088B-FD0C-493C-A374-5E5C79819476}" type="presParOf" srcId="{25FDAB33-1D7F-408A-ADCC-182290A972FE}" destId="{2D381D81-D619-4F5A-9961-CC65C9B47D7A}" srcOrd="1" destOrd="0" presId="urn:microsoft.com/office/officeart/2018/2/layout/IconVerticalSolidList"/>
    <dgm:cxn modelId="{2B80D7F2-4ADC-4B48-A09E-9D61BDF0E372}" type="presParOf" srcId="{25FDAB33-1D7F-408A-ADCC-182290A972FE}" destId="{15DCDFED-BCB2-4FCF-B9B3-24D6294F0998}" srcOrd="2" destOrd="0" presId="urn:microsoft.com/office/officeart/2018/2/layout/IconVerticalSolidList"/>
    <dgm:cxn modelId="{ACCCCCE0-CE21-4B1A-8A09-367A4BBAFF20}" type="presParOf" srcId="{25FDAB33-1D7F-408A-ADCC-182290A972FE}" destId="{F78C9D96-6D2C-46B2-8919-D84760057ECB}" srcOrd="3" destOrd="0" presId="urn:microsoft.com/office/officeart/2018/2/layout/IconVerticalSolidList"/>
    <dgm:cxn modelId="{607DDEE0-6C4D-4CA2-B012-E617E159D702}" type="presParOf" srcId="{22132913-7AD4-43D1-84D9-ACBB025D4EF0}" destId="{21826692-19DD-4400-9824-4F5AC5B371F8}" srcOrd="5" destOrd="0" presId="urn:microsoft.com/office/officeart/2018/2/layout/IconVerticalSolidList"/>
    <dgm:cxn modelId="{4DF8C253-E102-4C32-B270-A512BFEF39A7}" type="presParOf" srcId="{22132913-7AD4-43D1-84D9-ACBB025D4EF0}" destId="{4276A8C6-A139-4EC5-AE8A-1C153471E267}" srcOrd="6" destOrd="0" presId="urn:microsoft.com/office/officeart/2018/2/layout/IconVerticalSolidList"/>
    <dgm:cxn modelId="{7E30E4F9-BD7C-4813-9408-71F88096FC35}" type="presParOf" srcId="{4276A8C6-A139-4EC5-AE8A-1C153471E267}" destId="{E134A612-C74A-42FA-AFC4-CFE4B43BB64F}" srcOrd="0" destOrd="0" presId="urn:microsoft.com/office/officeart/2018/2/layout/IconVerticalSolidList"/>
    <dgm:cxn modelId="{DE3FCEE6-EDA5-4AF5-B0E5-CF1AB01470A3}" type="presParOf" srcId="{4276A8C6-A139-4EC5-AE8A-1C153471E267}" destId="{EA944B13-CFE3-4E30-ABD3-1CF636C67D5E}" srcOrd="1" destOrd="0" presId="urn:microsoft.com/office/officeart/2018/2/layout/IconVerticalSolidList"/>
    <dgm:cxn modelId="{DD8C30EF-E4BE-45D4-82D0-3BB23325D018}" type="presParOf" srcId="{4276A8C6-A139-4EC5-AE8A-1C153471E267}" destId="{F29644E8-D8F8-4E76-8554-007F42DF1383}" srcOrd="2" destOrd="0" presId="urn:microsoft.com/office/officeart/2018/2/layout/IconVerticalSolidList"/>
    <dgm:cxn modelId="{844ED130-B99B-40D4-8186-F03E7E5A2475}" type="presParOf" srcId="{4276A8C6-A139-4EC5-AE8A-1C153471E267}" destId="{5270166B-EA71-4ECA-8747-6A2C54BD13A4}" srcOrd="3" destOrd="0" presId="urn:microsoft.com/office/officeart/2018/2/layout/IconVerticalSolidList"/>
    <dgm:cxn modelId="{48566DDD-76CE-4671-97FB-3A7DD3126ACB}" type="presParOf" srcId="{22132913-7AD4-43D1-84D9-ACBB025D4EF0}" destId="{FF93EB42-8064-49EA-90F6-FB6E9DC0131E}" srcOrd="7" destOrd="0" presId="urn:microsoft.com/office/officeart/2018/2/layout/IconVerticalSolidList"/>
    <dgm:cxn modelId="{249C4E52-5182-429F-8135-03FFD1589ECB}" type="presParOf" srcId="{22132913-7AD4-43D1-84D9-ACBB025D4EF0}" destId="{D58F6FE4-FADF-4A96-8DA3-4E199B8AC673}" srcOrd="8" destOrd="0" presId="urn:microsoft.com/office/officeart/2018/2/layout/IconVerticalSolidList"/>
    <dgm:cxn modelId="{834633F6-270D-4B80-9299-67DD2426719C}" type="presParOf" srcId="{D58F6FE4-FADF-4A96-8DA3-4E199B8AC673}" destId="{D0B0EF49-039F-4CFB-9E22-5F18F0F44425}" srcOrd="0" destOrd="0" presId="urn:microsoft.com/office/officeart/2018/2/layout/IconVerticalSolidList"/>
    <dgm:cxn modelId="{36F086FB-017E-42D9-BCDA-D84C12F7F48C}" type="presParOf" srcId="{D58F6FE4-FADF-4A96-8DA3-4E199B8AC673}" destId="{4CFD6145-E50A-42A3-A127-CB8EAA358615}" srcOrd="1" destOrd="0" presId="urn:microsoft.com/office/officeart/2018/2/layout/IconVerticalSolidList"/>
    <dgm:cxn modelId="{15445AD5-90DC-4B96-BC59-D838F2BEF3E5}" type="presParOf" srcId="{D58F6FE4-FADF-4A96-8DA3-4E199B8AC673}" destId="{16CB1756-0445-40B8-B811-2A0EB04BC779}" srcOrd="2" destOrd="0" presId="urn:microsoft.com/office/officeart/2018/2/layout/IconVerticalSolidList"/>
    <dgm:cxn modelId="{2055A231-90D7-4695-A0D6-76C07CB6A4AC}" type="presParOf" srcId="{D58F6FE4-FADF-4A96-8DA3-4E199B8AC673}" destId="{94FF5877-1DD4-45E5-9DF0-39144EFDD39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B3E420-AE79-4255-838B-9A4C07EE1230}"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969354B5-FCB5-4257-A281-E302DFA0554B}">
      <dgm:prSet custT="1"/>
      <dgm:spPr>
        <a:solidFill>
          <a:schemeClr val="accent2"/>
        </a:solidFill>
      </dgm:spPr>
      <dgm:t>
        <a:bodyPr/>
        <a:lstStyle/>
        <a:p>
          <a:r>
            <a:rPr lang="en-US" sz="2500" dirty="0"/>
            <a:t>US EPA- </a:t>
          </a:r>
          <a:r>
            <a:rPr lang="en-US" sz="2000" dirty="0"/>
            <a:t>Compliance Monitoring Strategy</a:t>
          </a:r>
          <a:endParaRPr lang="en-US" sz="2500" dirty="0"/>
        </a:p>
      </dgm:t>
    </dgm:pt>
    <dgm:pt modelId="{A67370F1-DB60-450E-BC86-F19DB070B7AF}" type="parTrans" cxnId="{AE4AA04A-300E-4F58-AE2A-4CAD3D5475B8}">
      <dgm:prSet/>
      <dgm:spPr/>
      <dgm:t>
        <a:bodyPr/>
        <a:lstStyle/>
        <a:p>
          <a:endParaRPr lang="en-US"/>
        </a:p>
      </dgm:t>
    </dgm:pt>
    <dgm:pt modelId="{EB609F6F-AD8E-454E-AAEE-805DB6E02762}" type="sibTrans" cxnId="{AE4AA04A-300E-4F58-AE2A-4CAD3D5475B8}">
      <dgm:prSet/>
      <dgm:spPr/>
      <dgm:t>
        <a:bodyPr/>
        <a:lstStyle/>
        <a:p>
          <a:endParaRPr lang="en-US"/>
        </a:p>
      </dgm:t>
    </dgm:pt>
    <dgm:pt modelId="{6C58FCD6-4AFA-4092-81A5-B90CB6DEE085}">
      <dgm:prSet/>
      <dgm:spPr>
        <a:solidFill>
          <a:schemeClr val="accent2">
            <a:lumMod val="20000"/>
            <a:lumOff val="80000"/>
            <a:alpha val="90000"/>
          </a:schemeClr>
        </a:solidFill>
      </dgm:spPr>
      <dgm:t>
        <a:bodyPr/>
        <a:lstStyle/>
        <a:p>
          <a:r>
            <a:rPr lang="en-US" dirty="0"/>
            <a:t>10% Construction Sites/yr</a:t>
          </a:r>
        </a:p>
      </dgm:t>
    </dgm:pt>
    <dgm:pt modelId="{C7AB0472-9B3D-4005-A8BA-16D719CDA6FD}" type="parTrans" cxnId="{6C75B180-6C1C-45C2-A8D1-28CF8133BDAA}">
      <dgm:prSet/>
      <dgm:spPr/>
      <dgm:t>
        <a:bodyPr/>
        <a:lstStyle/>
        <a:p>
          <a:endParaRPr lang="en-US"/>
        </a:p>
      </dgm:t>
    </dgm:pt>
    <dgm:pt modelId="{FE34A7DC-C39B-47C4-8F7F-0394045DCE4B}" type="sibTrans" cxnId="{6C75B180-6C1C-45C2-A8D1-28CF8133BDAA}">
      <dgm:prSet/>
      <dgm:spPr/>
      <dgm:t>
        <a:bodyPr/>
        <a:lstStyle/>
        <a:p>
          <a:endParaRPr lang="en-US"/>
        </a:p>
      </dgm:t>
    </dgm:pt>
    <dgm:pt modelId="{BBAED782-03EE-4E19-BB8F-768CE2806654}">
      <dgm:prSet custT="1"/>
      <dgm:spPr>
        <a:solidFill>
          <a:schemeClr val="accent2"/>
        </a:solidFill>
      </dgm:spPr>
      <dgm:t>
        <a:bodyPr/>
        <a:lstStyle/>
        <a:p>
          <a:r>
            <a:rPr lang="en-US" sz="2400" dirty="0"/>
            <a:t>Other Factors</a:t>
          </a:r>
        </a:p>
      </dgm:t>
    </dgm:pt>
    <dgm:pt modelId="{3855FDF5-3911-4C1B-AC71-3B69FC49D23D}" type="parTrans" cxnId="{17B0DEC7-62BE-4CFF-B1CC-F0E42036DF2C}">
      <dgm:prSet/>
      <dgm:spPr/>
      <dgm:t>
        <a:bodyPr/>
        <a:lstStyle/>
        <a:p>
          <a:endParaRPr lang="en-US"/>
        </a:p>
      </dgm:t>
    </dgm:pt>
    <dgm:pt modelId="{ED2D842E-9722-4D9C-82E7-A12CFF2BD788}" type="sibTrans" cxnId="{17B0DEC7-62BE-4CFF-B1CC-F0E42036DF2C}">
      <dgm:prSet/>
      <dgm:spPr/>
      <dgm:t>
        <a:bodyPr/>
        <a:lstStyle/>
        <a:p>
          <a:endParaRPr lang="en-US"/>
        </a:p>
      </dgm:t>
    </dgm:pt>
    <dgm:pt modelId="{10F1D8FD-CA74-4016-9E4D-50911A4ADFE5}">
      <dgm:prSet/>
      <dgm:spPr>
        <a:solidFill>
          <a:schemeClr val="accent2">
            <a:lumMod val="20000"/>
            <a:lumOff val="80000"/>
            <a:alpha val="90000"/>
          </a:schemeClr>
        </a:solidFill>
      </dgm:spPr>
      <dgm:t>
        <a:bodyPr/>
        <a:lstStyle/>
        <a:p>
          <a:r>
            <a:rPr lang="en-US" dirty="0"/>
            <a:t>Complaints, releases, MS4’s response</a:t>
          </a:r>
        </a:p>
      </dgm:t>
    </dgm:pt>
    <dgm:pt modelId="{1F1A5CA1-FD37-4736-A354-F6946AC35A08}" type="parTrans" cxnId="{26D07BD8-AB88-421F-A412-98324E411339}">
      <dgm:prSet/>
      <dgm:spPr/>
      <dgm:t>
        <a:bodyPr/>
        <a:lstStyle/>
        <a:p>
          <a:endParaRPr lang="en-US"/>
        </a:p>
      </dgm:t>
    </dgm:pt>
    <dgm:pt modelId="{201BE354-A9DA-4CC2-8733-42960D42D564}" type="sibTrans" cxnId="{26D07BD8-AB88-421F-A412-98324E411339}">
      <dgm:prSet/>
      <dgm:spPr/>
      <dgm:t>
        <a:bodyPr/>
        <a:lstStyle/>
        <a:p>
          <a:endParaRPr lang="en-US"/>
        </a:p>
      </dgm:t>
    </dgm:pt>
    <dgm:pt modelId="{28E15360-BCBD-4435-836C-38BD003FED8F}">
      <dgm:prSet/>
      <dgm:spPr>
        <a:solidFill>
          <a:schemeClr val="accent2">
            <a:lumMod val="20000"/>
            <a:lumOff val="80000"/>
            <a:alpha val="90000"/>
          </a:schemeClr>
        </a:solidFill>
      </dgm:spPr>
      <dgm:t>
        <a:bodyPr/>
        <a:lstStyle/>
        <a:p>
          <a:r>
            <a:rPr lang="en-US" dirty="0"/>
            <a:t>NOVs for other issues</a:t>
          </a:r>
        </a:p>
      </dgm:t>
    </dgm:pt>
    <dgm:pt modelId="{1B67D05B-E4B8-4569-9CEF-83812036120D}" type="parTrans" cxnId="{4D7009E1-2EC5-4D91-A684-6B7DC41D2AE3}">
      <dgm:prSet/>
      <dgm:spPr/>
      <dgm:t>
        <a:bodyPr/>
        <a:lstStyle/>
        <a:p>
          <a:endParaRPr lang="en-US"/>
        </a:p>
      </dgm:t>
    </dgm:pt>
    <dgm:pt modelId="{443C5D05-D2C4-460E-84CE-D4272EAA14B2}" type="sibTrans" cxnId="{4D7009E1-2EC5-4D91-A684-6B7DC41D2AE3}">
      <dgm:prSet/>
      <dgm:spPr/>
      <dgm:t>
        <a:bodyPr/>
        <a:lstStyle/>
        <a:p>
          <a:endParaRPr lang="en-US"/>
        </a:p>
      </dgm:t>
    </dgm:pt>
    <dgm:pt modelId="{F4A4A69F-99F4-428C-BC1D-735B36E81472}">
      <dgm:prSet/>
      <dgm:spPr>
        <a:solidFill>
          <a:schemeClr val="accent2">
            <a:lumMod val="20000"/>
            <a:lumOff val="80000"/>
            <a:alpha val="90000"/>
          </a:schemeClr>
        </a:solidFill>
      </dgm:spPr>
      <dgm:t>
        <a:bodyPr/>
        <a:lstStyle/>
        <a:p>
          <a:r>
            <a:rPr lang="en-US" dirty="0"/>
            <a:t>Non-renewal of NPDES permit coverage. Non submittal of Annual Report </a:t>
          </a:r>
        </a:p>
      </dgm:t>
    </dgm:pt>
    <dgm:pt modelId="{1C85B3B9-589C-4CEC-BB68-D9544D197746}" type="parTrans" cxnId="{871DA428-218B-416A-90BB-D9329DC02597}">
      <dgm:prSet/>
      <dgm:spPr/>
      <dgm:t>
        <a:bodyPr/>
        <a:lstStyle/>
        <a:p>
          <a:endParaRPr lang="en-US"/>
        </a:p>
      </dgm:t>
    </dgm:pt>
    <dgm:pt modelId="{296BE1FE-9C57-4DD1-AA6D-6CF5F8F8D2A2}" type="sibTrans" cxnId="{871DA428-218B-416A-90BB-D9329DC02597}">
      <dgm:prSet/>
      <dgm:spPr/>
      <dgm:t>
        <a:bodyPr/>
        <a:lstStyle/>
        <a:p>
          <a:endParaRPr lang="en-US"/>
        </a:p>
      </dgm:t>
    </dgm:pt>
    <dgm:pt modelId="{4458A055-BCB0-426F-85E2-7C0BB5CFB6FF}">
      <dgm:prSet/>
      <dgm:spPr>
        <a:solidFill>
          <a:schemeClr val="accent2">
            <a:lumMod val="20000"/>
            <a:lumOff val="80000"/>
            <a:alpha val="90000"/>
          </a:schemeClr>
        </a:solidFill>
      </dgm:spPr>
      <dgm:t>
        <a:bodyPr/>
        <a:lstStyle/>
        <a:p>
          <a:r>
            <a:rPr lang="en-US" dirty="0"/>
            <a:t>MS4 Inspection 1/5 yrs. </a:t>
          </a:r>
        </a:p>
      </dgm:t>
    </dgm:pt>
    <dgm:pt modelId="{A072D112-E0B0-4748-A8C7-D1533AD7AC1E}" type="parTrans" cxnId="{8E2D5C26-D072-4B45-94EF-2718A86D34AE}">
      <dgm:prSet/>
      <dgm:spPr/>
      <dgm:t>
        <a:bodyPr/>
        <a:lstStyle/>
        <a:p>
          <a:endParaRPr lang="en-US"/>
        </a:p>
      </dgm:t>
    </dgm:pt>
    <dgm:pt modelId="{DC662C0F-F686-489C-93B6-63E809EFF60F}" type="sibTrans" cxnId="{8E2D5C26-D072-4B45-94EF-2718A86D34AE}">
      <dgm:prSet/>
      <dgm:spPr/>
      <dgm:t>
        <a:bodyPr/>
        <a:lstStyle/>
        <a:p>
          <a:endParaRPr lang="en-US"/>
        </a:p>
      </dgm:t>
    </dgm:pt>
    <dgm:pt modelId="{6C84472F-A818-4966-9D98-7C06197A8DE6}">
      <dgm:prSet/>
      <dgm:spPr>
        <a:solidFill>
          <a:schemeClr val="accent2">
            <a:lumMod val="20000"/>
            <a:lumOff val="80000"/>
            <a:alpha val="90000"/>
          </a:schemeClr>
        </a:solidFill>
      </dgm:spPr>
      <dgm:t>
        <a:bodyPr/>
        <a:lstStyle/>
        <a:p>
          <a:r>
            <a:rPr lang="en-US" dirty="0"/>
            <a:t>MS4 Audit 1/7 yrs.</a:t>
          </a:r>
        </a:p>
      </dgm:t>
    </dgm:pt>
    <dgm:pt modelId="{51022564-925B-4936-A305-5D8CD4EFCD5E}" type="parTrans" cxnId="{6ACB43DD-434E-4709-926C-52A396F1BB1C}">
      <dgm:prSet/>
      <dgm:spPr/>
      <dgm:t>
        <a:bodyPr/>
        <a:lstStyle/>
        <a:p>
          <a:endParaRPr lang="en-US"/>
        </a:p>
      </dgm:t>
    </dgm:pt>
    <dgm:pt modelId="{EDB6D0E3-116F-4486-AA4E-2896B208355B}" type="sibTrans" cxnId="{6ACB43DD-434E-4709-926C-52A396F1BB1C}">
      <dgm:prSet/>
      <dgm:spPr/>
      <dgm:t>
        <a:bodyPr/>
        <a:lstStyle/>
        <a:p>
          <a:endParaRPr lang="en-US"/>
        </a:p>
      </dgm:t>
    </dgm:pt>
    <dgm:pt modelId="{64BF9B6C-C80E-47B6-BF0E-0B5CEDC3A3FD}" type="pres">
      <dgm:prSet presAssocID="{1AB3E420-AE79-4255-838B-9A4C07EE1230}" presName="Name0" presStyleCnt="0">
        <dgm:presLayoutVars>
          <dgm:dir/>
          <dgm:animLvl val="lvl"/>
          <dgm:resizeHandles val="exact"/>
        </dgm:presLayoutVars>
      </dgm:prSet>
      <dgm:spPr/>
    </dgm:pt>
    <dgm:pt modelId="{0665DFBD-A820-42F1-B0F1-3E80F786E338}" type="pres">
      <dgm:prSet presAssocID="{969354B5-FCB5-4257-A281-E302DFA0554B}" presName="linNode" presStyleCnt="0"/>
      <dgm:spPr/>
    </dgm:pt>
    <dgm:pt modelId="{37A89B79-6C11-4952-9A14-4A99B76A69D4}" type="pres">
      <dgm:prSet presAssocID="{969354B5-FCB5-4257-A281-E302DFA0554B}" presName="parentText" presStyleLbl="node1" presStyleIdx="0" presStyleCnt="2">
        <dgm:presLayoutVars>
          <dgm:chMax val="1"/>
          <dgm:bulletEnabled val="1"/>
        </dgm:presLayoutVars>
      </dgm:prSet>
      <dgm:spPr/>
    </dgm:pt>
    <dgm:pt modelId="{0B335132-E61B-4E55-B2B3-24778481A77E}" type="pres">
      <dgm:prSet presAssocID="{969354B5-FCB5-4257-A281-E302DFA0554B}" presName="descendantText" presStyleLbl="alignAccFollowNode1" presStyleIdx="0" presStyleCnt="2">
        <dgm:presLayoutVars>
          <dgm:bulletEnabled val="1"/>
        </dgm:presLayoutVars>
      </dgm:prSet>
      <dgm:spPr/>
    </dgm:pt>
    <dgm:pt modelId="{F699EC76-F37C-4599-B308-BEB057B66BEE}" type="pres">
      <dgm:prSet presAssocID="{EB609F6F-AD8E-454E-AAEE-805DB6E02762}" presName="sp" presStyleCnt="0"/>
      <dgm:spPr/>
    </dgm:pt>
    <dgm:pt modelId="{E2CCD8DB-7E95-480B-9387-38A106DA3297}" type="pres">
      <dgm:prSet presAssocID="{BBAED782-03EE-4E19-BB8F-768CE2806654}" presName="linNode" presStyleCnt="0"/>
      <dgm:spPr/>
    </dgm:pt>
    <dgm:pt modelId="{06639997-7CBB-4E55-B990-9AE12ECEB349}" type="pres">
      <dgm:prSet presAssocID="{BBAED782-03EE-4E19-BB8F-768CE2806654}" presName="parentText" presStyleLbl="node1" presStyleIdx="1" presStyleCnt="2" custLinFactNeighborX="-6562" custLinFactNeighborY="11042">
        <dgm:presLayoutVars>
          <dgm:chMax val="1"/>
          <dgm:bulletEnabled val="1"/>
        </dgm:presLayoutVars>
      </dgm:prSet>
      <dgm:spPr/>
    </dgm:pt>
    <dgm:pt modelId="{89B0A64C-8104-4CAA-B5AA-7791E05F32F6}" type="pres">
      <dgm:prSet presAssocID="{BBAED782-03EE-4E19-BB8F-768CE2806654}" presName="descendantText" presStyleLbl="alignAccFollowNode1" presStyleIdx="1" presStyleCnt="2">
        <dgm:presLayoutVars>
          <dgm:bulletEnabled val="1"/>
        </dgm:presLayoutVars>
      </dgm:prSet>
      <dgm:spPr/>
    </dgm:pt>
  </dgm:ptLst>
  <dgm:cxnLst>
    <dgm:cxn modelId="{8866E606-D619-4807-A94E-D7940C3C9DAC}" type="presOf" srcId="{1AB3E420-AE79-4255-838B-9A4C07EE1230}" destId="{64BF9B6C-C80E-47B6-BF0E-0B5CEDC3A3FD}" srcOrd="0" destOrd="0" presId="urn:microsoft.com/office/officeart/2005/8/layout/vList5"/>
    <dgm:cxn modelId="{24735217-C4D5-420E-88FC-6FFE93067D99}" type="presOf" srcId="{28E15360-BCBD-4435-836C-38BD003FED8F}" destId="{89B0A64C-8104-4CAA-B5AA-7791E05F32F6}" srcOrd="0" destOrd="1" presId="urn:microsoft.com/office/officeart/2005/8/layout/vList5"/>
    <dgm:cxn modelId="{8E2D5C26-D072-4B45-94EF-2718A86D34AE}" srcId="{969354B5-FCB5-4257-A281-E302DFA0554B}" destId="{4458A055-BCB0-426F-85E2-7C0BB5CFB6FF}" srcOrd="1" destOrd="0" parTransId="{A072D112-E0B0-4748-A8C7-D1533AD7AC1E}" sibTransId="{DC662C0F-F686-489C-93B6-63E809EFF60F}"/>
    <dgm:cxn modelId="{871DA428-218B-416A-90BB-D9329DC02597}" srcId="{28E15360-BCBD-4435-836C-38BD003FED8F}" destId="{F4A4A69F-99F4-428C-BC1D-735B36E81472}" srcOrd="0" destOrd="0" parTransId="{1C85B3B9-589C-4CEC-BB68-D9544D197746}" sibTransId="{296BE1FE-9C57-4DD1-AA6D-6CF5F8F8D2A2}"/>
    <dgm:cxn modelId="{EC087939-FB7F-4A48-87C3-196CB8D0C985}" type="presOf" srcId="{F4A4A69F-99F4-428C-BC1D-735B36E81472}" destId="{89B0A64C-8104-4CAA-B5AA-7791E05F32F6}" srcOrd="0" destOrd="2" presId="urn:microsoft.com/office/officeart/2005/8/layout/vList5"/>
    <dgm:cxn modelId="{AE4AA04A-300E-4F58-AE2A-4CAD3D5475B8}" srcId="{1AB3E420-AE79-4255-838B-9A4C07EE1230}" destId="{969354B5-FCB5-4257-A281-E302DFA0554B}" srcOrd="0" destOrd="0" parTransId="{A67370F1-DB60-450E-BC86-F19DB070B7AF}" sibTransId="{EB609F6F-AD8E-454E-AAEE-805DB6E02762}"/>
    <dgm:cxn modelId="{C375A44B-D700-48B1-801E-B459A0FB03AB}" type="presOf" srcId="{BBAED782-03EE-4E19-BB8F-768CE2806654}" destId="{06639997-7CBB-4E55-B990-9AE12ECEB349}" srcOrd="0" destOrd="0" presId="urn:microsoft.com/office/officeart/2005/8/layout/vList5"/>
    <dgm:cxn modelId="{F8328251-5F7D-4640-8D34-19C50D959DEB}" type="presOf" srcId="{6C58FCD6-4AFA-4092-81A5-B90CB6DEE085}" destId="{0B335132-E61B-4E55-B2B3-24778481A77E}" srcOrd="0" destOrd="0" presId="urn:microsoft.com/office/officeart/2005/8/layout/vList5"/>
    <dgm:cxn modelId="{7E4A257D-D2C8-4020-AD06-E5B24621BA6E}" type="presOf" srcId="{6C84472F-A818-4966-9D98-7C06197A8DE6}" destId="{0B335132-E61B-4E55-B2B3-24778481A77E}" srcOrd="0" destOrd="2" presId="urn:microsoft.com/office/officeart/2005/8/layout/vList5"/>
    <dgm:cxn modelId="{6C75B180-6C1C-45C2-A8D1-28CF8133BDAA}" srcId="{969354B5-FCB5-4257-A281-E302DFA0554B}" destId="{6C58FCD6-4AFA-4092-81A5-B90CB6DEE085}" srcOrd="0" destOrd="0" parTransId="{C7AB0472-9B3D-4005-A8BA-16D719CDA6FD}" sibTransId="{FE34A7DC-C39B-47C4-8F7F-0394045DCE4B}"/>
    <dgm:cxn modelId="{769531BB-E638-4372-A26A-3E0B1001C415}" type="presOf" srcId="{969354B5-FCB5-4257-A281-E302DFA0554B}" destId="{37A89B79-6C11-4952-9A14-4A99B76A69D4}" srcOrd="0" destOrd="0" presId="urn:microsoft.com/office/officeart/2005/8/layout/vList5"/>
    <dgm:cxn modelId="{F94BD8C6-3786-49BB-B5A7-29F703F63709}" type="presOf" srcId="{4458A055-BCB0-426F-85E2-7C0BB5CFB6FF}" destId="{0B335132-E61B-4E55-B2B3-24778481A77E}" srcOrd="0" destOrd="1" presId="urn:microsoft.com/office/officeart/2005/8/layout/vList5"/>
    <dgm:cxn modelId="{17B0DEC7-62BE-4CFF-B1CC-F0E42036DF2C}" srcId="{1AB3E420-AE79-4255-838B-9A4C07EE1230}" destId="{BBAED782-03EE-4E19-BB8F-768CE2806654}" srcOrd="1" destOrd="0" parTransId="{3855FDF5-3911-4C1B-AC71-3B69FC49D23D}" sibTransId="{ED2D842E-9722-4D9C-82E7-A12CFF2BD788}"/>
    <dgm:cxn modelId="{26D07BD8-AB88-421F-A412-98324E411339}" srcId="{BBAED782-03EE-4E19-BB8F-768CE2806654}" destId="{10F1D8FD-CA74-4016-9E4D-50911A4ADFE5}" srcOrd="0" destOrd="0" parTransId="{1F1A5CA1-FD37-4736-A354-F6946AC35A08}" sibTransId="{201BE354-A9DA-4CC2-8733-42960D42D564}"/>
    <dgm:cxn modelId="{6ACB43DD-434E-4709-926C-52A396F1BB1C}" srcId="{969354B5-FCB5-4257-A281-E302DFA0554B}" destId="{6C84472F-A818-4966-9D98-7C06197A8DE6}" srcOrd="2" destOrd="0" parTransId="{51022564-925B-4936-A305-5D8CD4EFCD5E}" sibTransId="{EDB6D0E3-116F-4486-AA4E-2896B208355B}"/>
    <dgm:cxn modelId="{4D7009E1-2EC5-4D91-A684-6B7DC41D2AE3}" srcId="{BBAED782-03EE-4E19-BB8F-768CE2806654}" destId="{28E15360-BCBD-4435-836C-38BD003FED8F}" srcOrd="1" destOrd="0" parTransId="{1B67D05B-E4B8-4569-9CEF-83812036120D}" sibTransId="{443C5D05-D2C4-460E-84CE-D4272EAA14B2}"/>
    <dgm:cxn modelId="{49B619EE-AF31-4D75-8383-0485AF568AAA}" type="presOf" srcId="{10F1D8FD-CA74-4016-9E4D-50911A4ADFE5}" destId="{89B0A64C-8104-4CAA-B5AA-7791E05F32F6}" srcOrd="0" destOrd="0" presId="urn:microsoft.com/office/officeart/2005/8/layout/vList5"/>
    <dgm:cxn modelId="{FA01FDC0-1CB9-4D6A-A465-E457B7A8A28D}" type="presParOf" srcId="{64BF9B6C-C80E-47B6-BF0E-0B5CEDC3A3FD}" destId="{0665DFBD-A820-42F1-B0F1-3E80F786E338}" srcOrd="0" destOrd="0" presId="urn:microsoft.com/office/officeart/2005/8/layout/vList5"/>
    <dgm:cxn modelId="{C68BF350-FE02-4973-B18A-A6A1821C1917}" type="presParOf" srcId="{0665DFBD-A820-42F1-B0F1-3E80F786E338}" destId="{37A89B79-6C11-4952-9A14-4A99B76A69D4}" srcOrd="0" destOrd="0" presId="urn:microsoft.com/office/officeart/2005/8/layout/vList5"/>
    <dgm:cxn modelId="{A29693DA-0D7C-4834-B7C0-DEC787D54951}" type="presParOf" srcId="{0665DFBD-A820-42F1-B0F1-3E80F786E338}" destId="{0B335132-E61B-4E55-B2B3-24778481A77E}" srcOrd="1" destOrd="0" presId="urn:microsoft.com/office/officeart/2005/8/layout/vList5"/>
    <dgm:cxn modelId="{B8CD8646-B9FD-4873-A530-AE044BE228DA}" type="presParOf" srcId="{64BF9B6C-C80E-47B6-BF0E-0B5CEDC3A3FD}" destId="{F699EC76-F37C-4599-B308-BEB057B66BEE}" srcOrd="1" destOrd="0" presId="urn:microsoft.com/office/officeart/2005/8/layout/vList5"/>
    <dgm:cxn modelId="{23918159-C390-4598-AA35-78722544E141}" type="presParOf" srcId="{64BF9B6C-C80E-47B6-BF0E-0B5CEDC3A3FD}" destId="{E2CCD8DB-7E95-480B-9387-38A106DA3297}" srcOrd="2" destOrd="0" presId="urn:microsoft.com/office/officeart/2005/8/layout/vList5"/>
    <dgm:cxn modelId="{CA97FCB4-EBF3-45E1-BA1B-D023F3F2437E}" type="presParOf" srcId="{E2CCD8DB-7E95-480B-9387-38A106DA3297}" destId="{06639997-7CBB-4E55-B990-9AE12ECEB349}" srcOrd="0" destOrd="0" presId="urn:microsoft.com/office/officeart/2005/8/layout/vList5"/>
    <dgm:cxn modelId="{1FEC971E-D39B-4294-8CD9-EB9B069EE07D}" type="presParOf" srcId="{E2CCD8DB-7E95-480B-9387-38A106DA3297}" destId="{89B0A64C-8104-4CAA-B5AA-7791E05F32F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D60E50-1DE5-4457-9824-FC5B07B8FB18}" type="doc">
      <dgm:prSet loTypeId="urn:microsoft.com/office/officeart/2005/8/layout/process4" loCatId="process" qsTypeId="urn:microsoft.com/office/officeart/2005/8/quickstyle/simple5" qsCatId="simple" csTypeId="urn:microsoft.com/office/officeart/2005/8/colors/accent2_2" csCatId="accent2" phldr="1"/>
      <dgm:spPr/>
      <dgm:t>
        <a:bodyPr/>
        <a:lstStyle/>
        <a:p>
          <a:endParaRPr lang="en-US"/>
        </a:p>
      </dgm:t>
    </dgm:pt>
    <dgm:pt modelId="{FFE8E69E-BD18-4B68-A83F-219C4820EEA0}">
      <dgm:prSet/>
      <dgm:spPr/>
      <dgm:t>
        <a:bodyPr/>
        <a:lstStyle/>
        <a:p>
          <a:r>
            <a:rPr lang="en-US" dirty="0"/>
            <a:t>Ohio EPA staff review photos, notes, and other documentation</a:t>
          </a:r>
        </a:p>
      </dgm:t>
    </dgm:pt>
    <dgm:pt modelId="{8F315525-F496-4914-A63D-902F0686A879}" type="parTrans" cxnId="{439C28BD-E479-4C47-8E21-4D9FDFFB1073}">
      <dgm:prSet/>
      <dgm:spPr/>
      <dgm:t>
        <a:bodyPr/>
        <a:lstStyle/>
        <a:p>
          <a:endParaRPr lang="en-US"/>
        </a:p>
      </dgm:t>
    </dgm:pt>
    <dgm:pt modelId="{6B4AB20B-194E-47EB-BA9C-177CFA95EE45}" type="sibTrans" cxnId="{439C28BD-E479-4C47-8E21-4D9FDFFB1073}">
      <dgm:prSet/>
      <dgm:spPr/>
      <dgm:t>
        <a:bodyPr/>
        <a:lstStyle/>
        <a:p>
          <a:endParaRPr lang="en-US"/>
        </a:p>
      </dgm:t>
    </dgm:pt>
    <dgm:pt modelId="{EBAB41DB-2EAB-4B4B-9E02-5993AC080BF9}">
      <dgm:prSet/>
      <dgm:spPr/>
      <dgm:t>
        <a:bodyPr/>
        <a:lstStyle/>
        <a:p>
          <a:r>
            <a:rPr lang="en-US"/>
            <a:t>They issue: </a:t>
          </a:r>
        </a:p>
      </dgm:t>
    </dgm:pt>
    <dgm:pt modelId="{3914AC29-AD9A-4BD0-9302-F6418E0A54BD}" type="parTrans" cxnId="{2F06F198-694E-4A3E-9522-5B90BC6961A0}">
      <dgm:prSet/>
      <dgm:spPr/>
      <dgm:t>
        <a:bodyPr/>
        <a:lstStyle/>
        <a:p>
          <a:endParaRPr lang="en-US"/>
        </a:p>
      </dgm:t>
    </dgm:pt>
    <dgm:pt modelId="{EA14078D-1FA8-4076-BAD5-C0CAC1C5F79B}" type="sibTrans" cxnId="{2F06F198-694E-4A3E-9522-5B90BC6961A0}">
      <dgm:prSet/>
      <dgm:spPr/>
      <dgm:t>
        <a:bodyPr/>
        <a:lstStyle/>
        <a:p>
          <a:endParaRPr lang="en-US"/>
        </a:p>
      </dgm:t>
    </dgm:pt>
    <dgm:pt modelId="{0CC278DF-594C-4D76-B250-D503D6887BA8}">
      <dgm:prSet/>
      <dgm:spPr/>
      <dgm:t>
        <a:bodyPr/>
        <a:lstStyle/>
        <a:p>
          <a:r>
            <a:rPr lang="en-US" dirty="0"/>
            <a:t>Inspection Summary letter; and/or</a:t>
          </a:r>
        </a:p>
        <a:p>
          <a:r>
            <a:rPr lang="en-US" dirty="0"/>
            <a:t>Likely will have recommendations to improve program</a:t>
          </a:r>
        </a:p>
      </dgm:t>
    </dgm:pt>
    <dgm:pt modelId="{3B853294-64AE-41D3-9716-D52107A12AE8}" type="parTrans" cxnId="{CD37C09E-3170-4724-B9D3-CB40D080316E}">
      <dgm:prSet/>
      <dgm:spPr/>
      <dgm:t>
        <a:bodyPr/>
        <a:lstStyle/>
        <a:p>
          <a:endParaRPr lang="en-US"/>
        </a:p>
      </dgm:t>
    </dgm:pt>
    <dgm:pt modelId="{53EE27D3-DCFB-4703-B3AA-FF09A2A931FD}" type="sibTrans" cxnId="{CD37C09E-3170-4724-B9D3-CB40D080316E}">
      <dgm:prSet/>
      <dgm:spPr/>
      <dgm:t>
        <a:bodyPr/>
        <a:lstStyle/>
        <a:p>
          <a:endParaRPr lang="en-US"/>
        </a:p>
      </dgm:t>
    </dgm:pt>
    <dgm:pt modelId="{DA6874D1-952E-4B9D-ACC0-BA42C3E0261A}">
      <dgm:prSet/>
      <dgm:spPr/>
      <dgm:t>
        <a:bodyPr/>
        <a:lstStyle/>
        <a:p>
          <a:r>
            <a:rPr lang="en-US" dirty="0"/>
            <a:t>Notice of Violation (NOV) letter</a:t>
          </a:r>
        </a:p>
        <a:p>
          <a:r>
            <a:rPr lang="en-US" dirty="0"/>
            <a:t>Will request a written response by a set date</a:t>
          </a:r>
        </a:p>
      </dgm:t>
    </dgm:pt>
    <dgm:pt modelId="{53CA35D8-15CA-405E-B9C0-23DF8487C11A}" type="parTrans" cxnId="{102A376A-C4EB-4469-A164-E2C83AC53B35}">
      <dgm:prSet/>
      <dgm:spPr/>
      <dgm:t>
        <a:bodyPr/>
        <a:lstStyle/>
        <a:p>
          <a:endParaRPr lang="en-US"/>
        </a:p>
      </dgm:t>
    </dgm:pt>
    <dgm:pt modelId="{32947366-5FDF-4D56-B75A-DFD04C8C9F0A}" type="sibTrans" cxnId="{102A376A-C4EB-4469-A164-E2C83AC53B35}">
      <dgm:prSet/>
      <dgm:spPr/>
      <dgm:t>
        <a:bodyPr/>
        <a:lstStyle/>
        <a:p>
          <a:endParaRPr lang="en-US"/>
        </a:p>
      </dgm:t>
    </dgm:pt>
    <dgm:pt modelId="{5D603928-465D-4A2B-8A89-2005C7C93937}" type="pres">
      <dgm:prSet presAssocID="{F1D60E50-1DE5-4457-9824-FC5B07B8FB18}" presName="Name0" presStyleCnt="0">
        <dgm:presLayoutVars>
          <dgm:dir/>
          <dgm:animLvl val="lvl"/>
          <dgm:resizeHandles val="exact"/>
        </dgm:presLayoutVars>
      </dgm:prSet>
      <dgm:spPr/>
    </dgm:pt>
    <dgm:pt modelId="{ED068281-0E84-4197-AFE9-A5E8A1E6C95D}" type="pres">
      <dgm:prSet presAssocID="{EBAB41DB-2EAB-4B4B-9E02-5993AC080BF9}" presName="boxAndChildren" presStyleCnt="0"/>
      <dgm:spPr/>
    </dgm:pt>
    <dgm:pt modelId="{0FB916AF-808A-4927-B638-339EE9CA4E43}" type="pres">
      <dgm:prSet presAssocID="{EBAB41DB-2EAB-4B4B-9E02-5993AC080BF9}" presName="parentTextBox" presStyleLbl="node1" presStyleIdx="0" presStyleCnt="2"/>
      <dgm:spPr/>
    </dgm:pt>
    <dgm:pt modelId="{5D71F3A1-7FED-474F-BA0B-0A8BC69B6B6C}" type="pres">
      <dgm:prSet presAssocID="{EBAB41DB-2EAB-4B4B-9E02-5993AC080BF9}" presName="entireBox" presStyleLbl="node1" presStyleIdx="0" presStyleCnt="2"/>
      <dgm:spPr/>
    </dgm:pt>
    <dgm:pt modelId="{4B776BFA-670B-4824-8058-20DD03CBAAA3}" type="pres">
      <dgm:prSet presAssocID="{EBAB41DB-2EAB-4B4B-9E02-5993AC080BF9}" presName="descendantBox" presStyleCnt="0"/>
      <dgm:spPr/>
    </dgm:pt>
    <dgm:pt modelId="{61AB43DF-3AB2-4CC9-9B32-5904B2C45C5F}" type="pres">
      <dgm:prSet presAssocID="{0CC278DF-594C-4D76-B250-D503D6887BA8}" presName="childTextBox" presStyleLbl="fgAccFollowNode1" presStyleIdx="0" presStyleCnt="2">
        <dgm:presLayoutVars>
          <dgm:bulletEnabled val="1"/>
        </dgm:presLayoutVars>
      </dgm:prSet>
      <dgm:spPr/>
    </dgm:pt>
    <dgm:pt modelId="{0B05A713-7EF7-4A4D-8476-3CD986BB2C1B}" type="pres">
      <dgm:prSet presAssocID="{DA6874D1-952E-4B9D-ACC0-BA42C3E0261A}" presName="childTextBox" presStyleLbl="fgAccFollowNode1" presStyleIdx="1" presStyleCnt="2">
        <dgm:presLayoutVars>
          <dgm:bulletEnabled val="1"/>
        </dgm:presLayoutVars>
      </dgm:prSet>
      <dgm:spPr/>
    </dgm:pt>
    <dgm:pt modelId="{E8841A66-9662-4898-AA53-22FF4C3C6EC5}" type="pres">
      <dgm:prSet presAssocID="{6B4AB20B-194E-47EB-BA9C-177CFA95EE45}" presName="sp" presStyleCnt="0"/>
      <dgm:spPr/>
    </dgm:pt>
    <dgm:pt modelId="{A416363A-91E2-408C-818D-6692E797B44E}" type="pres">
      <dgm:prSet presAssocID="{FFE8E69E-BD18-4B68-A83F-219C4820EEA0}" presName="arrowAndChildren" presStyleCnt="0"/>
      <dgm:spPr/>
    </dgm:pt>
    <dgm:pt modelId="{E70B6688-5798-4EEE-8EE2-FF23DB628471}" type="pres">
      <dgm:prSet presAssocID="{FFE8E69E-BD18-4B68-A83F-219C4820EEA0}" presName="parentTextArrow" presStyleLbl="node1" presStyleIdx="1" presStyleCnt="2"/>
      <dgm:spPr/>
    </dgm:pt>
  </dgm:ptLst>
  <dgm:cxnLst>
    <dgm:cxn modelId="{6920EE17-A05F-4B57-994A-449F9185A067}" type="presOf" srcId="{EBAB41DB-2EAB-4B4B-9E02-5993AC080BF9}" destId="{5D71F3A1-7FED-474F-BA0B-0A8BC69B6B6C}" srcOrd="1" destOrd="0" presId="urn:microsoft.com/office/officeart/2005/8/layout/process4"/>
    <dgm:cxn modelId="{102A376A-C4EB-4469-A164-E2C83AC53B35}" srcId="{EBAB41DB-2EAB-4B4B-9E02-5993AC080BF9}" destId="{DA6874D1-952E-4B9D-ACC0-BA42C3E0261A}" srcOrd="1" destOrd="0" parTransId="{53CA35D8-15CA-405E-B9C0-23DF8487C11A}" sibTransId="{32947366-5FDF-4D56-B75A-DFD04C8C9F0A}"/>
    <dgm:cxn modelId="{74D4277B-AD07-47D4-9F8E-F7775C60AFCA}" type="presOf" srcId="{0CC278DF-594C-4D76-B250-D503D6887BA8}" destId="{61AB43DF-3AB2-4CC9-9B32-5904B2C45C5F}" srcOrd="0" destOrd="0" presId="urn:microsoft.com/office/officeart/2005/8/layout/process4"/>
    <dgm:cxn modelId="{2F06F198-694E-4A3E-9522-5B90BC6961A0}" srcId="{F1D60E50-1DE5-4457-9824-FC5B07B8FB18}" destId="{EBAB41DB-2EAB-4B4B-9E02-5993AC080BF9}" srcOrd="1" destOrd="0" parTransId="{3914AC29-AD9A-4BD0-9302-F6418E0A54BD}" sibTransId="{EA14078D-1FA8-4076-BAD5-C0CAC1C5F79B}"/>
    <dgm:cxn modelId="{CD37C09E-3170-4724-B9D3-CB40D080316E}" srcId="{EBAB41DB-2EAB-4B4B-9E02-5993AC080BF9}" destId="{0CC278DF-594C-4D76-B250-D503D6887BA8}" srcOrd="0" destOrd="0" parTransId="{3B853294-64AE-41D3-9716-D52107A12AE8}" sibTransId="{53EE27D3-DCFB-4703-B3AA-FF09A2A931FD}"/>
    <dgm:cxn modelId="{A2140FA7-7F96-4494-B55A-2BE28E08E630}" type="presOf" srcId="{FFE8E69E-BD18-4B68-A83F-219C4820EEA0}" destId="{E70B6688-5798-4EEE-8EE2-FF23DB628471}" srcOrd="0" destOrd="0" presId="urn:microsoft.com/office/officeart/2005/8/layout/process4"/>
    <dgm:cxn modelId="{439C28BD-E479-4C47-8E21-4D9FDFFB1073}" srcId="{F1D60E50-1DE5-4457-9824-FC5B07B8FB18}" destId="{FFE8E69E-BD18-4B68-A83F-219C4820EEA0}" srcOrd="0" destOrd="0" parTransId="{8F315525-F496-4914-A63D-902F0686A879}" sibTransId="{6B4AB20B-194E-47EB-BA9C-177CFA95EE45}"/>
    <dgm:cxn modelId="{1E93D8D0-0B83-49EE-95AC-5268C90B4DF3}" type="presOf" srcId="{DA6874D1-952E-4B9D-ACC0-BA42C3E0261A}" destId="{0B05A713-7EF7-4A4D-8476-3CD986BB2C1B}" srcOrd="0" destOrd="0" presId="urn:microsoft.com/office/officeart/2005/8/layout/process4"/>
    <dgm:cxn modelId="{5C4464DE-BFE6-41FC-AAFB-7CDD33FFBC81}" type="presOf" srcId="{F1D60E50-1DE5-4457-9824-FC5B07B8FB18}" destId="{5D603928-465D-4A2B-8A89-2005C7C93937}" srcOrd="0" destOrd="0" presId="urn:microsoft.com/office/officeart/2005/8/layout/process4"/>
    <dgm:cxn modelId="{03CEA4DF-79C1-42C5-9D15-17C0CD8FAD3B}" type="presOf" srcId="{EBAB41DB-2EAB-4B4B-9E02-5993AC080BF9}" destId="{0FB916AF-808A-4927-B638-339EE9CA4E43}" srcOrd="0" destOrd="0" presId="urn:microsoft.com/office/officeart/2005/8/layout/process4"/>
    <dgm:cxn modelId="{E7EF4BBE-56F8-4CA0-AEB9-0DE5C420A8E2}" type="presParOf" srcId="{5D603928-465D-4A2B-8A89-2005C7C93937}" destId="{ED068281-0E84-4197-AFE9-A5E8A1E6C95D}" srcOrd="0" destOrd="0" presId="urn:microsoft.com/office/officeart/2005/8/layout/process4"/>
    <dgm:cxn modelId="{43A78C53-46E9-4542-8E02-5CBCC683B065}" type="presParOf" srcId="{ED068281-0E84-4197-AFE9-A5E8A1E6C95D}" destId="{0FB916AF-808A-4927-B638-339EE9CA4E43}" srcOrd="0" destOrd="0" presId="urn:microsoft.com/office/officeart/2005/8/layout/process4"/>
    <dgm:cxn modelId="{0B20A3E6-5BD3-44FC-A491-6EED78128B78}" type="presParOf" srcId="{ED068281-0E84-4197-AFE9-A5E8A1E6C95D}" destId="{5D71F3A1-7FED-474F-BA0B-0A8BC69B6B6C}" srcOrd="1" destOrd="0" presId="urn:microsoft.com/office/officeart/2005/8/layout/process4"/>
    <dgm:cxn modelId="{E2DD6E6A-2268-4708-BBEF-BFFEF18F516A}" type="presParOf" srcId="{ED068281-0E84-4197-AFE9-A5E8A1E6C95D}" destId="{4B776BFA-670B-4824-8058-20DD03CBAAA3}" srcOrd="2" destOrd="0" presId="urn:microsoft.com/office/officeart/2005/8/layout/process4"/>
    <dgm:cxn modelId="{3A3873CF-FEB1-43F1-9254-5BD2389C1AAF}" type="presParOf" srcId="{4B776BFA-670B-4824-8058-20DD03CBAAA3}" destId="{61AB43DF-3AB2-4CC9-9B32-5904B2C45C5F}" srcOrd="0" destOrd="0" presId="urn:microsoft.com/office/officeart/2005/8/layout/process4"/>
    <dgm:cxn modelId="{3F9144A0-1092-44CE-B689-CC2846B04247}" type="presParOf" srcId="{4B776BFA-670B-4824-8058-20DD03CBAAA3}" destId="{0B05A713-7EF7-4A4D-8476-3CD986BB2C1B}" srcOrd="1" destOrd="0" presId="urn:microsoft.com/office/officeart/2005/8/layout/process4"/>
    <dgm:cxn modelId="{9E78756C-0DFE-497D-9943-1E5D876D0C6F}" type="presParOf" srcId="{5D603928-465D-4A2B-8A89-2005C7C93937}" destId="{E8841A66-9662-4898-AA53-22FF4C3C6EC5}" srcOrd="1" destOrd="0" presId="urn:microsoft.com/office/officeart/2005/8/layout/process4"/>
    <dgm:cxn modelId="{E29F1238-C8C7-41D7-8828-FBD458041125}" type="presParOf" srcId="{5D603928-465D-4A2B-8A89-2005C7C93937}" destId="{A416363A-91E2-408C-818D-6692E797B44E}" srcOrd="2" destOrd="0" presId="urn:microsoft.com/office/officeart/2005/8/layout/process4"/>
    <dgm:cxn modelId="{89FB7B68-397F-447B-AADA-887CB9C7DEBC}" type="presParOf" srcId="{A416363A-91E2-408C-818D-6692E797B44E}" destId="{E70B6688-5798-4EEE-8EE2-FF23DB62847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7D9BDF-832F-4E8E-913D-5F6C2DA70BD3}" type="doc">
      <dgm:prSet loTypeId="urn:microsoft.com/office/officeart/2008/layout/LinedList" loCatId="list" qsTypeId="urn:microsoft.com/office/officeart/2005/8/quickstyle/simple5" qsCatId="simple" csTypeId="urn:microsoft.com/office/officeart/2005/8/colors/accent3_2" csCatId="accent3" phldr="1"/>
      <dgm:spPr/>
      <dgm:t>
        <a:bodyPr/>
        <a:lstStyle/>
        <a:p>
          <a:endParaRPr lang="en-US"/>
        </a:p>
      </dgm:t>
    </dgm:pt>
    <dgm:pt modelId="{604EC8BB-A37B-4F60-8043-1330EEB93DAF}">
      <dgm:prSet/>
      <dgm:spPr/>
      <dgm:t>
        <a:bodyPr/>
        <a:lstStyle/>
        <a:p>
          <a:r>
            <a:rPr lang="en-US" dirty="0"/>
            <a:t>Draft 2026 Small MS4 general permit - Public Notice? </a:t>
          </a:r>
        </a:p>
      </dgm:t>
    </dgm:pt>
    <dgm:pt modelId="{9B1FBF9A-6D9C-4C01-92F0-C3C68097052D}" type="parTrans" cxnId="{54673FD1-4819-4D3E-B89E-1DBD295AF1B4}">
      <dgm:prSet/>
      <dgm:spPr/>
      <dgm:t>
        <a:bodyPr/>
        <a:lstStyle/>
        <a:p>
          <a:endParaRPr lang="en-US"/>
        </a:p>
      </dgm:t>
    </dgm:pt>
    <dgm:pt modelId="{5D02B754-3473-497E-ACF1-61E6DB1D911B}" type="sibTrans" cxnId="{54673FD1-4819-4D3E-B89E-1DBD295AF1B4}">
      <dgm:prSet/>
      <dgm:spPr/>
      <dgm:t>
        <a:bodyPr/>
        <a:lstStyle/>
        <a:p>
          <a:endParaRPr lang="en-US"/>
        </a:p>
      </dgm:t>
    </dgm:pt>
    <dgm:pt modelId="{08732C07-0530-439B-95A8-E534F05A4908}">
      <dgm:prSet/>
      <dgm:spPr/>
      <dgm:t>
        <a:bodyPr/>
        <a:lstStyle/>
        <a:p>
          <a:r>
            <a:rPr lang="en-US"/>
            <a:t>2021 permit is administratively continued</a:t>
          </a:r>
        </a:p>
      </dgm:t>
    </dgm:pt>
    <dgm:pt modelId="{B50280F3-ACCB-4254-A3A5-DADC30C906B0}" type="parTrans" cxnId="{B6FA93F3-6D5B-4932-B654-910B4E668497}">
      <dgm:prSet/>
      <dgm:spPr/>
      <dgm:t>
        <a:bodyPr/>
        <a:lstStyle/>
        <a:p>
          <a:endParaRPr lang="en-US"/>
        </a:p>
      </dgm:t>
    </dgm:pt>
    <dgm:pt modelId="{35F2D5B7-0641-4B01-8DDB-3447B761D085}" type="sibTrans" cxnId="{B6FA93F3-6D5B-4932-B654-910B4E668497}">
      <dgm:prSet/>
      <dgm:spPr/>
      <dgm:t>
        <a:bodyPr/>
        <a:lstStyle/>
        <a:p>
          <a:endParaRPr lang="en-US"/>
        </a:p>
      </dgm:t>
    </dgm:pt>
    <dgm:pt modelId="{C066011C-1C6C-4BBE-8DCC-354C0800697A}">
      <dgm:prSet/>
      <dgm:spPr/>
      <dgm:t>
        <a:bodyPr/>
        <a:lstStyle/>
        <a:p>
          <a:r>
            <a:rPr lang="en-US"/>
            <a:t>All currently covered MS4s remain authorized</a:t>
          </a:r>
        </a:p>
      </dgm:t>
    </dgm:pt>
    <dgm:pt modelId="{28DD7810-A4D2-4E2F-9FFB-C991B72434F1}" type="parTrans" cxnId="{54B50572-A983-48E4-9DBA-BB4FFD596210}">
      <dgm:prSet/>
      <dgm:spPr/>
      <dgm:t>
        <a:bodyPr/>
        <a:lstStyle/>
        <a:p>
          <a:endParaRPr lang="en-US"/>
        </a:p>
      </dgm:t>
    </dgm:pt>
    <dgm:pt modelId="{254FC970-E120-48BC-813F-7389AB7D3F16}" type="sibTrans" cxnId="{54B50572-A983-48E4-9DBA-BB4FFD596210}">
      <dgm:prSet/>
      <dgm:spPr/>
      <dgm:t>
        <a:bodyPr/>
        <a:lstStyle/>
        <a:p>
          <a:endParaRPr lang="en-US"/>
        </a:p>
      </dgm:t>
    </dgm:pt>
    <dgm:pt modelId="{4D6F67E1-565C-4638-902D-E9D72906B315}">
      <dgm:prSet/>
      <dgm:spPr/>
      <dgm:t>
        <a:bodyPr/>
        <a:lstStyle/>
        <a:p>
          <a:r>
            <a:rPr lang="en-US"/>
            <a:t>Public notice draft → Hearing(45 days later) → Final Issuance</a:t>
          </a:r>
        </a:p>
      </dgm:t>
    </dgm:pt>
    <dgm:pt modelId="{54E8C4F5-BC9A-402A-A23E-9B729E91D2E7}" type="parTrans" cxnId="{6054F89B-1F28-43EC-8407-8A19EB09DC66}">
      <dgm:prSet/>
      <dgm:spPr/>
      <dgm:t>
        <a:bodyPr/>
        <a:lstStyle/>
        <a:p>
          <a:endParaRPr lang="en-US"/>
        </a:p>
      </dgm:t>
    </dgm:pt>
    <dgm:pt modelId="{811EB7EF-D6B6-404F-B834-8B32C9C29E6B}" type="sibTrans" cxnId="{6054F89B-1F28-43EC-8407-8A19EB09DC66}">
      <dgm:prSet/>
      <dgm:spPr/>
      <dgm:t>
        <a:bodyPr/>
        <a:lstStyle/>
        <a:p>
          <a:endParaRPr lang="en-US"/>
        </a:p>
      </dgm:t>
    </dgm:pt>
    <dgm:pt modelId="{86F382BD-8091-4C10-B1AB-2917AE402487}">
      <dgm:prSet/>
      <dgm:spPr/>
      <dgm:t>
        <a:bodyPr/>
        <a:lstStyle/>
        <a:p>
          <a:r>
            <a:rPr lang="en-US" dirty="0"/>
            <a:t>New MS4s, NOI+SWMP (likely 180 days to apply)</a:t>
          </a:r>
        </a:p>
      </dgm:t>
    </dgm:pt>
    <dgm:pt modelId="{DE0D6F70-3F29-4600-9D4F-830FFED2DA02}" type="parTrans" cxnId="{D81B2105-EADE-41CF-9BD3-A74B46458FC0}">
      <dgm:prSet/>
      <dgm:spPr/>
      <dgm:t>
        <a:bodyPr/>
        <a:lstStyle/>
        <a:p>
          <a:endParaRPr lang="en-US"/>
        </a:p>
      </dgm:t>
    </dgm:pt>
    <dgm:pt modelId="{79BBCE72-6FF5-4000-921A-D397774D52C8}" type="sibTrans" cxnId="{D81B2105-EADE-41CF-9BD3-A74B46458FC0}">
      <dgm:prSet/>
      <dgm:spPr/>
      <dgm:t>
        <a:bodyPr/>
        <a:lstStyle/>
        <a:p>
          <a:endParaRPr lang="en-US"/>
        </a:p>
      </dgm:t>
    </dgm:pt>
    <dgm:pt modelId="{55F0BA6D-DC8E-49F4-9ECE-7C51488AEC85}">
      <dgm:prSet/>
      <dgm:spPr/>
      <dgm:t>
        <a:bodyPr/>
        <a:lstStyle/>
        <a:p>
          <a:r>
            <a:rPr lang="en-US" dirty="0"/>
            <a:t>Existing MS4s, NOI (likely 90 days to renew)</a:t>
          </a:r>
        </a:p>
      </dgm:t>
    </dgm:pt>
    <dgm:pt modelId="{F8EF34A6-7559-42C5-8B27-1D42B7FD0967}" type="parTrans" cxnId="{D83DA7DB-EB23-4004-AB4E-7639D009EC19}">
      <dgm:prSet/>
      <dgm:spPr/>
      <dgm:t>
        <a:bodyPr/>
        <a:lstStyle/>
        <a:p>
          <a:endParaRPr lang="en-US"/>
        </a:p>
      </dgm:t>
    </dgm:pt>
    <dgm:pt modelId="{0D676F8F-EA19-4245-9BA1-4324B60E4874}" type="sibTrans" cxnId="{D83DA7DB-EB23-4004-AB4E-7639D009EC19}">
      <dgm:prSet/>
      <dgm:spPr/>
      <dgm:t>
        <a:bodyPr/>
        <a:lstStyle/>
        <a:p>
          <a:endParaRPr lang="en-US"/>
        </a:p>
      </dgm:t>
    </dgm:pt>
    <dgm:pt modelId="{F38C5C83-47EC-48B3-92D8-27C1776AA516}" type="pres">
      <dgm:prSet presAssocID="{627D9BDF-832F-4E8E-913D-5F6C2DA70BD3}" presName="vert0" presStyleCnt="0">
        <dgm:presLayoutVars>
          <dgm:dir/>
          <dgm:animOne val="branch"/>
          <dgm:animLvl val="lvl"/>
        </dgm:presLayoutVars>
      </dgm:prSet>
      <dgm:spPr/>
    </dgm:pt>
    <dgm:pt modelId="{70D2AD89-8737-4653-B92E-33EAA4F6D4CE}" type="pres">
      <dgm:prSet presAssocID="{604EC8BB-A37B-4F60-8043-1330EEB93DAF}" presName="thickLine" presStyleLbl="alignNode1" presStyleIdx="0" presStyleCnt="6"/>
      <dgm:spPr/>
    </dgm:pt>
    <dgm:pt modelId="{936C3297-67EC-472E-BF50-6B1A8BDA5890}" type="pres">
      <dgm:prSet presAssocID="{604EC8BB-A37B-4F60-8043-1330EEB93DAF}" presName="horz1" presStyleCnt="0"/>
      <dgm:spPr/>
    </dgm:pt>
    <dgm:pt modelId="{9156052B-B250-4750-B358-3893881EAA10}" type="pres">
      <dgm:prSet presAssocID="{604EC8BB-A37B-4F60-8043-1330EEB93DAF}" presName="tx1" presStyleLbl="revTx" presStyleIdx="0" presStyleCnt="6"/>
      <dgm:spPr/>
    </dgm:pt>
    <dgm:pt modelId="{36D5864E-F287-4270-A76E-9B1B5B502E30}" type="pres">
      <dgm:prSet presAssocID="{604EC8BB-A37B-4F60-8043-1330EEB93DAF}" presName="vert1" presStyleCnt="0"/>
      <dgm:spPr/>
    </dgm:pt>
    <dgm:pt modelId="{772ED186-DD5A-4BDD-8DA1-65D9C2CF842B}" type="pres">
      <dgm:prSet presAssocID="{08732C07-0530-439B-95A8-E534F05A4908}" presName="thickLine" presStyleLbl="alignNode1" presStyleIdx="1" presStyleCnt="6"/>
      <dgm:spPr/>
    </dgm:pt>
    <dgm:pt modelId="{C25FB884-E805-4F19-AD4A-883648925B5E}" type="pres">
      <dgm:prSet presAssocID="{08732C07-0530-439B-95A8-E534F05A4908}" presName="horz1" presStyleCnt="0"/>
      <dgm:spPr/>
    </dgm:pt>
    <dgm:pt modelId="{3DA94105-B196-4D46-ABD1-AEFA9B0D3D31}" type="pres">
      <dgm:prSet presAssocID="{08732C07-0530-439B-95A8-E534F05A4908}" presName="tx1" presStyleLbl="revTx" presStyleIdx="1" presStyleCnt="6"/>
      <dgm:spPr/>
    </dgm:pt>
    <dgm:pt modelId="{C0904291-1DCC-4EAE-9F2A-95FC72D8B4B5}" type="pres">
      <dgm:prSet presAssocID="{08732C07-0530-439B-95A8-E534F05A4908}" presName="vert1" presStyleCnt="0"/>
      <dgm:spPr/>
    </dgm:pt>
    <dgm:pt modelId="{B2F95E91-C98C-4EA1-80C3-0339AA1B9753}" type="pres">
      <dgm:prSet presAssocID="{C066011C-1C6C-4BBE-8DCC-354C0800697A}" presName="thickLine" presStyleLbl="alignNode1" presStyleIdx="2" presStyleCnt="6"/>
      <dgm:spPr/>
    </dgm:pt>
    <dgm:pt modelId="{4FBCE7DD-2D4A-45DB-BC78-98D51CF83F82}" type="pres">
      <dgm:prSet presAssocID="{C066011C-1C6C-4BBE-8DCC-354C0800697A}" presName="horz1" presStyleCnt="0"/>
      <dgm:spPr/>
    </dgm:pt>
    <dgm:pt modelId="{D655FE6D-F197-470D-967E-05808685D95C}" type="pres">
      <dgm:prSet presAssocID="{C066011C-1C6C-4BBE-8DCC-354C0800697A}" presName="tx1" presStyleLbl="revTx" presStyleIdx="2" presStyleCnt="6"/>
      <dgm:spPr/>
    </dgm:pt>
    <dgm:pt modelId="{0F81D9BF-7854-4B80-9097-67724C4CF3CD}" type="pres">
      <dgm:prSet presAssocID="{C066011C-1C6C-4BBE-8DCC-354C0800697A}" presName="vert1" presStyleCnt="0"/>
      <dgm:spPr/>
    </dgm:pt>
    <dgm:pt modelId="{A8687E4D-17E7-4D34-A1B7-FC7DAB3A45B4}" type="pres">
      <dgm:prSet presAssocID="{4D6F67E1-565C-4638-902D-E9D72906B315}" presName="thickLine" presStyleLbl="alignNode1" presStyleIdx="3" presStyleCnt="6"/>
      <dgm:spPr/>
    </dgm:pt>
    <dgm:pt modelId="{6F108081-73CF-4170-B9B3-03384D53FC4F}" type="pres">
      <dgm:prSet presAssocID="{4D6F67E1-565C-4638-902D-E9D72906B315}" presName="horz1" presStyleCnt="0"/>
      <dgm:spPr/>
    </dgm:pt>
    <dgm:pt modelId="{74D867D8-CC6B-4023-BD1C-F3F606EB8CE4}" type="pres">
      <dgm:prSet presAssocID="{4D6F67E1-565C-4638-902D-E9D72906B315}" presName="tx1" presStyleLbl="revTx" presStyleIdx="3" presStyleCnt="6"/>
      <dgm:spPr/>
    </dgm:pt>
    <dgm:pt modelId="{A761F073-840A-4B0B-832E-90DB8B048EC6}" type="pres">
      <dgm:prSet presAssocID="{4D6F67E1-565C-4638-902D-E9D72906B315}" presName="vert1" presStyleCnt="0"/>
      <dgm:spPr/>
    </dgm:pt>
    <dgm:pt modelId="{6951436E-5409-4ECD-BB6A-14E8640052B1}" type="pres">
      <dgm:prSet presAssocID="{86F382BD-8091-4C10-B1AB-2917AE402487}" presName="thickLine" presStyleLbl="alignNode1" presStyleIdx="4" presStyleCnt="6"/>
      <dgm:spPr/>
    </dgm:pt>
    <dgm:pt modelId="{5D40CFF3-50A1-4BDC-9CD9-754F89A229BD}" type="pres">
      <dgm:prSet presAssocID="{86F382BD-8091-4C10-B1AB-2917AE402487}" presName="horz1" presStyleCnt="0"/>
      <dgm:spPr/>
    </dgm:pt>
    <dgm:pt modelId="{D1D14A1A-65A8-482D-8425-8B3EE118CFDD}" type="pres">
      <dgm:prSet presAssocID="{86F382BD-8091-4C10-B1AB-2917AE402487}" presName="tx1" presStyleLbl="revTx" presStyleIdx="4" presStyleCnt="6"/>
      <dgm:spPr/>
    </dgm:pt>
    <dgm:pt modelId="{FB50D291-037A-435C-9DCD-C35FA6792BD4}" type="pres">
      <dgm:prSet presAssocID="{86F382BD-8091-4C10-B1AB-2917AE402487}" presName="vert1" presStyleCnt="0"/>
      <dgm:spPr/>
    </dgm:pt>
    <dgm:pt modelId="{B338BD92-9BFC-456F-B001-FF724A542471}" type="pres">
      <dgm:prSet presAssocID="{55F0BA6D-DC8E-49F4-9ECE-7C51488AEC85}" presName="thickLine" presStyleLbl="alignNode1" presStyleIdx="5" presStyleCnt="6"/>
      <dgm:spPr/>
    </dgm:pt>
    <dgm:pt modelId="{5571F4C9-24E7-46D8-B0CF-101445A7B687}" type="pres">
      <dgm:prSet presAssocID="{55F0BA6D-DC8E-49F4-9ECE-7C51488AEC85}" presName="horz1" presStyleCnt="0"/>
      <dgm:spPr/>
    </dgm:pt>
    <dgm:pt modelId="{768706A3-9ACB-4A55-B93C-A0CD4F26BF3B}" type="pres">
      <dgm:prSet presAssocID="{55F0BA6D-DC8E-49F4-9ECE-7C51488AEC85}" presName="tx1" presStyleLbl="revTx" presStyleIdx="5" presStyleCnt="6"/>
      <dgm:spPr/>
    </dgm:pt>
    <dgm:pt modelId="{E9918010-91E2-4872-9337-9F7ECA5ABA25}" type="pres">
      <dgm:prSet presAssocID="{55F0BA6D-DC8E-49F4-9ECE-7C51488AEC85}" presName="vert1" presStyleCnt="0"/>
      <dgm:spPr/>
    </dgm:pt>
  </dgm:ptLst>
  <dgm:cxnLst>
    <dgm:cxn modelId="{FC541803-4CA9-42E2-A90B-177D8CCC1287}" type="presOf" srcId="{86F382BD-8091-4C10-B1AB-2917AE402487}" destId="{D1D14A1A-65A8-482D-8425-8B3EE118CFDD}" srcOrd="0" destOrd="0" presId="urn:microsoft.com/office/officeart/2008/layout/LinedList"/>
    <dgm:cxn modelId="{D81B2105-EADE-41CF-9BD3-A74B46458FC0}" srcId="{627D9BDF-832F-4E8E-913D-5F6C2DA70BD3}" destId="{86F382BD-8091-4C10-B1AB-2917AE402487}" srcOrd="4" destOrd="0" parTransId="{DE0D6F70-3F29-4600-9D4F-830FFED2DA02}" sibTransId="{79BBCE72-6FF5-4000-921A-D397774D52C8}"/>
    <dgm:cxn modelId="{42348E2C-10EE-4232-9078-9923E92203A8}" type="presOf" srcId="{4D6F67E1-565C-4638-902D-E9D72906B315}" destId="{74D867D8-CC6B-4023-BD1C-F3F606EB8CE4}" srcOrd="0" destOrd="0" presId="urn:microsoft.com/office/officeart/2008/layout/LinedList"/>
    <dgm:cxn modelId="{477F832E-6BD2-47D5-9AEF-3A6F6CB9586D}" type="presOf" srcId="{604EC8BB-A37B-4F60-8043-1330EEB93DAF}" destId="{9156052B-B250-4750-B358-3893881EAA10}" srcOrd="0" destOrd="0" presId="urn:microsoft.com/office/officeart/2008/layout/LinedList"/>
    <dgm:cxn modelId="{87169C31-967A-4B9B-B988-4F25F530C850}" type="presOf" srcId="{C066011C-1C6C-4BBE-8DCC-354C0800697A}" destId="{D655FE6D-F197-470D-967E-05808685D95C}" srcOrd="0" destOrd="0" presId="urn:microsoft.com/office/officeart/2008/layout/LinedList"/>
    <dgm:cxn modelId="{77DBDE4A-7CA4-400D-A31B-0430C267F83C}" type="presOf" srcId="{55F0BA6D-DC8E-49F4-9ECE-7C51488AEC85}" destId="{768706A3-9ACB-4A55-B93C-A0CD4F26BF3B}" srcOrd="0" destOrd="0" presId="urn:microsoft.com/office/officeart/2008/layout/LinedList"/>
    <dgm:cxn modelId="{54B50572-A983-48E4-9DBA-BB4FFD596210}" srcId="{627D9BDF-832F-4E8E-913D-5F6C2DA70BD3}" destId="{C066011C-1C6C-4BBE-8DCC-354C0800697A}" srcOrd="2" destOrd="0" parTransId="{28DD7810-A4D2-4E2F-9FFB-C991B72434F1}" sibTransId="{254FC970-E120-48BC-813F-7389AB7D3F16}"/>
    <dgm:cxn modelId="{3CF6597B-5D37-4455-8F98-5A8B72892CB1}" type="presOf" srcId="{08732C07-0530-439B-95A8-E534F05A4908}" destId="{3DA94105-B196-4D46-ABD1-AEFA9B0D3D31}" srcOrd="0" destOrd="0" presId="urn:microsoft.com/office/officeart/2008/layout/LinedList"/>
    <dgm:cxn modelId="{6054F89B-1F28-43EC-8407-8A19EB09DC66}" srcId="{627D9BDF-832F-4E8E-913D-5F6C2DA70BD3}" destId="{4D6F67E1-565C-4638-902D-E9D72906B315}" srcOrd="3" destOrd="0" parTransId="{54E8C4F5-BC9A-402A-A23E-9B729E91D2E7}" sibTransId="{811EB7EF-D6B6-404F-B834-8B32C9C29E6B}"/>
    <dgm:cxn modelId="{5C08C6AB-353D-44DE-B6F2-D362274DDBE5}" type="presOf" srcId="{627D9BDF-832F-4E8E-913D-5F6C2DA70BD3}" destId="{F38C5C83-47EC-48B3-92D8-27C1776AA516}" srcOrd="0" destOrd="0" presId="urn:microsoft.com/office/officeart/2008/layout/LinedList"/>
    <dgm:cxn modelId="{54673FD1-4819-4D3E-B89E-1DBD295AF1B4}" srcId="{627D9BDF-832F-4E8E-913D-5F6C2DA70BD3}" destId="{604EC8BB-A37B-4F60-8043-1330EEB93DAF}" srcOrd="0" destOrd="0" parTransId="{9B1FBF9A-6D9C-4C01-92F0-C3C68097052D}" sibTransId="{5D02B754-3473-497E-ACF1-61E6DB1D911B}"/>
    <dgm:cxn modelId="{D83DA7DB-EB23-4004-AB4E-7639D009EC19}" srcId="{627D9BDF-832F-4E8E-913D-5F6C2DA70BD3}" destId="{55F0BA6D-DC8E-49F4-9ECE-7C51488AEC85}" srcOrd="5" destOrd="0" parTransId="{F8EF34A6-7559-42C5-8B27-1D42B7FD0967}" sibTransId="{0D676F8F-EA19-4245-9BA1-4324B60E4874}"/>
    <dgm:cxn modelId="{B6FA93F3-6D5B-4932-B654-910B4E668497}" srcId="{627D9BDF-832F-4E8E-913D-5F6C2DA70BD3}" destId="{08732C07-0530-439B-95A8-E534F05A4908}" srcOrd="1" destOrd="0" parTransId="{B50280F3-ACCB-4254-A3A5-DADC30C906B0}" sibTransId="{35F2D5B7-0641-4B01-8DDB-3447B761D085}"/>
    <dgm:cxn modelId="{7C32A189-613F-4134-990D-2F31E3625DBE}" type="presParOf" srcId="{F38C5C83-47EC-48B3-92D8-27C1776AA516}" destId="{70D2AD89-8737-4653-B92E-33EAA4F6D4CE}" srcOrd="0" destOrd="0" presId="urn:microsoft.com/office/officeart/2008/layout/LinedList"/>
    <dgm:cxn modelId="{5742B101-C276-4C83-B808-00D2DFEAB6E9}" type="presParOf" srcId="{F38C5C83-47EC-48B3-92D8-27C1776AA516}" destId="{936C3297-67EC-472E-BF50-6B1A8BDA5890}" srcOrd="1" destOrd="0" presId="urn:microsoft.com/office/officeart/2008/layout/LinedList"/>
    <dgm:cxn modelId="{A5EE34C7-4EA6-4E3D-87A9-33843DEC11C1}" type="presParOf" srcId="{936C3297-67EC-472E-BF50-6B1A8BDA5890}" destId="{9156052B-B250-4750-B358-3893881EAA10}" srcOrd="0" destOrd="0" presId="urn:microsoft.com/office/officeart/2008/layout/LinedList"/>
    <dgm:cxn modelId="{2DF29FF1-37EC-4DD4-BC74-96265B4342FA}" type="presParOf" srcId="{936C3297-67EC-472E-BF50-6B1A8BDA5890}" destId="{36D5864E-F287-4270-A76E-9B1B5B502E30}" srcOrd="1" destOrd="0" presId="urn:microsoft.com/office/officeart/2008/layout/LinedList"/>
    <dgm:cxn modelId="{D6F399A8-4296-4DBE-9EA7-F669ADF9EA2E}" type="presParOf" srcId="{F38C5C83-47EC-48B3-92D8-27C1776AA516}" destId="{772ED186-DD5A-4BDD-8DA1-65D9C2CF842B}" srcOrd="2" destOrd="0" presId="urn:microsoft.com/office/officeart/2008/layout/LinedList"/>
    <dgm:cxn modelId="{C1FB5BB5-657C-4E37-973E-2D8E55143918}" type="presParOf" srcId="{F38C5C83-47EC-48B3-92D8-27C1776AA516}" destId="{C25FB884-E805-4F19-AD4A-883648925B5E}" srcOrd="3" destOrd="0" presId="urn:microsoft.com/office/officeart/2008/layout/LinedList"/>
    <dgm:cxn modelId="{C0763DF7-31F9-43B6-8970-85B1F3BC743F}" type="presParOf" srcId="{C25FB884-E805-4F19-AD4A-883648925B5E}" destId="{3DA94105-B196-4D46-ABD1-AEFA9B0D3D31}" srcOrd="0" destOrd="0" presId="urn:microsoft.com/office/officeart/2008/layout/LinedList"/>
    <dgm:cxn modelId="{E4B37850-62AC-490E-A14E-E1E47CEAF565}" type="presParOf" srcId="{C25FB884-E805-4F19-AD4A-883648925B5E}" destId="{C0904291-1DCC-4EAE-9F2A-95FC72D8B4B5}" srcOrd="1" destOrd="0" presId="urn:microsoft.com/office/officeart/2008/layout/LinedList"/>
    <dgm:cxn modelId="{65286D66-DE6A-4822-BF5E-8FEC3A143D89}" type="presParOf" srcId="{F38C5C83-47EC-48B3-92D8-27C1776AA516}" destId="{B2F95E91-C98C-4EA1-80C3-0339AA1B9753}" srcOrd="4" destOrd="0" presId="urn:microsoft.com/office/officeart/2008/layout/LinedList"/>
    <dgm:cxn modelId="{D8D402DF-9DCB-4A7C-AA0A-B01AB6D319EB}" type="presParOf" srcId="{F38C5C83-47EC-48B3-92D8-27C1776AA516}" destId="{4FBCE7DD-2D4A-45DB-BC78-98D51CF83F82}" srcOrd="5" destOrd="0" presId="urn:microsoft.com/office/officeart/2008/layout/LinedList"/>
    <dgm:cxn modelId="{83CB7997-EEAB-4E7C-91CC-244B8527BBD5}" type="presParOf" srcId="{4FBCE7DD-2D4A-45DB-BC78-98D51CF83F82}" destId="{D655FE6D-F197-470D-967E-05808685D95C}" srcOrd="0" destOrd="0" presId="urn:microsoft.com/office/officeart/2008/layout/LinedList"/>
    <dgm:cxn modelId="{A0795CE5-006C-461A-BD6F-B5080C578FB4}" type="presParOf" srcId="{4FBCE7DD-2D4A-45DB-BC78-98D51CF83F82}" destId="{0F81D9BF-7854-4B80-9097-67724C4CF3CD}" srcOrd="1" destOrd="0" presId="urn:microsoft.com/office/officeart/2008/layout/LinedList"/>
    <dgm:cxn modelId="{73DF00DB-DD3C-42F3-BB4E-1C0B0898AEA7}" type="presParOf" srcId="{F38C5C83-47EC-48B3-92D8-27C1776AA516}" destId="{A8687E4D-17E7-4D34-A1B7-FC7DAB3A45B4}" srcOrd="6" destOrd="0" presId="urn:microsoft.com/office/officeart/2008/layout/LinedList"/>
    <dgm:cxn modelId="{6D12876D-E504-4986-8DF1-37AC6A0063C0}" type="presParOf" srcId="{F38C5C83-47EC-48B3-92D8-27C1776AA516}" destId="{6F108081-73CF-4170-B9B3-03384D53FC4F}" srcOrd="7" destOrd="0" presId="urn:microsoft.com/office/officeart/2008/layout/LinedList"/>
    <dgm:cxn modelId="{FCA21063-6E57-4B1A-9CF7-E02B424804CC}" type="presParOf" srcId="{6F108081-73CF-4170-B9B3-03384D53FC4F}" destId="{74D867D8-CC6B-4023-BD1C-F3F606EB8CE4}" srcOrd="0" destOrd="0" presId="urn:microsoft.com/office/officeart/2008/layout/LinedList"/>
    <dgm:cxn modelId="{2A93D15C-F13A-4EA0-B15D-AB4C6055DA86}" type="presParOf" srcId="{6F108081-73CF-4170-B9B3-03384D53FC4F}" destId="{A761F073-840A-4B0B-832E-90DB8B048EC6}" srcOrd="1" destOrd="0" presId="urn:microsoft.com/office/officeart/2008/layout/LinedList"/>
    <dgm:cxn modelId="{A17B69F2-2CE9-4EDC-BB1B-32A77D457BD2}" type="presParOf" srcId="{F38C5C83-47EC-48B3-92D8-27C1776AA516}" destId="{6951436E-5409-4ECD-BB6A-14E8640052B1}" srcOrd="8" destOrd="0" presId="urn:microsoft.com/office/officeart/2008/layout/LinedList"/>
    <dgm:cxn modelId="{CB5A92CF-B509-4EA0-8698-E161525D6A72}" type="presParOf" srcId="{F38C5C83-47EC-48B3-92D8-27C1776AA516}" destId="{5D40CFF3-50A1-4BDC-9CD9-754F89A229BD}" srcOrd="9" destOrd="0" presId="urn:microsoft.com/office/officeart/2008/layout/LinedList"/>
    <dgm:cxn modelId="{F11EDE47-6DA7-4663-A37F-2375314898DA}" type="presParOf" srcId="{5D40CFF3-50A1-4BDC-9CD9-754F89A229BD}" destId="{D1D14A1A-65A8-482D-8425-8B3EE118CFDD}" srcOrd="0" destOrd="0" presId="urn:microsoft.com/office/officeart/2008/layout/LinedList"/>
    <dgm:cxn modelId="{478E576A-A7E5-4E94-96B2-0E3DBFFD39FD}" type="presParOf" srcId="{5D40CFF3-50A1-4BDC-9CD9-754F89A229BD}" destId="{FB50D291-037A-435C-9DCD-C35FA6792BD4}" srcOrd="1" destOrd="0" presId="urn:microsoft.com/office/officeart/2008/layout/LinedList"/>
    <dgm:cxn modelId="{D830F33A-1415-447E-9F1F-03003BA685DD}" type="presParOf" srcId="{F38C5C83-47EC-48B3-92D8-27C1776AA516}" destId="{B338BD92-9BFC-456F-B001-FF724A542471}" srcOrd="10" destOrd="0" presId="urn:microsoft.com/office/officeart/2008/layout/LinedList"/>
    <dgm:cxn modelId="{E4F159CF-DC0A-43F2-887C-012C0EE3B7EF}" type="presParOf" srcId="{F38C5C83-47EC-48B3-92D8-27C1776AA516}" destId="{5571F4C9-24E7-46D8-B0CF-101445A7B687}" srcOrd="11" destOrd="0" presId="urn:microsoft.com/office/officeart/2008/layout/LinedList"/>
    <dgm:cxn modelId="{24B92EDE-A92F-42A9-8CEA-292B022C2593}" type="presParOf" srcId="{5571F4C9-24E7-46D8-B0CF-101445A7B687}" destId="{768706A3-9ACB-4A55-B93C-A0CD4F26BF3B}" srcOrd="0" destOrd="0" presId="urn:microsoft.com/office/officeart/2008/layout/LinedList"/>
    <dgm:cxn modelId="{C0799945-2100-4162-9250-AD39E332B61D}" type="presParOf" srcId="{5571F4C9-24E7-46D8-B0CF-101445A7B687}" destId="{E9918010-91E2-4872-9337-9F7ECA5ABA2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5FB019-343B-494E-9233-EDC480E430D3}" type="doc">
      <dgm:prSet loTypeId="urn:microsoft.com/office/officeart/2016/7/layout/RepeatingBendingProcessNew" loCatId="process" qsTypeId="urn:microsoft.com/office/officeart/2005/8/quickstyle/3d1" qsCatId="3D" csTypeId="urn:microsoft.com/office/officeart/2005/8/colors/colorful1" csCatId="colorful" phldr="1"/>
      <dgm:spPr/>
      <dgm:t>
        <a:bodyPr/>
        <a:lstStyle/>
        <a:p>
          <a:endParaRPr lang="en-US"/>
        </a:p>
      </dgm:t>
    </dgm:pt>
    <dgm:pt modelId="{782CD7F4-4A4C-4A8A-B9AA-048A89D0DA74}">
      <dgm:prSet/>
      <dgm:spPr/>
      <dgm:t>
        <a:bodyPr/>
        <a:lstStyle/>
        <a:p>
          <a:r>
            <a:rPr lang="en-US" dirty="0"/>
            <a:t>Stormwater regs protect H2O, infrastructure, and people</a:t>
          </a:r>
        </a:p>
      </dgm:t>
    </dgm:pt>
    <dgm:pt modelId="{D2F04420-E309-4D0C-827D-E99C8C23CC63}" type="parTrans" cxnId="{74DDA241-2051-4920-B9F6-9BE19026F21A}">
      <dgm:prSet/>
      <dgm:spPr/>
      <dgm:t>
        <a:bodyPr/>
        <a:lstStyle/>
        <a:p>
          <a:endParaRPr lang="en-US"/>
        </a:p>
      </dgm:t>
    </dgm:pt>
    <dgm:pt modelId="{F06AA406-EEAE-4144-8A4D-7E80CEA9BA91}" type="sibTrans" cxnId="{74DDA241-2051-4920-B9F6-9BE19026F21A}">
      <dgm:prSet/>
      <dgm:spPr/>
      <dgm:t>
        <a:bodyPr/>
        <a:lstStyle/>
        <a:p>
          <a:endParaRPr lang="en-US"/>
        </a:p>
      </dgm:t>
    </dgm:pt>
    <dgm:pt modelId="{A8C96D9E-DB38-48EE-BB81-A9D9905C7004}">
      <dgm:prSet/>
      <dgm:spPr/>
      <dgm:t>
        <a:bodyPr/>
        <a:lstStyle/>
        <a:p>
          <a:r>
            <a:rPr lang="en-US" dirty="0"/>
            <a:t>PIPE and Employee Training get us out of the gate </a:t>
          </a:r>
        </a:p>
      </dgm:t>
    </dgm:pt>
    <dgm:pt modelId="{002195D2-41B4-45C0-B71B-1C309F519962}" type="parTrans" cxnId="{098346AE-3460-4070-86AC-CF28B2D49D74}">
      <dgm:prSet/>
      <dgm:spPr/>
      <dgm:t>
        <a:bodyPr/>
        <a:lstStyle/>
        <a:p>
          <a:endParaRPr lang="en-US"/>
        </a:p>
      </dgm:t>
    </dgm:pt>
    <dgm:pt modelId="{0079EEF0-37BE-4380-951C-F357C27BAF19}" type="sibTrans" cxnId="{098346AE-3460-4070-86AC-CF28B2D49D74}">
      <dgm:prSet/>
      <dgm:spPr/>
      <dgm:t>
        <a:bodyPr/>
        <a:lstStyle/>
        <a:p>
          <a:endParaRPr lang="en-US"/>
        </a:p>
      </dgm:t>
    </dgm:pt>
    <dgm:pt modelId="{ADAF7F00-01C8-432B-A07F-FDCE120770F2}">
      <dgm:prSet/>
      <dgm:spPr/>
      <dgm:t>
        <a:bodyPr/>
        <a:lstStyle/>
        <a:p>
          <a:r>
            <a:rPr lang="en-US" dirty="0"/>
            <a:t>Inspections are essential (Construction, </a:t>
          </a:r>
        </a:p>
        <a:p>
          <a:r>
            <a:rPr lang="en-US" dirty="0"/>
            <a:t>Post– C, P2)</a:t>
          </a:r>
        </a:p>
      </dgm:t>
    </dgm:pt>
    <dgm:pt modelId="{7614D584-B09F-4512-9529-C2717A71A831}" type="parTrans" cxnId="{74B3EC61-BC94-4265-B9A0-1D8D64B3E949}">
      <dgm:prSet/>
      <dgm:spPr/>
      <dgm:t>
        <a:bodyPr/>
        <a:lstStyle/>
        <a:p>
          <a:endParaRPr lang="en-US"/>
        </a:p>
      </dgm:t>
    </dgm:pt>
    <dgm:pt modelId="{8B611863-3903-413A-BFD0-EEBB626A0EB7}" type="sibTrans" cxnId="{74B3EC61-BC94-4265-B9A0-1D8D64B3E949}">
      <dgm:prSet/>
      <dgm:spPr/>
      <dgm:t>
        <a:bodyPr/>
        <a:lstStyle/>
        <a:p>
          <a:endParaRPr lang="en-US"/>
        </a:p>
      </dgm:t>
    </dgm:pt>
    <dgm:pt modelId="{443EA68D-4FBB-4D70-BB11-34749FB6F8FC}">
      <dgm:prSet/>
      <dgm:spPr/>
      <dgm:t>
        <a:bodyPr/>
        <a:lstStyle/>
        <a:p>
          <a:r>
            <a:rPr lang="en-US" dirty="0"/>
            <a:t>An MS4 must use its authority</a:t>
          </a:r>
        </a:p>
      </dgm:t>
    </dgm:pt>
    <dgm:pt modelId="{6C1995F7-3176-48C4-8B55-F568DE6DBFBD}" type="parTrans" cxnId="{35FBBEE0-470E-4F4C-AD83-1AAA284C9B84}">
      <dgm:prSet/>
      <dgm:spPr/>
      <dgm:t>
        <a:bodyPr/>
        <a:lstStyle/>
        <a:p>
          <a:endParaRPr lang="en-US"/>
        </a:p>
      </dgm:t>
    </dgm:pt>
    <dgm:pt modelId="{F1FEC8EE-D43E-4A31-ABE3-08A67A83E0A2}" type="sibTrans" cxnId="{35FBBEE0-470E-4F4C-AD83-1AAA284C9B84}">
      <dgm:prSet/>
      <dgm:spPr/>
      <dgm:t>
        <a:bodyPr/>
        <a:lstStyle/>
        <a:p>
          <a:endParaRPr lang="en-US"/>
        </a:p>
      </dgm:t>
    </dgm:pt>
    <dgm:pt modelId="{DD1092D0-5E75-4371-9720-F44FBA268CC9}">
      <dgm:prSet/>
      <dgm:spPr/>
      <dgm:t>
        <a:bodyPr/>
        <a:lstStyle/>
        <a:p>
          <a:r>
            <a:rPr lang="en-US" dirty="0"/>
            <a:t>IDDE: Be Proactive. </a:t>
          </a:r>
        </a:p>
      </dgm:t>
    </dgm:pt>
    <dgm:pt modelId="{AF0D6D7B-FB75-4537-AC1B-D556A41F8C41}" type="parTrans" cxnId="{53FE0D04-8ABE-4370-85E1-2EA1AEE1EF1D}">
      <dgm:prSet/>
      <dgm:spPr/>
      <dgm:t>
        <a:bodyPr/>
        <a:lstStyle/>
        <a:p>
          <a:endParaRPr lang="en-US"/>
        </a:p>
      </dgm:t>
    </dgm:pt>
    <dgm:pt modelId="{3667B085-2782-41C2-9A51-02EB79DC1574}" type="sibTrans" cxnId="{53FE0D04-8ABE-4370-85E1-2EA1AEE1EF1D}">
      <dgm:prSet/>
      <dgm:spPr/>
      <dgm:t>
        <a:bodyPr/>
        <a:lstStyle/>
        <a:p>
          <a:endParaRPr lang="en-US"/>
        </a:p>
      </dgm:t>
    </dgm:pt>
    <dgm:pt modelId="{35C01098-755E-4AE4-871C-BC73FA451121}">
      <dgm:prSet/>
      <dgm:spPr/>
      <dgm:t>
        <a:bodyPr/>
        <a:lstStyle/>
        <a:p>
          <a:r>
            <a:rPr lang="en-US" dirty="0"/>
            <a:t>Document, follow-through, and adapt</a:t>
          </a:r>
        </a:p>
      </dgm:t>
    </dgm:pt>
    <dgm:pt modelId="{44609C19-8EAF-43FD-933B-E29F913C6D06}" type="parTrans" cxnId="{3496861A-4407-4A18-AAC1-F6E61D6F00AE}">
      <dgm:prSet/>
      <dgm:spPr/>
      <dgm:t>
        <a:bodyPr/>
        <a:lstStyle/>
        <a:p>
          <a:endParaRPr lang="en-US"/>
        </a:p>
      </dgm:t>
    </dgm:pt>
    <dgm:pt modelId="{560F462F-E488-4659-9E78-52FA8DB77A54}" type="sibTrans" cxnId="{3496861A-4407-4A18-AAC1-F6E61D6F00AE}">
      <dgm:prSet/>
      <dgm:spPr/>
      <dgm:t>
        <a:bodyPr/>
        <a:lstStyle/>
        <a:p>
          <a:endParaRPr lang="en-US"/>
        </a:p>
      </dgm:t>
    </dgm:pt>
    <dgm:pt modelId="{66C8B1A3-F133-4F49-BAA4-38CA3BB88A73}" type="pres">
      <dgm:prSet presAssocID="{1D5FB019-343B-494E-9233-EDC480E430D3}" presName="Name0" presStyleCnt="0">
        <dgm:presLayoutVars>
          <dgm:dir/>
          <dgm:resizeHandles val="exact"/>
        </dgm:presLayoutVars>
      </dgm:prSet>
      <dgm:spPr/>
    </dgm:pt>
    <dgm:pt modelId="{1E997FFA-A32D-4DCB-87C2-240CD19FBE1B}" type="pres">
      <dgm:prSet presAssocID="{782CD7F4-4A4C-4A8A-B9AA-048A89D0DA74}" presName="node" presStyleLbl="node1" presStyleIdx="0" presStyleCnt="6">
        <dgm:presLayoutVars>
          <dgm:bulletEnabled val="1"/>
        </dgm:presLayoutVars>
      </dgm:prSet>
      <dgm:spPr/>
    </dgm:pt>
    <dgm:pt modelId="{705E92BC-D02E-4177-AC0D-98EFA2B249E0}" type="pres">
      <dgm:prSet presAssocID="{F06AA406-EEAE-4144-8A4D-7E80CEA9BA91}" presName="sibTrans" presStyleLbl="sibTrans1D1" presStyleIdx="0" presStyleCnt="5"/>
      <dgm:spPr/>
    </dgm:pt>
    <dgm:pt modelId="{85717A19-5F97-4128-BA2D-EB5F762A0433}" type="pres">
      <dgm:prSet presAssocID="{F06AA406-EEAE-4144-8A4D-7E80CEA9BA91}" presName="connectorText" presStyleLbl="sibTrans1D1" presStyleIdx="0" presStyleCnt="5"/>
      <dgm:spPr/>
    </dgm:pt>
    <dgm:pt modelId="{6AFFE659-1EB8-434F-B194-DB6AECAA2B4C}" type="pres">
      <dgm:prSet presAssocID="{A8C96D9E-DB38-48EE-BB81-A9D9905C7004}" presName="node" presStyleLbl="node1" presStyleIdx="1" presStyleCnt="6">
        <dgm:presLayoutVars>
          <dgm:bulletEnabled val="1"/>
        </dgm:presLayoutVars>
      </dgm:prSet>
      <dgm:spPr/>
    </dgm:pt>
    <dgm:pt modelId="{B1342E7E-3FA4-4916-9DE4-35A2B2797DD0}" type="pres">
      <dgm:prSet presAssocID="{0079EEF0-37BE-4380-951C-F357C27BAF19}" presName="sibTrans" presStyleLbl="sibTrans1D1" presStyleIdx="1" presStyleCnt="5"/>
      <dgm:spPr/>
    </dgm:pt>
    <dgm:pt modelId="{ED017164-9E29-477C-BFEC-C46692B8EC23}" type="pres">
      <dgm:prSet presAssocID="{0079EEF0-37BE-4380-951C-F357C27BAF19}" presName="connectorText" presStyleLbl="sibTrans1D1" presStyleIdx="1" presStyleCnt="5"/>
      <dgm:spPr/>
    </dgm:pt>
    <dgm:pt modelId="{5D18F365-3E30-418B-8F94-B9672BAFEF1C}" type="pres">
      <dgm:prSet presAssocID="{DD1092D0-5E75-4371-9720-F44FBA268CC9}" presName="node" presStyleLbl="node1" presStyleIdx="2" presStyleCnt="6">
        <dgm:presLayoutVars>
          <dgm:bulletEnabled val="1"/>
        </dgm:presLayoutVars>
      </dgm:prSet>
      <dgm:spPr/>
    </dgm:pt>
    <dgm:pt modelId="{62ADB87C-66F9-42D4-9737-7B68B6787017}" type="pres">
      <dgm:prSet presAssocID="{3667B085-2782-41C2-9A51-02EB79DC1574}" presName="sibTrans" presStyleLbl="sibTrans1D1" presStyleIdx="2" presStyleCnt="5"/>
      <dgm:spPr/>
    </dgm:pt>
    <dgm:pt modelId="{B2B1F1CB-888F-4F8F-8B96-4974BAD620B5}" type="pres">
      <dgm:prSet presAssocID="{3667B085-2782-41C2-9A51-02EB79DC1574}" presName="connectorText" presStyleLbl="sibTrans1D1" presStyleIdx="2" presStyleCnt="5"/>
      <dgm:spPr/>
    </dgm:pt>
    <dgm:pt modelId="{F10906FE-42C6-41FA-98CA-6F476A4211DF}" type="pres">
      <dgm:prSet presAssocID="{ADAF7F00-01C8-432B-A07F-FDCE120770F2}" presName="node" presStyleLbl="node1" presStyleIdx="3" presStyleCnt="6">
        <dgm:presLayoutVars>
          <dgm:bulletEnabled val="1"/>
        </dgm:presLayoutVars>
      </dgm:prSet>
      <dgm:spPr/>
    </dgm:pt>
    <dgm:pt modelId="{396E520E-8F61-490E-BB2B-FC3C3ACD0902}" type="pres">
      <dgm:prSet presAssocID="{8B611863-3903-413A-BFD0-EEBB626A0EB7}" presName="sibTrans" presStyleLbl="sibTrans1D1" presStyleIdx="3" presStyleCnt="5"/>
      <dgm:spPr/>
    </dgm:pt>
    <dgm:pt modelId="{15B7ED3F-7D39-42E2-AB5F-1DC20B222723}" type="pres">
      <dgm:prSet presAssocID="{8B611863-3903-413A-BFD0-EEBB626A0EB7}" presName="connectorText" presStyleLbl="sibTrans1D1" presStyleIdx="3" presStyleCnt="5"/>
      <dgm:spPr/>
    </dgm:pt>
    <dgm:pt modelId="{2EA85399-D5F5-48E7-91AA-DADFC2680C34}" type="pres">
      <dgm:prSet presAssocID="{443EA68D-4FBB-4D70-BB11-34749FB6F8FC}" presName="node" presStyleLbl="node1" presStyleIdx="4" presStyleCnt="6">
        <dgm:presLayoutVars>
          <dgm:bulletEnabled val="1"/>
        </dgm:presLayoutVars>
      </dgm:prSet>
      <dgm:spPr/>
    </dgm:pt>
    <dgm:pt modelId="{6C2C922F-21E8-47C2-81DD-F86E6C57FF52}" type="pres">
      <dgm:prSet presAssocID="{F1FEC8EE-D43E-4A31-ABE3-08A67A83E0A2}" presName="sibTrans" presStyleLbl="sibTrans1D1" presStyleIdx="4" presStyleCnt="5"/>
      <dgm:spPr/>
    </dgm:pt>
    <dgm:pt modelId="{C0627EF6-BE0A-457D-9129-788073B27A6F}" type="pres">
      <dgm:prSet presAssocID="{F1FEC8EE-D43E-4A31-ABE3-08A67A83E0A2}" presName="connectorText" presStyleLbl="sibTrans1D1" presStyleIdx="4" presStyleCnt="5"/>
      <dgm:spPr/>
    </dgm:pt>
    <dgm:pt modelId="{23767B83-A0AF-4CF8-8192-4137F010AC67}" type="pres">
      <dgm:prSet presAssocID="{35C01098-755E-4AE4-871C-BC73FA451121}" presName="node" presStyleLbl="node1" presStyleIdx="5" presStyleCnt="6">
        <dgm:presLayoutVars>
          <dgm:bulletEnabled val="1"/>
        </dgm:presLayoutVars>
      </dgm:prSet>
      <dgm:spPr/>
    </dgm:pt>
  </dgm:ptLst>
  <dgm:cxnLst>
    <dgm:cxn modelId="{53FE0D04-8ABE-4370-85E1-2EA1AEE1EF1D}" srcId="{1D5FB019-343B-494E-9233-EDC480E430D3}" destId="{DD1092D0-5E75-4371-9720-F44FBA268CC9}" srcOrd="2" destOrd="0" parTransId="{AF0D6D7B-FB75-4537-AC1B-D556A41F8C41}" sibTransId="{3667B085-2782-41C2-9A51-02EB79DC1574}"/>
    <dgm:cxn modelId="{B613F918-BA02-424B-B271-1C5A817D933A}" type="presOf" srcId="{F06AA406-EEAE-4144-8A4D-7E80CEA9BA91}" destId="{705E92BC-D02E-4177-AC0D-98EFA2B249E0}" srcOrd="0" destOrd="0" presId="urn:microsoft.com/office/officeart/2016/7/layout/RepeatingBendingProcessNew"/>
    <dgm:cxn modelId="{111A6C19-8BBD-4635-AF9C-0AB7A8296070}" type="presOf" srcId="{443EA68D-4FBB-4D70-BB11-34749FB6F8FC}" destId="{2EA85399-D5F5-48E7-91AA-DADFC2680C34}" srcOrd="0" destOrd="0" presId="urn:microsoft.com/office/officeart/2016/7/layout/RepeatingBendingProcessNew"/>
    <dgm:cxn modelId="{3496861A-4407-4A18-AAC1-F6E61D6F00AE}" srcId="{1D5FB019-343B-494E-9233-EDC480E430D3}" destId="{35C01098-755E-4AE4-871C-BC73FA451121}" srcOrd="5" destOrd="0" parTransId="{44609C19-8EAF-43FD-933B-E29F913C6D06}" sibTransId="{560F462F-E488-4659-9E78-52FA8DB77A54}"/>
    <dgm:cxn modelId="{F3141C32-D4B9-4768-B6DC-DF4464A8A0ED}" type="presOf" srcId="{F1FEC8EE-D43E-4A31-ABE3-08A67A83E0A2}" destId="{6C2C922F-21E8-47C2-81DD-F86E6C57FF52}" srcOrd="0" destOrd="0" presId="urn:microsoft.com/office/officeart/2016/7/layout/RepeatingBendingProcessNew"/>
    <dgm:cxn modelId="{2EC12036-7BA7-4829-A654-EB947AFD7489}" type="presOf" srcId="{F06AA406-EEAE-4144-8A4D-7E80CEA9BA91}" destId="{85717A19-5F97-4128-BA2D-EB5F762A0433}" srcOrd="1" destOrd="0" presId="urn:microsoft.com/office/officeart/2016/7/layout/RepeatingBendingProcessNew"/>
    <dgm:cxn modelId="{74DDA241-2051-4920-B9F6-9BE19026F21A}" srcId="{1D5FB019-343B-494E-9233-EDC480E430D3}" destId="{782CD7F4-4A4C-4A8A-B9AA-048A89D0DA74}" srcOrd="0" destOrd="0" parTransId="{D2F04420-E309-4D0C-827D-E99C8C23CC63}" sibTransId="{F06AA406-EEAE-4144-8A4D-7E80CEA9BA91}"/>
    <dgm:cxn modelId="{74B3EC61-BC94-4265-B9A0-1D8D64B3E949}" srcId="{1D5FB019-343B-494E-9233-EDC480E430D3}" destId="{ADAF7F00-01C8-432B-A07F-FDCE120770F2}" srcOrd="3" destOrd="0" parTransId="{7614D584-B09F-4512-9529-C2717A71A831}" sibTransId="{8B611863-3903-413A-BFD0-EEBB626A0EB7}"/>
    <dgm:cxn modelId="{58DC6B67-CADD-4EAB-B4C4-ADD52C59EEDE}" type="presOf" srcId="{8B611863-3903-413A-BFD0-EEBB626A0EB7}" destId="{15B7ED3F-7D39-42E2-AB5F-1DC20B222723}" srcOrd="1" destOrd="0" presId="urn:microsoft.com/office/officeart/2016/7/layout/RepeatingBendingProcessNew"/>
    <dgm:cxn modelId="{9777635A-F898-48D1-B6AC-C34A5AA41F79}" type="presOf" srcId="{3667B085-2782-41C2-9A51-02EB79DC1574}" destId="{62ADB87C-66F9-42D4-9737-7B68B6787017}" srcOrd="0" destOrd="0" presId="urn:microsoft.com/office/officeart/2016/7/layout/RepeatingBendingProcessNew"/>
    <dgm:cxn modelId="{21731283-8BA6-48B9-A8FC-918DDE8A2D44}" type="presOf" srcId="{A8C96D9E-DB38-48EE-BB81-A9D9905C7004}" destId="{6AFFE659-1EB8-434F-B194-DB6AECAA2B4C}" srcOrd="0" destOrd="0" presId="urn:microsoft.com/office/officeart/2016/7/layout/RepeatingBendingProcessNew"/>
    <dgm:cxn modelId="{9D533587-93DF-425E-8D08-C8B3FB71F1EB}" type="presOf" srcId="{F1FEC8EE-D43E-4A31-ABE3-08A67A83E0A2}" destId="{C0627EF6-BE0A-457D-9129-788073B27A6F}" srcOrd="1" destOrd="0" presId="urn:microsoft.com/office/officeart/2016/7/layout/RepeatingBendingProcessNew"/>
    <dgm:cxn modelId="{04BEE092-4E9B-4E03-9D06-BDEF09259590}" type="presOf" srcId="{0079EEF0-37BE-4380-951C-F357C27BAF19}" destId="{ED017164-9E29-477C-BFEC-C46692B8EC23}" srcOrd="1" destOrd="0" presId="urn:microsoft.com/office/officeart/2016/7/layout/RepeatingBendingProcessNew"/>
    <dgm:cxn modelId="{D41B66A4-3D74-4265-8409-DAEC69CE41F2}" type="presOf" srcId="{782CD7F4-4A4C-4A8A-B9AA-048A89D0DA74}" destId="{1E997FFA-A32D-4DCB-87C2-240CD19FBE1B}" srcOrd="0" destOrd="0" presId="urn:microsoft.com/office/officeart/2016/7/layout/RepeatingBendingProcessNew"/>
    <dgm:cxn modelId="{D9F7C5A7-51D3-48E7-8B9A-E06BE13C7DAA}" type="presOf" srcId="{3667B085-2782-41C2-9A51-02EB79DC1574}" destId="{B2B1F1CB-888F-4F8F-8B96-4974BAD620B5}" srcOrd="1" destOrd="0" presId="urn:microsoft.com/office/officeart/2016/7/layout/RepeatingBendingProcessNew"/>
    <dgm:cxn modelId="{9B3632AD-673D-4621-90D9-58530EC79EF7}" type="presOf" srcId="{ADAF7F00-01C8-432B-A07F-FDCE120770F2}" destId="{F10906FE-42C6-41FA-98CA-6F476A4211DF}" srcOrd="0" destOrd="0" presId="urn:microsoft.com/office/officeart/2016/7/layout/RepeatingBendingProcessNew"/>
    <dgm:cxn modelId="{098346AE-3460-4070-86AC-CF28B2D49D74}" srcId="{1D5FB019-343B-494E-9233-EDC480E430D3}" destId="{A8C96D9E-DB38-48EE-BB81-A9D9905C7004}" srcOrd="1" destOrd="0" parTransId="{002195D2-41B4-45C0-B71B-1C309F519962}" sibTransId="{0079EEF0-37BE-4380-951C-F357C27BAF19}"/>
    <dgm:cxn modelId="{59B709C2-1887-497E-B3E9-8854C38245DB}" type="presOf" srcId="{0079EEF0-37BE-4380-951C-F357C27BAF19}" destId="{B1342E7E-3FA4-4916-9DE4-35A2B2797DD0}" srcOrd="0" destOrd="0" presId="urn:microsoft.com/office/officeart/2016/7/layout/RepeatingBendingProcessNew"/>
    <dgm:cxn modelId="{E6B651CA-BC36-485C-A41F-94796D3D67E2}" type="presOf" srcId="{8B611863-3903-413A-BFD0-EEBB626A0EB7}" destId="{396E520E-8F61-490E-BB2B-FC3C3ACD0902}" srcOrd="0" destOrd="0" presId="urn:microsoft.com/office/officeart/2016/7/layout/RepeatingBendingProcessNew"/>
    <dgm:cxn modelId="{71DFECD9-3AA1-465B-9D55-B4A3B84E9AD7}" type="presOf" srcId="{1D5FB019-343B-494E-9233-EDC480E430D3}" destId="{66C8B1A3-F133-4F49-BAA4-38CA3BB88A73}" srcOrd="0" destOrd="0" presId="urn:microsoft.com/office/officeart/2016/7/layout/RepeatingBendingProcessNew"/>
    <dgm:cxn modelId="{35FBBEE0-470E-4F4C-AD83-1AAA284C9B84}" srcId="{1D5FB019-343B-494E-9233-EDC480E430D3}" destId="{443EA68D-4FBB-4D70-BB11-34749FB6F8FC}" srcOrd="4" destOrd="0" parTransId="{6C1995F7-3176-48C4-8B55-F568DE6DBFBD}" sibTransId="{F1FEC8EE-D43E-4A31-ABE3-08A67A83E0A2}"/>
    <dgm:cxn modelId="{359497EF-D4DA-452A-8D30-DD74F161945A}" type="presOf" srcId="{35C01098-755E-4AE4-871C-BC73FA451121}" destId="{23767B83-A0AF-4CF8-8192-4137F010AC67}" srcOrd="0" destOrd="0" presId="urn:microsoft.com/office/officeart/2016/7/layout/RepeatingBendingProcessNew"/>
    <dgm:cxn modelId="{A559C9F1-9500-459C-A480-F968D08EB9FA}" type="presOf" srcId="{DD1092D0-5E75-4371-9720-F44FBA268CC9}" destId="{5D18F365-3E30-418B-8F94-B9672BAFEF1C}" srcOrd="0" destOrd="0" presId="urn:microsoft.com/office/officeart/2016/7/layout/RepeatingBendingProcessNew"/>
    <dgm:cxn modelId="{CF892852-426F-41A5-9BC6-455B4C4B8916}" type="presParOf" srcId="{66C8B1A3-F133-4F49-BAA4-38CA3BB88A73}" destId="{1E997FFA-A32D-4DCB-87C2-240CD19FBE1B}" srcOrd="0" destOrd="0" presId="urn:microsoft.com/office/officeart/2016/7/layout/RepeatingBendingProcessNew"/>
    <dgm:cxn modelId="{0352481B-8A05-4B3A-BCA7-8233CB1BD8FD}" type="presParOf" srcId="{66C8B1A3-F133-4F49-BAA4-38CA3BB88A73}" destId="{705E92BC-D02E-4177-AC0D-98EFA2B249E0}" srcOrd="1" destOrd="0" presId="urn:microsoft.com/office/officeart/2016/7/layout/RepeatingBendingProcessNew"/>
    <dgm:cxn modelId="{BE9AC73A-C2BD-464B-BF6C-FE19FE53044C}" type="presParOf" srcId="{705E92BC-D02E-4177-AC0D-98EFA2B249E0}" destId="{85717A19-5F97-4128-BA2D-EB5F762A0433}" srcOrd="0" destOrd="0" presId="urn:microsoft.com/office/officeart/2016/7/layout/RepeatingBendingProcessNew"/>
    <dgm:cxn modelId="{C177B595-07F6-4D20-A662-32F97FB476DD}" type="presParOf" srcId="{66C8B1A3-F133-4F49-BAA4-38CA3BB88A73}" destId="{6AFFE659-1EB8-434F-B194-DB6AECAA2B4C}" srcOrd="2" destOrd="0" presId="urn:microsoft.com/office/officeart/2016/7/layout/RepeatingBendingProcessNew"/>
    <dgm:cxn modelId="{A2DB4340-4B30-47B4-B5AD-D53BF8C657B4}" type="presParOf" srcId="{66C8B1A3-F133-4F49-BAA4-38CA3BB88A73}" destId="{B1342E7E-3FA4-4916-9DE4-35A2B2797DD0}" srcOrd="3" destOrd="0" presId="urn:microsoft.com/office/officeart/2016/7/layout/RepeatingBendingProcessNew"/>
    <dgm:cxn modelId="{69A1BB63-8392-4E58-BEB9-8CA75809C9CE}" type="presParOf" srcId="{B1342E7E-3FA4-4916-9DE4-35A2B2797DD0}" destId="{ED017164-9E29-477C-BFEC-C46692B8EC23}" srcOrd="0" destOrd="0" presId="urn:microsoft.com/office/officeart/2016/7/layout/RepeatingBendingProcessNew"/>
    <dgm:cxn modelId="{46310441-B22D-47CB-869B-CB2C1CBE020B}" type="presParOf" srcId="{66C8B1A3-F133-4F49-BAA4-38CA3BB88A73}" destId="{5D18F365-3E30-418B-8F94-B9672BAFEF1C}" srcOrd="4" destOrd="0" presId="urn:microsoft.com/office/officeart/2016/7/layout/RepeatingBendingProcessNew"/>
    <dgm:cxn modelId="{46F765F2-9D8E-4059-92B5-A4C676739C23}" type="presParOf" srcId="{66C8B1A3-F133-4F49-BAA4-38CA3BB88A73}" destId="{62ADB87C-66F9-42D4-9737-7B68B6787017}" srcOrd="5" destOrd="0" presId="urn:microsoft.com/office/officeart/2016/7/layout/RepeatingBendingProcessNew"/>
    <dgm:cxn modelId="{8C9D379C-964A-463F-91DB-053C68EA6D26}" type="presParOf" srcId="{62ADB87C-66F9-42D4-9737-7B68B6787017}" destId="{B2B1F1CB-888F-4F8F-8B96-4974BAD620B5}" srcOrd="0" destOrd="0" presId="urn:microsoft.com/office/officeart/2016/7/layout/RepeatingBendingProcessNew"/>
    <dgm:cxn modelId="{57D9F49A-1E59-4C68-8988-A877CB30718E}" type="presParOf" srcId="{66C8B1A3-F133-4F49-BAA4-38CA3BB88A73}" destId="{F10906FE-42C6-41FA-98CA-6F476A4211DF}" srcOrd="6" destOrd="0" presId="urn:microsoft.com/office/officeart/2016/7/layout/RepeatingBendingProcessNew"/>
    <dgm:cxn modelId="{4EF41B6A-AE07-422C-A2AB-09A0FC666892}" type="presParOf" srcId="{66C8B1A3-F133-4F49-BAA4-38CA3BB88A73}" destId="{396E520E-8F61-490E-BB2B-FC3C3ACD0902}" srcOrd="7" destOrd="0" presId="urn:microsoft.com/office/officeart/2016/7/layout/RepeatingBendingProcessNew"/>
    <dgm:cxn modelId="{CBAC816D-A85A-43A1-A4A6-332EEBFF1E6B}" type="presParOf" srcId="{396E520E-8F61-490E-BB2B-FC3C3ACD0902}" destId="{15B7ED3F-7D39-42E2-AB5F-1DC20B222723}" srcOrd="0" destOrd="0" presId="urn:microsoft.com/office/officeart/2016/7/layout/RepeatingBendingProcessNew"/>
    <dgm:cxn modelId="{DECD4301-75A1-43FE-9EDD-E3373A6A1EDA}" type="presParOf" srcId="{66C8B1A3-F133-4F49-BAA4-38CA3BB88A73}" destId="{2EA85399-D5F5-48E7-91AA-DADFC2680C34}" srcOrd="8" destOrd="0" presId="urn:microsoft.com/office/officeart/2016/7/layout/RepeatingBendingProcessNew"/>
    <dgm:cxn modelId="{4717E420-E194-4D5D-B5A8-7942804614CF}" type="presParOf" srcId="{66C8B1A3-F133-4F49-BAA4-38CA3BB88A73}" destId="{6C2C922F-21E8-47C2-81DD-F86E6C57FF52}" srcOrd="9" destOrd="0" presId="urn:microsoft.com/office/officeart/2016/7/layout/RepeatingBendingProcessNew"/>
    <dgm:cxn modelId="{6FEA3AB1-6800-4662-88A2-C666D214386B}" type="presParOf" srcId="{6C2C922F-21E8-47C2-81DD-F86E6C57FF52}" destId="{C0627EF6-BE0A-457D-9129-788073B27A6F}" srcOrd="0" destOrd="0" presId="urn:microsoft.com/office/officeart/2016/7/layout/RepeatingBendingProcessNew"/>
    <dgm:cxn modelId="{A9351DBA-4C9A-451B-A373-1AFC80E64708}" type="presParOf" srcId="{66C8B1A3-F133-4F49-BAA4-38CA3BB88A73}" destId="{23767B83-A0AF-4CF8-8192-4137F010AC67}"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4441B-7DC7-4F02-9029-970ABEF80AF6}">
      <dsp:nvSpPr>
        <dsp:cNvPr id="0" name=""/>
        <dsp:cNvSpPr/>
      </dsp:nvSpPr>
      <dsp:spPr>
        <a:xfrm>
          <a:off x="0" y="1735"/>
          <a:ext cx="4011084" cy="8795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21F860-3394-4AC4-B43F-F530EFB00789}">
      <dsp:nvSpPr>
        <dsp:cNvPr id="0" name=""/>
        <dsp:cNvSpPr/>
      </dsp:nvSpPr>
      <dsp:spPr>
        <a:xfrm>
          <a:off x="266061" y="199632"/>
          <a:ext cx="483748" cy="4837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7BCD82-8081-41F0-9CBA-B4C8CDCDEDA9}">
      <dsp:nvSpPr>
        <dsp:cNvPr id="0" name=""/>
        <dsp:cNvSpPr/>
      </dsp:nvSpPr>
      <dsp:spPr>
        <a:xfrm>
          <a:off x="1015872" y="1735"/>
          <a:ext cx="2995211" cy="879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85" tIns="93085" rIns="93085" bIns="93085" numCol="1" spcCol="1270" anchor="ctr" anchorCtr="0">
          <a:noAutofit/>
        </a:bodyPr>
        <a:lstStyle/>
        <a:p>
          <a:pPr marL="0" lvl="0" indent="0" algn="l" defTabSz="977900">
            <a:lnSpc>
              <a:spcPct val="90000"/>
            </a:lnSpc>
            <a:spcBef>
              <a:spcPct val="0"/>
            </a:spcBef>
            <a:spcAft>
              <a:spcPct val="35000"/>
            </a:spcAft>
            <a:buNone/>
          </a:pPr>
          <a:r>
            <a:rPr lang="en-US" sz="2200" kern="1200"/>
            <a:t>Protect water quality</a:t>
          </a:r>
        </a:p>
      </dsp:txBody>
      <dsp:txXfrm>
        <a:off x="1015872" y="1735"/>
        <a:ext cx="2995211" cy="879543"/>
      </dsp:txXfrm>
    </dsp:sp>
    <dsp:sp modelId="{FC2FAC80-ECF7-4DA6-BFD9-1C89646ACC96}">
      <dsp:nvSpPr>
        <dsp:cNvPr id="0" name=""/>
        <dsp:cNvSpPr/>
      </dsp:nvSpPr>
      <dsp:spPr>
        <a:xfrm>
          <a:off x="0" y="1101164"/>
          <a:ext cx="4011084" cy="8795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31AF1C-5E5C-445E-8FA1-7CB3DB99D543}">
      <dsp:nvSpPr>
        <dsp:cNvPr id="0" name=""/>
        <dsp:cNvSpPr/>
      </dsp:nvSpPr>
      <dsp:spPr>
        <a:xfrm>
          <a:off x="266061" y="1299061"/>
          <a:ext cx="483748" cy="4837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2BC637-762F-4D4C-A4DF-BAAC318C8317}">
      <dsp:nvSpPr>
        <dsp:cNvPr id="0" name=""/>
        <dsp:cNvSpPr/>
      </dsp:nvSpPr>
      <dsp:spPr>
        <a:xfrm>
          <a:off x="1015872" y="1101164"/>
          <a:ext cx="2995211" cy="879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85" tIns="93085" rIns="93085" bIns="93085" numCol="1" spcCol="1270" anchor="ctr" anchorCtr="0">
          <a:noAutofit/>
        </a:bodyPr>
        <a:lstStyle/>
        <a:p>
          <a:pPr marL="0" lvl="0" indent="0" algn="l" defTabSz="977900">
            <a:lnSpc>
              <a:spcPct val="90000"/>
            </a:lnSpc>
            <a:spcBef>
              <a:spcPct val="0"/>
            </a:spcBef>
            <a:spcAft>
              <a:spcPct val="35000"/>
            </a:spcAft>
            <a:buNone/>
          </a:pPr>
          <a:r>
            <a:rPr lang="en-US" sz="2200" kern="1200"/>
            <a:t>Prevent pollution</a:t>
          </a:r>
        </a:p>
      </dsp:txBody>
      <dsp:txXfrm>
        <a:off x="1015872" y="1101164"/>
        <a:ext cx="2995211" cy="879543"/>
      </dsp:txXfrm>
    </dsp:sp>
    <dsp:sp modelId="{4B0A0FC7-9973-4018-8871-BC1D82948E6B}">
      <dsp:nvSpPr>
        <dsp:cNvPr id="0" name=""/>
        <dsp:cNvSpPr/>
      </dsp:nvSpPr>
      <dsp:spPr>
        <a:xfrm>
          <a:off x="0" y="2200593"/>
          <a:ext cx="4011084" cy="8795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5E3C5D-9886-4B1E-ACDE-F66B57CF5696}">
      <dsp:nvSpPr>
        <dsp:cNvPr id="0" name=""/>
        <dsp:cNvSpPr/>
      </dsp:nvSpPr>
      <dsp:spPr>
        <a:xfrm>
          <a:off x="266061" y="2398491"/>
          <a:ext cx="483748" cy="4837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589653-2A47-4329-B620-EF9EED9EE324}">
      <dsp:nvSpPr>
        <dsp:cNvPr id="0" name=""/>
        <dsp:cNvSpPr/>
      </dsp:nvSpPr>
      <dsp:spPr>
        <a:xfrm>
          <a:off x="1015872" y="2200593"/>
          <a:ext cx="2995211" cy="879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85" tIns="93085" rIns="93085" bIns="93085" numCol="1" spcCol="1270" anchor="ctr" anchorCtr="0">
          <a:noAutofit/>
        </a:bodyPr>
        <a:lstStyle/>
        <a:p>
          <a:pPr marL="0" lvl="0" indent="0" algn="l" defTabSz="977900">
            <a:lnSpc>
              <a:spcPct val="90000"/>
            </a:lnSpc>
            <a:spcBef>
              <a:spcPct val="0"/>
            </a:spcBef>
            <a:spcAft>
              <a:spcPct val="35000"/>
            </a:spcAft>
            <a:buNone/>
          </a:pPr>
          <a:r>
            <a:rPr lang="en-US" sz="2200" kern="1200"/>
            <a:t>Reduce flooding and infrastructure damage</a:t>
          </a:r>
        </a:p>
      </dsp:txBody>
      <dsp:txXfrm>
        <a:off x="1015872" y="2200593"/>
        <a:ext cx="2995211" cy="879543"/>
      </dsp:txXfrm>
    </dsp:sp>
    <dsp:sp modelId="{1EB8DC36-049C-4E1B-936D-090A9889B3AE}">
      <dsp:nvSpPr>
        <dsp:cNvPr id="0" name=""/>
        <dsp:cNvSpPr/>
      </dsp:nvSpPr>
      <dsp:spPr>
        <a:xfrm>
          <a:off x="0" y="3246546"/>
          <a:ext cx="4011084" cy="8795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13316-567A-4ADF-9AAC-F6505414BEA0}">
      <dsp:nvSpPr>
        <dsp:cNvPr id="0" name=""/>
        <dsp:cNvSpPr/>
      </dsp:nvSpPr>
      <dsp:spPr>
        <a:xfrm>
          <a:off x="266061" y="3497920"/>
          <a:ext cx="483748" cy="4837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9F6B70-0953-4581-9975-D4418A36C090}">
      <dsp:nvSpPr>
        <dsp:cNvPr id="0" name=""/>
        <dsp:cNvSpPr/>
      </dsp:nvSpPr>
      <dsp:spPr>
        <a:xfrm>
          <a:off x="1015872" y="3300023"/>
          <a:ext cx="2995211" cy="879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85" tIns="93085" rIns="93085" bIns="93085" numCol="1" spcCol="1270" anchor="ctr" anchorCtr="0">
          <a:noAutofit/>
        </a:bodyPr>
        <a:lstStyle/>
        <a:p>
          <a:pPr marL="0" lvl="0" indent="0" algn="l" defTabSz="977900">
            <a:lnSpc>
              <a:spcPct val="90000"/>
            </a:lnSpc>
            <a:spcBef>
              <a:spcPct val="0"/>
            </a:spcBef>
            <a:spcAft>
              <a:spcPct val="35000"/>
            </a:spcAft>
            <a:buNone/>
          </a:pPr>
          <a:r>
            <a:rPr lang="en-US" sz="2200" kern="1200"/>
            <a:t>Maintain safe, clean communities</a:t>
          </a:r>
        </a:p>
      </dsp:txBody>
      <dsp:txXfrm>
        <a:off x="1015872" y="3300023"/>
        <a:ext cx="2995211" cy="87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A9292-2D89-48A5-879B-E7082AD8FA26}">
      <dsp:nvSpPr>
        <dsp:cNvPr id="0" name=""/>
        <dsp:cNvSpPr/>
      </dsp:nvSpPr>
      <dsp:spPr>
        <a:xfrm>
          <a:off x="0" y="411435"/>
          <a:ext cx="6336223" cy="59962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Sources: High density of human activity</a:t>
          </a:r>
        </a:p>
      </dsp:txBody>
      <dsp:txXfrm>
        <a:off x="29271" y="440706"/>
        <a:ext cx="6277681" cy="541083"/>
      </dsp:txXfrm>
    </dsp:sp>
    <dsp:sp modelId="{4B3192F3-010F-4D83-BBB5-D2DB85542D0B}">
      <dsp:nvSpPr>
        <dsp:cNvPr id="0" name=""/>
        <dsp:cNvSpPr/>
      </dsp:nvSpPr>
      <dsp:spPr>
        <a:xfrm>
          <a:off x="0" y="1083060"/>
          <a:ext cx="6336223" cy="59962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Delivery: Drainage systems move water quickly</a:t>
          </a:r>
        </a:p>
      </dsp:txBody>
      <dsp:txXfrm>
        <a:off x="29271" y="1112331"/>
        <a:ext cx="6277681" cy="541083"/>
      </dsp:txXfrm>
    </dsp:sp>
    <dsp:sp modelId="{5237FECD-B046-4805-84B1-0B41AF037441}">
      <dsp:nvSpPr>
        <dsp:cNvPr id="0" name=""/>
        <dsp:cNvSpPr/>
      </dsp:nvSpPr>
      <dsp:spPr>
        <a:xfrm>
          <a:off x="0" y="1754685"/>
          <a:ext cx="6336223" cy="59962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Impact: Water Quality</a:t>
          </a:r>
        </a:p>
      </dsp:txBody>
      <dsp:txXfrm>
        <a:off x="29271" y="1783956"/>
        <a:ext cx="6277681" cy="541083"/>
      </dsp:txXfrm>
    </dsp:sp>
    <dsp:sp modelId="{4520E7BA-3875-4320-A981-E5A4EDC50C34}">
      <dsp:nvSpPr>
        <dsp:cNvPr id="0" name=""/>
        <dsp:cNvSpPr/>
      </dsp:nvSpPr>
      <dsp:spPr>
        <a:xfrm>
          <a:off x="0" y="2354310"/>
          <a:ext cx="6336223"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175"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Lawsuits, US EPA Phase I &amp; II rules, Ohio EPA rules</a:t>
          </a:r>
        </a:p>
      </dsp:txBody>
      <dsp:txXfrm>
        <a:off x="0" y="2354310"/>
        <a:ext cx="6336223" cy="414000"/>
      </dsp:txXfrm>
    </dsp:sp>
    <dsp:sp modelId="{3283719C-9CF5-431D-BFA5-FB812021AD81}">
      <dsp:nvSpPr>
        <dsp:cNvPr id="0" name=""/>
        <dsp:cNvSpPr/>
      </dsp:nvSpPr>
      <dsp:spPr>
        <a:xfrm>
          <a:off x="0" y="2768310"/>
          <a:ext cx="6336223" cy="59962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Ability: Scale &amp; Proximity</a:t>
          </a:r>
        </a:p>
      </dsp:txBody>
      <dsp:txXfrm>
        <a:off x="29271" y="2797581"/>
        <a:ext cx="6277681" cy="541083"/>
      </dsp:txXfrm>
    </dsp:sp>
    <dsp:sp modelId="{94D533EE-8B37-4B37-9C29-ADFB53619E67}">
      <dsp:nvSpPr>
        <dsp:cNvPr id="0" name=""/>
        <dsp:cNvSpPr/>
      </dsp:nvSpPr>
      <dsp:spPr>
        <a:xfrm>
          <a:off x="0" y="3367935"/>
          <a:ext cx="6336223"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175"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MS4s are in the know on local issues, resources</a:t>
          </a:r>
        </a:p>
        <a:p>
          <a:pPr marL="228600" lvl="1" indent="-228600" algn="l" defTabSz="889000">
            <a:lnSpc>
              <a:spcPct val="90000"/>
            </a:lnSpc>
            <a:spcBef>
              <a:spcPct val="0"/>
            </a:spcBef>
            <a:spcAft>
              <a:spcPct val="20000"/>
            </a:spcAft>
            <a:buChar char="•"/>
          </a:pPr>
          <a:r>
            <a:rPr lang="en-US" sz="2000" kern="1200" dirty="0"/>
            <a:t>Have authority over activities that impact pollution</a:t>
          </a:r>
        </a:p>
        <a:p>
          <a:pPr marL="228600" lvl="1" indent="-228600" algn="l" defTabSz="889000">
            <a:lnSpc>
              <a:spcPct val="90000"/>
            </a:lnSpc>
            <a:spcBef>
              <a:spcPct val="0"/>
            </a:spcBef>
            <a:spcAft>
              <a:spcPct val="20000"/>
            </a:spcAft>
            <a:buChar char="•"/>
          </a:pPr>
          <a:r>
            <a:rPr lang="en-US" sz="2000" kern="1200" dirty="0"/>
            <a:t>Influence large areas</a:t>
          </a:r>
        </a:p>
      </dsp:txBody>
      <dsp:txXfrm>
        <a:off x="0" y="3367935"/>
        <a:ext cx="6336223" cy="103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302D3-1359-4266-A69D-9956BDD5C034}">
      <dsp:nvSpPr>
        <dsp:cNvPr id="0" name=""/>
        <dsp:cNvSpPr/>
      </dsp:nvSpPr>
      <dsp:spPr>
        <a:xfrm>
          <a:off x="0" y="4441"/>
          <a:ext cx="11111023" cy="9459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6648C9-C4AF-4343-8969-DCA5C9C2A384}">
      <dsp:nvSpPr>
        <dsp:cNvPr id="0" name=""/>
        <dsp:cNvSpPr/>
      </dsp:nvSpPr>
      <dsp:spPr>
        <a:xfrm>
          <a:off x="286156" y="217284"/>
          <a:ext cx="520284" cy="52028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BBDDB3-5EE3-4D7A-9E6C-4FCAD58D970E}">
      <dsp:nvSpPr>
        <dsp:cNvPr id="0" name=""/>
        <dsp:cNvSpPr/>
      </dsp:nvSpPr>
      <dsp:spPr>
        <a:xfrm>
          <a:off x="1092596" y="4441"/>
          <a:ext cx="10018426" cy="945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15" tIns="100115" rIns="100115" bIns="100115" numCol="1" spcCol="1270" anchor="ctr" anchorCtr="0">
          <a:noAutofit/>
        </a:bodyPr>
        <a:lstStyle/>
        <a:p>
          <a:pPr marL="0" lvl="0" indent="0" algn="l" defTabSz="844550">
            <a:lnSpc>
              <a:spcPct val="100000"/>
            </a:lnSpc>
            <a:spcBef>
              <a:spcPct val="0"/>
            </a:spcBef>
            <a:spcAft>
              <a:spcPct val="35000"/>
            </a:spcAft>
            <a:buNone/>
          </a:pPr>
          <a:r>
            <a:rPr lang="en-US" sz="1900" kern="1200" dirty="0"/>
            <a:t>Implement O&amp;M program to prevent/reduce pollution from municipal operations. </a:t>
          </a:r>
        </a:p>
      </dsp:txBody>
      <dsp:txXfrm>
        <a:off x="1092596" y="4441"/>
        <a:ext cx="10018426" cy="945971"/>
      </dsp:txXfrm>
    </dsp:sp>
    <dsp:sp modelId="{EEC90148-7CAF-47C5-BE86-330BECBC4513}">
      <dsp:nvSpPr>
        <dsp:cNvPr id="0" name=""/>
        <dsp:cNvSpPr/>
      </dsp:nvSpPr>
      <dsp:spPr>
        <a:xfrm>
          <a:off x="0" y="1186905"/>
          <a:ext cx="11111023" cy="9459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60E567-3BBB-42F9-B3EC-746BF62EB430}">
      <dsp:nvSpPr>
        <dsp:cNvPr id="0" name=""/>
        <dsp:cNvSpPr/>
      </dsp:nvSpPr>
      <dsp:spPr>
        <a:xfrm>
          <a:off x="286156" y="1399748"/>
          <a:ext cx="520284" cy="520284"/>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109D1-1F97-4D83-B180-72F4886736E5}">
      <dsp:nvSpPr>
        <dsp:cNvPr id="0" name=""/>
        <dsp:cNvSpPr/>
      </dsp:nvSpPr>
      <dsp:spPr>
        <a:xfrm>
          <a:off x="1092596" y="1186905"/>
          <a:ext cx="10018426" cy="945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15" tIns="100115" rIns="100115" bIns="100115" numCol="1" spcCol="1270" anchor="ctr" anchorCtr="0">
          <a:noAutofit/>
        </a:bodyPr>
        <a:lstStyle/>
        <a:p>
          <a:pPr marL="0" lvl="0" indent="0" algn="l" defTabSz="844550">
            <a:lnSpc>
              <a:spcPct val="100000"/>
            </a:lnSpc>
            <a:spcBef>
              <a:spcPct val="0"/>
            </a:spcBef>
            <a:spcAft>
              <a:spcPct val="35000"/>
            </a:spcAft>
            <a:buNone/>
          </a:pPr>
          <a:r>
            <a:rPr lang="en-US" sz="1900" kern="1200" dirty="0"/>
            <a:t>Facility inventory, permit status</a:t>
          </a:r>
        </a:p>
      </dsp:txBody>
      <dsp:txXfrm>
        <a:off x="1092596" y="1186905"/>
        <a:ext cx="10018426" cy="945971"/>
      </dsp:txXfrm>
    </dsp:sp>
    <dsp:sp modelId="{D30543F6-C9C0-47A8-9FA4-9ADB14DF43E4}">
      <dsp:nvSpPr>
        <dsp:cNvPr id="0" name=""/>
        <dsp:cNvSpPr/>
      </dsp:nvSpPr>
      <dsp:spPr>
        <a:xfrm>
          <a:off x="0" y="2369369"/>
          <a:ext cx="11111023" cy="9459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381D81-D619-4F5A-9961-CC65C9B47D7A}">
      <dsp:nvSpPr>
        <dsp:cNvPr id="0" name=""/>
        <dsp:cNvSpPr/>
      </dsp:nvSpPr>
      <dsp:spPr>
        <a:xfrm>
          <a:off x="286156" y="2582212"/>
          <a:ext cx="520284" cy="520284"/>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8C9D96-6D2C-46B2-8919-D84760057ECB}">
      <dsp:nvSpPr>
        <dsp:cNvPr id="0" name=""/>
        <dsp:cNvSpPr/>
      </dsp:nvSpPr>
      <dsp:spPr>
        <a:xfrm>
          <a:off x="1092596" y="2369369"/>
          <a:ext cx="10018426" cy="945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15" tIns="100115" rIns="100115" bIns="100115" numCol="1" spcCol="1270" anchor="ctr" anchorCtr="0">
          <a:noAutofit/>
        </a:bodyPr>
        <a:lstStyle/>
        <a:p>
          <a:pPr marL="0" lvl="0" indent="0" algn="l" defTabSz="844550">
            <a:lnSpc>
              <a:spcPct val="100000"/>
            </a:lnSpc>
            <a:spcBef>
              <a:spcPct val="0"/>
            </a:spcBef>
            <a:spcAft>
              <a:spcPct val="35000"/>
            </a:spcAft>
            <a:buNone/>
          </a:pPr>
          <a:r>
            <a:rPr lang="en-US" sz="1900" kern="1200" dirty="0"/>
            <a:t>Develop industrial Stormwater Pollution Prevention Plan (SWPPP) for vehicle maintenance facilities, bus terminals, composting facilities, impoundment lots, and waste transfer stations. </a:t>
          </a:r>
        </a:p>
      </dsp:txBody>
      <dsp:txXfrm>
        <a:off x="1092596" y="2369369"/>
        <a:ext cx="10018426" cy="945971"/>
      </dsp:txXfrm>
    </dsp:sp>
    <dsp:sp modelId="{E134A612-C74A-42FA-AFC4-CFE4B43BB64F}">
      <dsp:nvSpPr>
        <dsp:cNvPr id="0" name=""/>
        <dsp:cNvSpPr/>
      </dsp:nvSpPr>
      <dsp:spPr>
        <a:xfrm>
          <a:off x="0" y="3551833"/>
          <a:ext cx="11111023" cy="9459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944B13-CFE3-4E30-ABD3-1CF636C67D5E}">
      <dsp:nvSpPr>
        <dsp:cNvPr id="0" name=""/>
        <dsp:cNvSpPr/>
      </dsp:nvSpPr>
      <dsp:spPr>
        <a:xfrm>
          <a:off x="286156" y="3764676"/>
          <a:ext cx="520284" cy="52028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70166B-EA71-4ECA-8747-6A2C54BD13A4}">
      <dsp:nvSpPr>
        <dsp:cNvPr id="0" name=""/>
        <dsp:cNvSpPr/>
      </dsp:nvSpPr>
      <dsp:spPr>
        <a:xfrm>
          <a:off x="1092596" y="3551833"/>
          <a:ext cx="10018426" cy="945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15" tIns="100115" rIns="100115" bIns="100115" numCol="1" spcCol="1270" anchor="ctr" anchorCtr="0">
          <a:noAutofit/>
        </a:bodyPr>
        <a:lstStyle/>
        <a:p>
          <a:pPr marL="0" lvl="0" indent="0" algn="l" defTabSz="844550">
            <a:lnSpc>
              <a:spcPct val="100000"/>
            </a:lnSpc>
            <a:spcBef>
              <a:spcPct val="0"/>
            </a:spcBef>
            <a:spcAft>
              <a:spcPct val="35000"/>
            </a:spcAft>
            <a:buNone/>
          </a:pPr>
          <a:r>
            <a:rPr lang="en-US" sz="1900" kern="1200" dirty="0"/>
            <a:t>Ensure all materials and wastes are appropriately handled and disposed.</a:t>
          </a:r>
        </a:p>
      </dsp:txBody>
      <dsp:txXfrm>
        <a:off x="1092596" y="3551833"/>
        <a:ext cx="10018426" cy="945971"/>
      </dsp:txXfrm>
    </dsp:sp>
    <dsp:sp modelId="{D0B0EF49-039F-4CFB-9E22-5F18F0F44425}">
      <dsp:nvSpPr>
        <dsp:cNvPr id="0" name=""/>
        <dsp:cNvSpPr/>
      </dsp:nvSpPr>
      <dsp:spPr>
        <a:xfrm>
          <a:off x="0" y="4734297"/>
          <a:ext cx="11111023" cy="9459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FD6145-E50A-42A3-A127-CB8EAA358615}">
      <dsp:nvSpPr>
        <dsp:cNvPr id="0" name=""/>
        <dsp:cNvSpPr/>
      </dsp:nvSpPr>
      <dsp:spPr>
        <a:xfrm>
          <a:off x="286156" y="4947141"/>
          <a:ext cx="520284" cy="520284"/>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FF5877-1DD4-45E5-9DF0-39144EFDD39B}">
      <dsp:nvSpPr>
        <dsp:cNvPr id="0" name=""/>
        <dsp:cNvSpPr/>
      </dsp:nvSpPr>
      <dsp:spPr>
        <a:xfrm>
          <a:off x="1092596" y="4734297"/>
          <a:ext cx="10018426" cy="945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15" tIns="100115" rIns="100115" bIns="100115" numCol="1" spcCol="1270" anchor="ctr" anchorCtr="0">
          <a:noAutofit/>
        </a:bodyPr>
        <a:lstStyle/>
        <a:p>
          <a:pPr marL="0" lvl="0" indent="0" algn="l" defTabSz="844550">
            <a:lnSpc>
              <a:spcPct val="100000"/>
            </a:lnSpc>
            <a:spcBef>
              <a:spcPct val="0"/>
            </a:spcBef>
            <a:spcAft>
              <a:spcPct val="35000"/>
            </a:spcAft>
            <a:buNone/>
          </a:pPr>
          <a:r>
            <a:rPr lang="en-US" sz="1900" kern="1200" dirty="0"/>
            <a:t>Assess flood management projects for water quality impacts &amp; retrofit opportunities.</a:t>
          </a:r>
        </a:p>
      </dsp:txBody>
      <dsp:txXfrm>
        <a:off x="1092596" y="4734297"/>
        <a:ext cx="10018426" cy="9459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35132-E61B-4E55-B2B3-24778481A77E}">
      <dsp:nvSpPr>
        <dsp:cNvPr id="0" name=""/>
        <dsp:cNvSpPr/>
      </dsp:nvSpPr>
      <dsp:spPr>
        <a:xfrm rot="5400000">
          <a:off x="3013328" y="-786583"/>
          <a:ext cx="1620202" cy="3598521"/>
        </a:xfrm>
        <a:prstGeom prst="round2SameRect">
          <a:avLst/>
        </a:prstGeom>
        <a:solidFill>
          <a:schemeClr val="accent2">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10% Construction Sites/yr</a:t>
          </a:r>
        </a:p>
        <a:p>
          <a:pPr marL="171450" lvl="1" indent="-171450" algn="l" defTabSz="711200">
            <a:lnSpc>
              <a:spcPct val="90000"/>
            </a:lnSpc>
            <a:spcBef>
              <a:spcPct val="0"/>
            </a:spcBef>
            <a:spcAft>
              <a:spcPct val="15000"/>
            </a:spcAft>
            <a:buChar char="•"/>
          </a:pPr>
          <a:r>
            <a:rPr lang="en-US" sz="1600" kern="1200" dirty="0"/>
            <a:t>MS4 Inspection 1/5 yrs. </a:t>
          </a:r>
        </a:p>
        <a:p>
          <a:pPr marL="171450" lvl="1" indent="-171450" algn="l" defTabSz="711200">
            <a:lnSpc>
              <a:spcPct val="90000"/>
            </a:lnSpc>
            <a:spcBef>
              <a:spcPct val="0"/>
            </a:spcBef>
            <a:spcAft>
              <a:spcPct val="15000"/>
            </a:spcAft>
            <a:buChar char="•"/>
          </a:pPr>
          <a:r>
            <a:rPr lang="en-US" sz="1600" kern="1200" dirty="0"/>
            <a:t>MS4 Audit 1/7 yrs.</a:t>
          </a:r>
        </a:p>
      </dsp:txBody>
      <dsp:txXfrm rot="-5400000">
        <a:off x="2024169" y="281668"/>
        <a:ext cx="3519429" cy="1462018"/>
      </dsp:txXfrm>
    </dsp:sp>
    <dsp:sp modelId="{37A89B79-6C11-4952-9A14-4A99B76A69D4}">
      <dsp:nvSpPr>
        <dsp:cNvPr id="0" name=""/>
        <dsp:cNvSpPr/>
      </dsp:nvSpPr>
      <dsp:spPr>
        <a:xfrm>
          <a:off x="0" y="50"/>
          <a:ext cx="2024168" cy="2025252"/>
        </a:xfrm>
        <a:prstGeom prst="round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US EPA- </a:t>
          </a:r>
          <a:r>
            <a:rPr lang="en-US" sz="2000" kern="1200" dirty="0"/>
            <a:t>Compliance Monitoring Strategy</a:t>
          </a:r>
          <a:endParaRPr lang="en-US" sz="2500" kern="1200" dirty="0"/>
        </a:p>
      </dsp:txBody>
      <dsp:txXfrm>
        <a:off x="98812" y="98862"/>
        <a:ext cx="1826544" cy="1827628"/>
      </dsp:txXfrm>
    </dsp:sp>
    <dsp:sp modelId="{89B0A64C-8104-4CAA-B5AA-7791E05F32F6}">
      <dsp:nvSpPr>
        <dsp:cNvPr id="0" name=""/>
        <dsp:cNvSpPr/>
      </dsp:nvSpPr>
      <dsp:spPr>
        <a:xfrm rot="5400000">
          <a:off x="3013328" y="1339932"/>
          <a:ext cx="1620202" cy="3598521"/>
        </a:xfrm>
        <a:prstGeom prst="round2SameRect">
          <a:avLst/>
        </a:prstGeom>
        <a:solidFill>
          <a:schemeClr val="accent2">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Complaints, releases, MS4’s response</a:t>
          </a:r>
        </a:p>
        <a:p>
          <a:pPr marL="171450" lvl="1" indent="-171450" algn="l" defTabSz="711200">
            <a:lnSpc>
              <a:spcPct val="90000"/>
            </a:lnSpc>
            <a:spcBef>
              <a:spcPct val="0"/>
            </a:spcBef>
            <a:spcAft>
              <a:spcPct val="15000"/>
            </a:spcAft>
            <a:buChar char="•"/>
          </a:pPr>
          <a:r>
            <a:rPr lang="en-US" sz="1600" kern="1200" dirty="0"/>
            <a:t>NOVs for other issues</a:t>
          </a:r>
        </a:p>
        <a:p>
          <a:pPr marL="342900" lvl="2" indent="-171450" algn="l" defTabSz="711200">
            <a:lnSpc>
              <a:spcPct val="90000"/>
            </a:lnSpc>
            <a:spcBef>
              <a:spcPct val="0"/>
            </a:spcBef>
            <a:spcAft>
              <a:spcPct val="15000"/>
            </a:spcAft>
            <a:buChar char="•"/>
          </a:pPr>
          <a:r>
            <a:rPr lang="en-US" sz="1600" kern="1200" dirty="0"/>
            <a:t>Non-renewal of NPDES permit coverage. Non submittal of Annual Report </a:t>
          </a:r>
        </a:p>
      </dsp:txBody>
      <dsp:txXfrm rot="-5400000">
        <a:off x="2024169" y="2408183"/>
        <a:ext cx="3519429" cy="1462018"/>
      </dsp:txXfrm>
    </dsp:sp>
    <dsp:sp modelId="{06639997-7CBB-4E55-B990-9AE12ECEB349}">
      <dsp:nvSpPr>
        <dsp:cNvPr id="0" name=""/>
        <dsp:cNvSpPr/>
      </dsp:nvSpPr>
      <dsp:spPr>
        <a:xfrm>
          <a:off x="0" y="2126617"/>
          <a:ext cx="2024168" cy="2025252"/>
        </a:xfrm>
        <a:prstGeom prst="round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Other Factors</a:t>
          </a:r>
        </a:p>
      </dsp:txBody>
      <dsp:txXfrm>
        <a:off x="98812" y="2225429"/>
        <a:ext cx="1826544" cy="18276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1F3A1-7FED-474F-BA0B-0A8BC69B6B6C}">
      <dsp:nvSpPr>
        <dsp:cNvPr id="0" name=""/>
        <dsp:cNvSpPr/>
      </dsp:nvSpPr>
      <dsp:spPr>
        <a:xfrm>
          <a:off x="0" y="2483499"/>
          <a:ext cx="10972800" cy="16294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a:t>They issue: </a:t>
          </a:r>
        </a:p>
      </dsp:txBody>
      <dsp:txXfrm>
        <a:off x="0" y="2483499"/>
        <a:ext cx="10972800" cy="879899"/>
      </dsp:txXfrm>
    </dsp:sp>
    <dsp:sp modelId="{61AB43DF-3AB2-4CC9-9B32-5904B2C45C5F}">
      <dsp:nvSpPr>
        <dsp:cNvPr id="0" name=""/>
        <dsp:cNvSpPr/>
      </dsp:nvSpPr>
      <dsp:spPr>
        <a:xfrm>
          <a:off x="0" y="3330810"/>
          <a:ext cx="5486399" cy="749544"/>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Inspection Summary letter; and/or</a:t>
          </a:r>
        </a:p>
        <a:p>
          <a:pPr marL="0" lvl="0" indent="0" algn="ctr" defTabSz="800100">
            <a:lnSpc>
              <a:spcPct val="90000"/>
            </a:lnSpc>
            <a:spcBef>
              <a:spcPct val="0"/>
            </a:spcBef>
            <a:spcAft>
              <a:spcPct val="35000"/>
            </a:spcAft>
            <a:buNone/>
          </a:pPr>
          <a:r>
            <a:rPr lang="en-US" sz="1800" kern="1200" dirty="0"/>
            <a:t>Likely will have recommendations to improve program</a:t>
          </a:r>
        </a:p>
      </dsp:txBody>
      <dsp:txXfrm>
        <a:off x="0" y="3330810"/>
        <a:ext cx="5486399" cy="749544"/>
      </dsp:txXfrm>
    </dsp:sp>
    <dsp:sp modelId="{0B05A713-7EF7-4A4D-8476-3CD986BB2C1B}">
      <dsp:nvSpPr>
        <dsp:cNvPr id="0" name=""/>
        <dsp:cNvSpPr/>
      </dsp:nvSpPr>
      <dsp:spPr>
        <a:xfrm>
          <a:off x="5486400" y="3330810"/>
          <a:ext cx="5486399" cy="749544"/>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Notice of Violation (NOV) letter</a:t>
          </a:r>
        </a:p>
        <a:p>
          <a:pPr marL="0" lvl="0" indent="0" algn="ctr" defTabSz="800100">
            <a:lnSpc>
              <a:spcPct val="90000"/>
            </a:lnSpc>
            <a:spcBef>
              <a:spcPct val="0"/>
            </a:spcBef>
            <a:spcAft>
              <a:spcPct val="35000"/>
            </a:spcAft>
            <a:buNone/>
          </a:pPr>
          <a:r>
            <a:rPr lang="en-US" sz="1800" kern="1200" dirty="0"/>
            <a:t>Will request a written response by a set date</a:t>
          </a:r>
        </a:p>
      </dsp:txBody>
      <dsp:txXfrm>
        <a:off x="5486400" y="3330810"/>
        <a:ext cx="5486399" cy="749544"/>
      </dsp:txXfrm>
    </dsp:sp>
    <dsp:sp modelId="{E70B6688-5798-4EEE-8EE2-FF23DB628471}">
      <dsp:nvSpPr>
        <dsp:cNvPr id="0" name=""/>
        <dsp:cNvSpPr/>
      </dsp:nvSpPr>
      <dsp:spPr>
        <a:xfrm rot="10800000">
          <a:off x="0" y="1855"/>
          <a:ext cx="10972800" cy="2506085"/>
        </a:xfrm>
        <a:prstGeom prst="upArrowCallou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Ohio EPA staff review photos, notes, and other documentation</a:t>
          </a:r>
        </a:p>
      </dsp:txBody>
      <dsp:txXfrm rot="10800000">
        <a:off x="0" y="1855"/>
        <a:ext cx="10972800" cy="16283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2AD89-8737-4653-B92E-33EAA4F6D4CE}">
      <dsp:nvSpPr>
        <dsp:cNvPr id="0" name=""/>
        <dsp:cNvSpPr/>
      </dsp:nvSpPr>
      <dsp:spPr>
        <a:xfrm>
          <a:off x="0" y="2086"/>
          <a:ext cx="5791201"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156052B-B250-4750-B358-3893881EAA10}">
      <dsp:nvSpPr>
        <dsp:cNvPr id="0" name=""/>
        <dsp:cNvSpPr/>
      </dsp:nvSpPr>
      <dsp:spPr>
        <a:xfrm>
          <a:off x="0" y="2086"/>
          <a:ext cx="5791201" cy="71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Draft 2026 Small MS4 general permit - Public Notice? </a:t>
          </a:r>
        </a:p>
      </dsp:txBody>
      <dsp:txXfrm>
        <a:off x="0" y="2086"/>
        <a:ext cx="5791201" cy="711481"/>
      </dsp:txXfrm>
    </dsp:sp>
    <dsp:sp modelId="{772ED186-DD5A-4BDD-8DA1-65D9C2CF842B}">
      <dsp:nvSpPr>
        <dsp:cNvPr id="0" name=""/>
        <dsp:cNvSpPr/>
      </dsp:nvSpPr>
      <dsp:spPr>
        <a:xfrm>
          <a:off x="0" y="713567"/>
          <a:ext cx="5791201"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DA94105-B196-4D46-ABD1-AEFA9B0D3D31}">
      <dsp:nvSpPr>
        <dsp:cNvPr id="0" name=""/>
        <dsp:cNvSpPr/>
      </dsp:nvSpPr>
      <dsp:spPr>
        <a:xfrm>
          <a:off x="0" y="713567"/>
          <a:ext cx="5791201" cy="71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2021 permit is administratively continued</a:t>
          </a:r>
        </a:p>
      </dsp:txBody>
      <dsp:txXfrm>
        <a:off x="0" y="713567"/>
        <a:ext cx="5791201" cy="711481"/>
      </dsp:txXfrm>
    </dsp:sp>
    <dsp:sp modelId="{B2F95E91-C98C-4EA1-80C3-0339AA1B9753}">
      <dsp:nvSpPr>
        <dsp:cNvPr id="0" name=""/>
        <dsp:cNvSpPr/>
      </dsp:nvSpPr>
      <dsp:spPr>
        <a:xfrm>
          <a:off x="0" y="1425048"/>
          <a:ext cx="5791201"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655FE6D-F197-470D-967E-05808685D95C}">
      <dsp:nvSpPr>
        <dsp:cNvPr id="0" name=""/>
        <dsp:cNvSpPr/>
      </dsp:nvSpPr>
      <dsp:spPr>
        <a:xfrm>
          <a:off x="0" y="1425048"/>
          <a:ext cx="5791201" cy="71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All currently covered MS4s remain authorized</a:t>
          </a:r>
        </a:p>
      </dsp:txBody>
      <dsp:txXfrm>
        <a:off x="0" y="1425048"/>
        <a:ext cx="5791201" cy="711481"/>
      </dsp:txXfrm>
    </dsp:sp>
    <dsp:sp modelId="{A8687E4D-17E7-4D34-A1B7-FC7DAB3A45B4}">
      <dsp:nvSpPr>
        <dsp:cNvPr id="0" name=""/>
        <dsp:cNvSpPr/>
      </dsp:nvSpPr>
      <dsp:spPr>
        <a:xfrm>
          <a:off x="0" y="2136529"/>
          <a:ext cx="5791201"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4D867D8-CC6B-4023-BD1C-F3F606EB8CE4}">
      <dsp:nvSpPr>
        <dsp:cNvPr id="0" name=""/>
        <dsp:cNvSpPr/>
      </dsp:nvSpPr>
      <dsp:spPr>
        <a:xfrm>
          <a:off x="0" y="2136529"/>
          <a:ext cx="5791201" cy="71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Public notice draft → Hearing(45 days later) → Final Issuance</a:t>
          </a:r>
        </a:p>
      </dsp:txBody>
      <dsp:txXfrm>
        <a:off x="0" y="2136529"/>
        <a:ext cx="5791201" cy="711481"/>
      </dsp:txXfrm>
    </dsp:sp>
    <dsp:sp modelId="{6951436E-5409-4ECD-BB6A-14E8640052B1}">
      <dsp:nvSpPr>
        <dsp:cNvPr id="0" name=""/>
        <dsp:cNvSpPr/>
      </dsp:nvSpPr>
      <dsp:spPr>
        <a:xfrm>
          <a:off x="0" y="2848010"/>
          <a:ext cx="5791201"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1D14A1A-65A8-482D-8425-8B3EE118CFDD}">
      <dsp:nvSpPr>
        <dsp:cNvPr id="0" name=""/>
        <dsp:cNvSpPr/>
      </dsp:nvSpPr>
      <dsp:spPr>
        <a:xfrm>
          <a:off x="0" y="2848010"/>
          <a:ext cx="5791201" cy="71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New MS4s, NOI+SWMP (likely 180 days to apply)</a:t>
          </a:r>
        </a:p>
      </dsp:txBody>
      <dsp:txXfrm>
        <a:off x="0" y="2848010"/>
        <a:ext cx="5791201" cy="711481"/>
      </dsp:txXfrm>
    </dsp:sp>
    <dsp:sp modelId="{B338BD92-9BFC-456F-B001-FF724A542471}">
      <dsp:nvSpPr>
        <dsp:cNvPr id="0" name=""/>
        <dsp:cNvSpPr/>
      </dsp:nvSpPr>
      <dsp:spPr>
        <a:xfrm>
          <a:off x="0" y="3559491"/>
          <a:ext cx="5791201"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68706A3-9ACB-4A55-B93C-A0CD4F26BF3B}">
      <dsp:nvSpPr>
        <dsp:cNvPr id="0" name=""/>
        <dsp:cNvSpPr/>
      </dsp:nvSpPr>
      <dsp:spPr>
        <a:xfrm>
          <a:off x="0" y="3559491"/>
          <a:ext cx="5791201" cy="71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Existing MS4s, NOI (likely 90 days to renew)</a:t>
          </a:r>
        </a:p>
      </dsp:txBody>
      <dsp:txXfrm>
        <a:off x="0" y="3559491"/>
        <a:ext cx="5791201" cy="7114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E92BC-D02E-4177-AC0D-98EFA2B249E0}">
      <dsp:nvSpPr>
        <dsp:cNvPr id="0" name=""/>
        <dsp:cNvSpPr/>
      </dsp:nvSpPr>
      <dsp:spPr>
        <a:xfrm>
          <a:off x="3384283" y="817664"/>
          <a:ext cx="631143" cy="91440"/>
        </a:xfrm>
        <a:custGeom>
          <a:avLst/>
          <a:gdLst/>
          <a:ahLst/>
          <a:cxnLst/>
          <a:rect l="0" t="0" r="0" b="0"/>
          <a:pathLst>
            <a:path>
              <a:moveTo>
                <a:pt x="0" y="45720"/>
              </a:moveTo>
              <a:lnTo>
                <a:pt x="631143" y="45720"/>
              </a:lnTo>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83312" y="860075"/>
        <a:ext cx="33087" cy="6617"/>
      </dsp:txXfrm>
    </dsp:sp>
    <dsp:sp modelId="{1E997FFA-A32D-4DCB-87C2-240CD19FBE1B}">
      <dsp:nvSpPr>
        <dsp:cNvPr id="0" name=""/>
        <dsp:cNvSpPr/>
      </dsp:nvSpPr>
      <dsp:spPr>
        <a:xfrm>
          <a:off x="508938" y="241"/>
          <a:ext cx="2877145" cy="172628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83" tIns="147986" rIns="140983" bIns="147986" numCol="1" spcCol="1270" anchor="ctr" anchorCtr="0">
          <a:noAutofit/>
        </a:bodyPr>
        <a:lstStyle/>
        <a:p>
          <a:pPr marL="0" lvl="0" indent="0" algn="ctr" defTabSz="1022350">
            <a:lnSpc>
              <a:spcPct val="90000"/>
            </a:lnSpc>
            <a:spcBef>
              <a:spcPct val="0"/>
            </a:spcBef>
            <a:spcAft>
              <a:spcPct val="35000"/>
            </a:spcAft>
            <a:buNone/>
          </a:pPr>
          <a:r>
            <a:rPr lang="en-US" sz="2300" kern="1200" dirty="0"/>
            <a:t>Stormwater regs protect H2O, infrastructure, and people</a:t>
          </a:r>
        </a:p>
      </dsp:txBody>
      <dsp:txXfrm>
        <a:off x="508938" y="241"/>
        <a:ext cx="2877145" cy="1726287"/>
      </dsp:txXfrm>
    </dsp:sp>
    <dsp:sp modelId="{B1342E7E-3FA4-4916-9DE4-35A2B2797DD0}">
      <dsp:nvSpPr>
        <dsp:cNvPr id="0" name=""/>
        <dsp:cNvSpPr/>
      </dsp:nvSpPr>
      <dsp:spPr>
        <a:xfrm>
          <a:off x="6923172" y="817664"/>
          <a:ext cx="631143" cy="91440"/>
        </a:xfrm>
        <a:custGeom>
          <a:avLst/>
          <a:gdLst/>
          <a:ahLst/>
          <a:cxnLst/>
          <a:rect l="0" t="0" r="0" b="0"/>
          <a:pathLst>
            <a:path>
              <a:moveTo>
                <a:pt x="0" y="45720"/>
              </a:moveTo>
              <a:lnTo>
                <a:pt x="631143" y="45720"/>
              </a:lnTo>
            </a:path>
          </a:pathLst>
        </a:custGeom>
        <a:noFill/>
        <a:ln w="9525" cap="flat" cmpd="sng" algn="ctr">
          <a:solidFill>
            <a:schemeClr val="accent3">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22200" y="860075"/>
        <a:ext cx="33087" cy="6617"/>
      </dsp:txXfrm>
    </dsp:sp>
    <dsp:sp modelId="{6AFFE659-1EB8-434F-B194-DB6AECAA2B4C}">
      <dsp:nvSpPr>
        <dsp:cNvPr id="0" name=""/>
        <dsp:cNvSpPr/>
      </dsp:nvSpPr>
      <dsp:spPr>
        <a:xfrm>
          <a:off x="4047827" y="241"/>
          <a:ext cx="2877145" cy="172628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83" tIns="147986" rIns="140983" bIns="147986" numCol="1" spcCol="1270" anchor="ctr" anchorCtr="0">
          <a:noAutofit/>
        </a:bodyPr>
        <a:lstStyle/>
        <a:p>
          <a:pPr marL="0" lvl="0" indent="0" algn="ctr" defTabSz="1022350">
            <a:lnSpc>
              <a:spcPct val="90000"/>
            </a:lnSpc>
            <a:spcBef>
              <a:spcPct val="0"/>
            </a:spcBef>
            <a:spcAft>
              <a:spcPct val="35000"/>
            </a:spcAft>
            <a:buNone/>
          </a:pPr>
          <a:r>
            <a:rPr lang="en-US" sz="2300" kern="1200" dirty="0"/>
            <a:t>PIPE and Employee Training get us out of the gate </a:t>
          </a:r>
        </a:p>
      </dsp:txBody>
      <dsp:txXfrm>
        <a:off x="4047827" y="241"/>
        <a:ext cx="2877145" cy="1726287"/>
      </dsp:txXfrm>
    </dsp:sp>
    <dsp:sp modelId="{62ADB87C-66F9-42D4-9737-7B68B6787017}">
      <dsp:nvSpPr>
        <dsp:cNvPr id="0" name=""/>
        <dsp:cNvSpPr/>
      </dsp:nvSpPr>
      <dsp:spPr>
        <a:xfrm>
          <a:off x="1947511" y="1724728"/>
          <a:ext cx="7077777" cy="631143"/>
        </a:xfrm>
        <a:custGeom>
          <a:avLst/>
          <a:gdLst/>
          <a:ahLst/>
          <a:cxnLst/>
          <a:rect l="0" t="0" r="0" b="0"/>
          <a:pathLst>
            <a:path>
              <a:moveTo>
                <a:pt x="7077777" y="0"/>
              </a:moveTo>
              <a:lnTo>
                <a:pt x="7077777" y="332671"/>
              </a:lnTo>
              <a:lnTo>
                <a:pt x="0" y="332671"/>
              </a:lnTo>
              <a:lnTo>
                <a:pt x="0" y="631143"/>
              </a:lnTo>
            </a:path>
          </a:pathLst>
        </a:custGeom>
        <a:noFill/>
        <a:ln w="9525" cap="flat" cmpd="sng" algn="ctr">
          <a:solidFill>
            <a:schemeClr val="accent4">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08683" y="2036991"/>
        <a:ext cx="355432" cy="6617"/>
      </dsp:txXfrm>
    </dsp:sp>
    <dsp:sp modelId="{5D18F365-3E30-418B-8F94-B9672BAFEF1C}">
      <dsp:nvSpPr>
        <dsp:cNvPr id="0" name=""/>
        <dsp:cNvSpPr/>
      </dsp:nvSpPr>
      <dsp:spPr>
        <a:xfrm>
          <a:off x="7586716" y="241"/>
          <a:ext cx="2877145" cy="1726287"/>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83" tIns="147986" rIns="140983" bIns="147986" numCol="1" spcCol="1270" anchor="ctr" anchorCtr="0">
          <a:noAutofit/>
        </a:bodyPr>
        <a:lstStyle/>
        <a:p>
          <a:pPr marL="0" lvl="0" indent="0" algn="ctr" defTabSz="1022350">
            <a:lnSpc>
              <a:spcPct val="90000"/>
            </a:lnSpc>
            <a:spcBef>
              <a:spcPct val="0"/>
            </a:spcBef>
            <a:spcAft>
              <a:spcPct val="35000"/>
            </a:spcAft>
            <a:buNone/>
          </a:pPr>
          <a:r>
            <a:rPr lang="en-US" sz="2300" kern="1200" dirty="0"/>
            <a:t>IDDE: Be Proactive. </a:t>
          </a:r>
        </a:p>
      </dsp:txBody>
      <dsp:txXfrm>
        <a:off x="7586716" y="241"/>
        <a:ext cx="2877145" cy="1726287"/>
      </dsp:txXfrm>
    </dsp:sp>
    <dsp:sp modelId="{396E520E-8F61-490E-BB2B-FC3C3ACD0902}">
      <dsp:nvSpPr>
        <dsp:cNvPr id="0" name=""/>
        <dsp:cNvSpPr/>
      </dsp:nvSpPr>
      <dsp:spPr>
        <a:xfrm>
          <a:off x="3384283" y="3205695"/>
          <a:ext cx="631143" cy="91440"/>
        </a:xfrm>
        <a:custGeom>
          <a:avLst/>
          <a:gdLst/>
          <a:ahLst/>
          <a:cxnLst/>
          <a:rect l="0" t="0" r="0" b="0"/>
          <a:pathLst>
            <a:path>
              <a:moveTo>
                <a:pt x="0" y="45720"/>
              </a:moveTo>
              <a:lnTo>
                <a:pt x="631143" y="45720"/>
              </a:lnTo>
            </a:path>
          </a:pathLst>
        </a:custGeom>
        <a:noFill/>
        <a:ln w="9525" cap="flat" cmpd="sng" algn="ctr">
          <a:solidFill>
            <a:schemeClr val="accent5">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83312" y="3248106"/>
        <a:ext cx="33087" cy="6617"/>
      </dsp:txXfrm>
    </dsp:sp>
    <dsp:sp modelId="{F10906FE-42C6-41FA-98CA-6F476A4211DF}">
      <dsp:nvSpPr>
        <dsp:cNvPr id="0" name=""/>
        <dsp:cNvSpPr/>
      </dsp:nvSpPr>
      <dsp:spPr>
        <a:xfrm>
          <a:off x="508938" y="2388271"/>
          <a:ext cx="2877145" cy="1726287"/>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83" tIns="147986" rIns="140983" bIns="147986" numCol="1" spcCol="1270" anchor="ctr" anchorCtr="0">
          <a:noAutofit/>
        </a:bodyPr>
        <a:lstStyle/>
        <a:p>
          <a:pPr marL="0" lvl="0" indent="0" algn="ctr" defTabSz="1022350">
            <a:lnSpc>
              <a:spcPct val="90000"/>
            </a:lnSpc>
            <a:spcBef>
              <a:spcPct val="0"/>
            </a:spcBef>
            <a:spcAft>
              <a:spcPct val="35000"/>
            </a:spcAft>
            <a:buNone/>
          </a:pPr>
          <a:r>
            <a:rPr lang="en-US" sz="2300" kern="1200" dirty="0"/>
            <a:t>Inspections are essential (Construction, </a:t>
          </a:r>
        </a:p>
        <a:p>
          <a:pPr marL="0" lvl="0" indent="0" algn="ctr" defTabSz="1022350">
            <a:lnSpc>
              <a:spcPct val="90000"/>
            </a:lnSpc>
            <a:spcBef>
              <a:spcPct val="0"/>
            </a:spcBef>
            <a:spcAft>
              <a:spcPct val="35000"/>
            </a:spcAft>
            <a:buNone/>
          </a:pPr>
          <a:r>
            <a:rPr lang="en-US" sz="2300" kern="1200" dirty="0"/>
            <a:t>Post– C, P2)</a:t>
          </a:r>
        </a:p>
      </dsp:txBody>
      <dsp:txXfrm>
        <a:off x="508938" y="2388271"/>
        <a:ext cx="2877145" cy="1726287"/>
      </dsp:txXfrm>
    </dsp:sp>
    <dsp:sp modelId="{6C2C922F-21E8-47C2-81DD-F86E6C57FF52}">
      <dsp:nvSpPr>
        <dsp:cNvPr id="0" name=""/>
        <dsp:cNvSpPr/>
      </dsp:nvSpPr>
      <dsp:spPr>
        <a:xfrm>
          <a:off x="6923172" y="3205695"/>
          <a:ext cx="631143" cy="91440"/>
        </a:xfrm>
        <a:custGeom>
          <a:avLst/>
          <a:gdLst/>
          <a:ahLst/>
          <a:cxnLst/>
          <a:rect l="0" t="0" r="0" b="0"/>
          <a:pathLst>
            <a:path>
              <a:moveTo>
                <a:pt x="0" y="45720"/>
              </a:moveTo>
              <a:lnTo>
                <a:pt x="631143" y="45720"/>
              </a:lnTo>
            </a:path>
          </a:pathLst>
        </a:custGeom>
        <a:noFill/>
        <a:ln w="9525" cap="flat" cmpd="sng" algn="ctr">
          <a:solidFill>
            <a:schemeClr val="accent6">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22200" y="3248106"/>
        <a:ext cx="33087" cy="6617"/>
      </dsp:txXfrm>
    </dsp:sp>
    <dsp:sp modelId="{2EA85399-D5F5-48E7-91AA-DADFC2680C34}">
      <dsp:nvSpPr>
        <dsp:cNvPr id="0" name=""/>
        <dsp:cNvSpPr/>
      </dsp:nvSpPr>
      <dsp:spPr>
        <a:xfrm>
          <a:off x="4047827" y="2388271"/>
          <a:ext cx="2877145" cy="1726287"/>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83" tIns="147986" rIns="140983" bIns="147986" numCol="1" spcCol="1270" anchor="ctr" anchorCtr="0">
          <a:noAutofit/>
        </a:bodyPr>
        <a:lstStyle/>
        <a:p>
          <a:pPr marL="0" lvl="0" indent="0" algn="ctr" defTabSz="1022350">
            <a:lnSpc>
              <a:spcPct val="90000"/>
            </a:lnSpc>
            <a:spcBef>
              <a:spcPct val="0"/>
            </a:spcBef>
            <a:spcAft>
              <a:spcPct val="35000"/>
            </a:spcAft>
            <a:buNone/>
          </a:pPr>
          <a:r>
            <a:rPr lang="en-US" sz="2300" kern="1200" dirty="0"/>
            <a:t>An MS4 must use its authority</a:t>
          </a:r>
        </a:p>
      </dsp:txBody>
      <dsp:txXfrm>
        <a:off x="4047827" y="2388271"/>
        <a:ext cx="2877145" cy="1726287"/>
      </dsp:txXfrm>
    </dsp:sp>
    <dsp:sp modelId="{23767B83-A0AF-4CF8-8192-4137F010AC67}">
      <dsp:nvSpPr>
        <dsp:cNvPr id="0" name=""/>
        <dsp:cNvSpPr/>
      </dsp:nvSpPr>
      <dsp:spPr>
        <a:xfrm>
          <a:off x="7586716" y="2388271"/>
          <a:ext cx="2877145" cy="172628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83" tIns="147986" rIns="140983" bIns="147986" numCol="1" spcCol="1270" anchor="ctr" anchorCtr="0">
          <a:noAutofit/>
        </a:bodyPr>
        <a:lstStyle/>
        <a:p>
          <a:pPr marL="0" lvl="0" indent="0" algn="ctr" defTabSz="1022350">
            <a:lnSpc>
              <a:spcPct val="90000"/>
            </a:lnSpc>
            <a:spcBef>
              <a:spcPct val="0"/>
            </a:spcBef>
            <a:spcAft>
              <a:spcPct val="35000"/>
            </a:spcAft>
            <a:buNone/>
          </a:pPr>
          <a:r>
            <a:rPr lang="en-US" sz="2300" kern="1200" dirty="0"/>
            <a:t>Document, follow-through, and adapt</a:t>
          </a:r>
        </a:p>
      </dsp:txBody>
      <dsp:txXfrm>
        <a:off x="7586716" y="2388271"/>
        <a:ext cx="2877145" cy="172628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EFB399-33CD-34B2-4572-9AC41DA6BE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9ADE851-0B8F-3C61-F530-EEB2168274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7F665D-E5AF-4A19-BDC9-E14A44579AD9}" type="datetimeFigureOut">
              <a:rPr lang="en-US" smtClean="0"/>
              <a:t>5/6/2026</a:t>
            </a:fld>
            <a:endParaRPr lang="en-US"/>
          </a:p>
        </p:txBody>
      </p:sp>
      <p:sp>
        <p:nvSpPr>
          <p:cNvPr id="4" name="Footer Placeholder 3">
            <a:extLst>
              <a:ext uri="{FF2B5EF4-FFF2-40B4-BE49-F238E27FC236}">
                <a16:creationId xmlns:a16="http://schemas.microsoft.com/office/drawing/2014/main" id="{E9BC3B8E-3657-D69E-9087-C92B7629EA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8B67EEF-FB3F-9B89-14C0-EFCFDFEC65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246085-FF0B-4EC5-AEEC-82DF8F1B4002}" type="slidenum">
              <a:rPr lang="en-US" smtClean="0"/>
              <a:t>‹#›</a:t>
            </a:fld>
            <a:endParaRPr lang="en-US"/>
          </a:p>
        </p:txBody>
      </p:sp>
    </p:spTree>
    <p:extLst>
      <p:ext uri="{BB962C8B-B14F-4D97-AF65-F5344CB8AC3E}">
        <p14:creationId xmlns:p14="http://schemas.microsoft.com/office/powerpoint/2010/main" val="2421572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6F829D-14EA-4125-BE5F-4B6D65306993}" type="datetimeFigureOut">
              <a:rPr lang="en-US" smtClean="0"/>
              <a:t>5/6/2026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97870E-8E95-4A1D-B685-7886C15FEFF9}" type="slidenum">
              <a:rPr lang="en-US" smtClean="0"/>
              <a:t>‹#›</a:t>
            </a:fld>
            <a:endParaRPr lang="en-US"/>
          </a:p>
        </p:txBody>
      </p:sp>
    </p:spTree>
    <p:extLst>
      <p:ext uri="{BB962C8B-B14F-4D97-AF65-F5344CB8AC3E}">
        <p14:creationId xmlns:p14="http://schemas.microsoft.com/office/powerpoint/2010/main" val="1070833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I’m Lynette Hablitzel, with Ohio EPA’s Division of Surface Water Stormwater Program. Today we’ll explore MS4 requirements using real Ohio EPA complaints.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1</a:t>
            </a:fld>
            <a:endParaRPr lang="en-US"/>
          </a:p>
        </p:txBody>
      </p:sp>
    </p:spTree>
    <p:extLst>
      <p:ext uri="{BB962C8B-B14F-4D97-AF65-F5344CB8AC3E}">
        <p14:creationId xmlns:p14="http://schemas.microsoft.com/office/powerpoint/2010/main" val="3793953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would you approach this situation?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10</a:t>
            </a:fld>
            <a:endParaRPr lang="en-US"/>
          </a:p>
        </p:txBody>
      </p:sp>
    </p:spTree>
    <p:extLst>
      <p:ext uri="{BB962C8B-B14F-4D97-AF65-F5344CB8AC3E}">
        <p14:creationId xmlns:p14="http://schemas.microsoft.com/office/powerpoint/2010/main" val="1189808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involvement is great — until it becomes TMI, like the resident who reported a neighbor’s outdoor urinal funnel. Yes, that was real. </a:t>
            </a:r>
          </a:p>
          <a:p>
            <a:r>
              <a:rPr lang="en-US" dirty="0"/>
              <a:t>Which leads us into MCM3, illicit discharges. IDDE is where the most interesting complaints fall.</a:t>
            </a:r>
          </a:p>
          <a:p>
            <a:r>
              <a:rPr lang="en-US" dirty="0"/>
              <a:t>Katie and Todd will provide IDDE tips and tricks later. Let’s review the permit requirements now. </a:t>
            </a:r>
          </a:p>
        </p:txBody>
      </p:sp>
      <p:sp>
        <p:nvSpPr>
          <p:cNvPr id="4" name="Slide Number Placeholder 3"/>
          <p:cNvSpPr>
            <a:spLocks noGrp="1"/>
          </p:cNvSpPr>
          <p:nvPr>
            <p:ph type="sldNum" sz="quarter" idx="5"/>
          </p:nvPr>
        </p:nvSpPr>
        <p:spPr/>
        <p:txBody>
          <a:bodyPr/>
          <a:lstStyle/>
          <a:p>
            <a:fld id="{5E97870E-8E95-4A1D-B685-7886C15FEFF9}" type="slidenum">
              <a:rPr lang="en-US" smtClean="0"/>
              <a:t>11</a:t>
            </a:fld>
            <a:endParaRPr lang="en-US"/>
          </a:p>
        </p:txBody>
      </p:sp>
    </p:spTree>
    <p:extLst>
      <p:ext uri="{BB962C8B-B14F-4D97-AF65-F5344CB8AC3E}">
        <p14:creationId xmlns:p14="http://schemas.microsoft.com/office/powerpoint/2010/main" val="80250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12</a:t>
            </a:fld>
            <a:endParaRPr lang="en-US"/>
          </a:p>
        </p:txBody>
      </p:sp>
    </p:spTree>
    <p:extLst>
      <p:ext uri="{BB962C8B-B14F-4D97-AF65-F5344CB8AC3E}">
        <p14:creationId xmlns:p14="http://schemas.microsoft.com/office/powerpoint/2010/main" val="4089347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word about legal authority. Sometimes we are asked why MS4s approach things differently. One factor is that they have different legal authorities under state law, which dictate the method of enforcement that they can use. We do expect each MS4 to use the authority it has to gain compliance. This concept applies to IDDE, construction site management and post-construction stormwater management</a:t>
            </a:r>
          </a:p>
          <a:p>
            <a:endParaRPr lang="en-US" dirty="0"/>
          </a:p>
          <a:p>
            <a:r>
              <a:rPr lang="en-US" dirty="0"/>
              <a:t>See Ohio Revised Code (ORC)</a:t>
            </a:r>
          </a:p>
          <a:p>
            <a:r>
              <a:rPr lang="en-US" dirty="0"/>
              <a:t>Title III:  Counties – ORC 307</a:t>
            </a:r>
          </a:p>
          <a:p>
            <a:r>
              <a:rPr lang="en-US" dirty="0"/>
              <a:t>2 Chartered Counties (ORC 302)</a:t>
            </a:r>
          </a:p>
          <a:p>
            <a:r>
              <a:rPr lang="en-US" dirty="0"/>
              <a:t>Title V:  Townships – ORC 503</a:t>
            </a:r>
          </a:p>
          <a:p>
            <a:r>
              <a:rPr lang="en-US" dirty="0"/>
              <a:t>30 Limited Home Rule Townships (ORC 504)</a:t>
            </a:r>
          </a:p>
          <a:p>
            <a:r>
              <a:rPr lang="en-US" dirty="0"/>
              <a:t>Title VII:  Municipal Corporations – ORC 715 and 717</a:t>
            </a:r>
          </a:p>
          <a:p>
            <a:endParaRPr lang="en-US" dirty="0"/>
          </a:p>
          <a:p>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13</a:t>
            </a:fld>
            <a:endParaRPr lang="en-US"/>
          </a:p>
        </p:txBody>
      </p:sp>
    </p:spTree>
    <p:extLst>
      <p:ext uri="{BB962C8B-B14F-4D97-AF65-F5344CB8AC3E}">
        <p14:creationId xmlns:p14="http://schemas.microsoft.com/office/powerpoint/2010/main" val="570689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97870E-8E95-4A1D-B685-7886C15FEFF9}" type="slidenum">
              <a:rPr lang="en-US" smtClean="0"/>
              <a:t>14</a:t>
            </a:fld>
            <a:endParaRPr lang="en-US"/>
          </a:p>
        </p:txBody>
      </p:sp>
    </p:spTree>
    <p:extLst>
      <p:ext uri="{BB962C8B-B14F-4D97-AF65-F5344CB8AC3E}">
        <p14:creationId xmlns:p14="http://schemas.microsoft.com/office/powerpoint/2010/main" val="3776652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an HSTS?</a:t>
            </a:r>
          </a:p>
          <a:p>
            <a:endParaRPr lang="en-US" dirty="0"/>
          </a:p>
          <a:p>
            <a:r>
              <a:rPr lang="en-US" dirty="0"/>
              <a:t>If delegating to another department or agency, track it until resolved.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15</a:t>
            </a:fld>
            <a:endParaRPr lang="en-US"/>
          </a:p>
        </p:txBody>
      </p:sp>
    </p:spTree>
    <p:extLst>
      <p:ext uri="{BB962C8B-B14F-4D97-AF65-F5344CB8AC3E}">
        <p14:creationId xmlns:p14="http://schemas.microsoft.com/office/powerpoint/2010/main" val="4022034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report? </a:t>
            </a:r>
          </a:p>
          <a:p>
            <a:r>
              <a:rPr lang="en-US" dirty="0"/>
              <a:t>Call the Spill Hotline if the situation presents a danger to human health or the environment. Please do not report contrails – this happens more often than you think. </a:t>
            </a:r>
          </a:p>
          <a:p>
            <a:r>
              <a:rPr lang="en-US" dirty="0"/>
              <a:t>Use 24 </a:t>
            </a:r>
            <a:r>
              <a:rPr lang="en-US" dirty="0" err="1"/>
              <a:t>hr</a:t>
            </a:r>
            <a:r>
              <a:rPr lang="en-US" dirty="0"/>
              <a:t> email report when…</a:t>
            </a:r>
          </a:p>
          <a:p>
            <a:r>
              <a:rPr lang="en-US" dirty="0"/>
              <a:t>If they believe it is strictly stormwater/stormwater permitting, we prefer that they contact their district person directly by email or phone </a:t>
            </a:r>
          </a:p>
          <a:p>
            <a:r>
              <a:rPr lang="en-US" dirty="0"/>
              <a:t>For steam/wetland fills use complaint tracker </a:t>
            </a:r>
          </a:p>
          <a:p>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16</a:t>
            </a:fld>
            <a:endParaRPr lang="en-US"/>
          </a:p>
        </p:txBody>
      </p:sp>
    </p:spTree>
    <p:extLst>
      <p:ext uri="{BB962C8B-B14F-4D97-AF65-F5344CB8AC3E}">
        <p14:creationId xmlns:p14="http://schemas.microsoft.com/office/powerpoint/2010/main" val="3397841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coordinating with other divisions and agencies? E.g. Fire Department, Public Works, Health Department?</a:t>
            </a:r>
          </a:p>
          <a:p>
            <a:endParaRPr lang="en-US" dirty="0"/>
          </a:p>
          <a:p>
            <a:endParaRPr lang="en-US" dirty="0"/>
          </a:p>
        </p:txBody>
      </p:sp>
      <p:sp>
        <p:nvSpPr>
          <p:cNvPr id="4" name="Slide Number Placeholder 3"/>
          <p:cNvSpPr>
            <a:spLocks noGrp="1"/>
          </p:cNvSpPr>
          <p:nvPr>
            <p:ph type="sldNum" sz="quarter" idx="5"/>
          </p:nvPr>
        </p:nvSpPr>
        <p:spPr/>
        <p:txBody>
          <a:bodyPr/>
          <a:lstStyle/>
          <a:p>
            <a:fld id="{F3651137-E066-4B71-98F5-3721C91F48A9}" type="slidenum">
              <a:rPr lang="en-US" smtClean="0"/>
              <a:t>17</a:t>
            </a:fld>
            <a:endParaRPr lang="en-US"/>
          </a:p>
        </p:txBody>
      </p:sp>
    </p:spTree>
    <p:extLst>
      <p:ext uri="{BB962C8B-B14F-4D97-AF65-F5344CB8AC3E}">
        <p14:creationId xmlns:p14="http://schemas.microsoft.com/office/powerpoint/2010/main" val="1936160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for other evidence of illicit discharges such as dead veg and staining.</a:t>
            </a:r>
          </a:p>
        </p:txBody>
      </p:sp>
      <p:sp>
        <p:nvSpPr>
          <p:cNvPr id="4" name="Slide Number Placeholder 3"/>
          <p:cNvSpPr>
            <a:spLocks noGrp="1"/>
          </p:cNvSpPr>
          <p:nvPr>
            <p:ph type="sldNum" sz="quarter" idx="5"/>
          </p:nvPr>
        </p:nvSpPr>
        <p:spPr/>
        <p:txBody>
          <a:bodyPr/>
          <a:lstStyle/>
          <a:p>
            <a:fld id="{5E97870E-8E95-4A1D-B685-7886C15FEFF9}" type="slidenum">
              <a:rPr lang="en-US" smtClean="0"/>
              <a:t>18</a:t>
            </a:fld>
            <a:endParaRPr lang="en-US"/>
          </a:p>
        </p:txBody>
      </p:sp>
    </p:spTree>
    <p:extLst>
      <p:ext uri="{BB962C8B-B14F-4D97-AF65-F5344CB8AC3E}">
        <p14:creationId xmlns:p14="http://schemas.microsoft.com/office/powerpoint/2010/main" val="3911342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Any thoughts on the second complaints?</a:t>
            </a:r>
          </a:p>
          <a:p>
            <a:r>
              <a:rPr lang="en-US" dirty="0"/>
              <a:t>Iron Bacteria decomposition – breaks into blocky pieces. Does not join back together quickly</a:t>
            </a:r>
          </a:p>
          <a:p>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19</a:t>
            </a:fld>
            <a:endParaRPr lang="en-US"/>
          </a:p>
        </p:txBody>
      </p:sp>
    </p:spTree>
    <p:extLst>
      <p:ext uri="{BB962C8B-B14F-4D97-AF65-F5344CB8AC3E}">
        <p14:creationId xmlns:p14="http://schemas.microsoft.com/office/powerpoint/2010/main" val="3019572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stormwater regulations exist? They exist because uncontrolled runoff carries pollutants and causes real harm - environmentally, financially, and socially. Our activities increase the exposure of pollutants to runoff. Soil compaction and the construction of impervious surfaces increase runoff volume, while installing drainage systems creates a more efficient delivery system for those pollutants. Changes in runoff volume and frequency lead to in-stream erosion and flooding. </a:t>
            </a:r>
          </a:p>
          <a:p>
            <a:endParaRPr lang="en-US" dirty="0"/>
          </a:p>
          <a:p>
            <a:r>
              <a:rPr lang="en-US" dirty="0"/>
              <a:t>Ohio EPA has authority over the first two items: pollution prevention and water quality protection. Local governments are tasked with managing flooding, infrastructure, and overall public welfare. Many best management practices (BMPs) that focus on improving water quality also have a positive impact on the other areas.</a:t>
            </a:r>
          </a:p>
        </p:txBody>
      </p:sp>
      <p:sp>
        <p:nvSpPr>
          <p:cNvPr id="4" name="Slide Number Placeholder 3"/>
          <p:cNvSpPr>
            <a:spLocks noGrp="1"/>
          </p:cNvSpPr>
          <p:nvPr>
            <p:ph type="sldNum" sz="quarter" idx="5"/>
          </p:nvPr>
        </p:nvSpPr>
        <p:spPr/>
        <p:txBody>
          <a:bodyPr/>
          <a:lstStyle/>
          <a:p>
            <a:fld id="{5E97870E-8E95-4A1D-B685-7886C15FEFF9}" type="slidenum">
              <a:rPr lang="en-US" smtClean="0"/>
              <a:t>2</a:t>
            </a:fld>
            <a:endParaRPr lang="en-US"/>
          </a:p>
        </p:txBody>
      </p:sp>
    </p:spTree>
    <p:extLst>
      <p:ext uri="{BB962C8B-B14F-4D97-AF65-F5344CB8AC3E}">
        <p14:creationId xmlns:p14="http://schemas.microsoft.com/office/powerpoint/2010/main" val="2294993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Sediment, especially our fine Ohio clays- is like glitter—once it’s loose, it gets everywhere. Sediment is the #1 pollutant by volume in Ohio’s waterways. Nutrients are right up there. Every cubic yard of sediment that leaves a site becomes someone’s costly problem. Often, it’s the MS4’s. </a:t>
            </a:r>
          </a:p>
          <a:p>
            <a:r>
              <a:rPr lang="en-US" dirty="0"/>
              <a:t>Brian will discuss how Summit implements MCMs 4 &amp; 5</a:t>
            </a:r>
          </a:p>
          <a:p>
            <a:endParaRPr lang="en-US" dirty="0"/>
          </a:p>
          <a:p>
            <a:r>
              <a:rPr lang="en-US" dirty="0"/>
              <a:t>Chagrin River Watershed Partnership Model Ordinances</a:t>
            </a:r>
          </a:p>
          <a:p>
            <a:endParaRPr lang="en-US" dirty="0"/>
          </a:p>
          <a:p>
            <a:r>
              <a:rPr lang="en-US" dirty="0"/>
              <a:t>Legal authority is based, and can be limited by, the form of government.  See Ohio Revised Code (ORC)</a:t>
            </a:r>
          </a:p>
          <a:p>
            <a:pPr lvl="1"/>
            <a:r>
              <a:rPr lang="en-US" dirty="0"/>
              <a:t>Title III:  Counties – ORC 307</a:t>
            </a:r>
          </a:p>
          <a:p>
            <a:pPr lvl="2"/>
            <a:r>
              <a:rPr lang="en-US" dirty="0"/>
              <a:t>2 Chartered Counties (ORC 302)</a:t>
            </a:r>
          </a:p>
          <a:p>
            <a:pPr lvl="1"/>
            <a:r>
              <a:rPr lang="en-US" dirty="0"/>
              <a:t>Title V:  Townships – ORC 503</a:t>
            </a:r>
          </a:p>
          <a:p>
            <a:pPr lvl="2"/>
            <a:r>
              <a:rPr lang="en-US" dirty="0"/>
              <a:t>30 Limited Home Rule Townships (ORC 504)</a:t>
            </a:r>
          </a:p>
          <a:p>
            <a:pPr lvl="1"/>
            <a:r>
              <a:rPr lang="en-US" dirty="0"/>
              <a:t>Title VII:  Municipal Corporations – ORC 715 and 717</a:t>
            </a:r>
          </a:p>
          <a:p>
            <a:endParaRPr lang="en-US" dirty="0"/>
          </a:p>
          <a:p>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20</a:t>
            </a:fld>
            <a:endParaRPr lang="en-US"/>
          </a:p>
        </p:txBody>
      </p:sp>
    </p:spTree>
    <p:extLst>
      <p:ext uri="{BB962C8B-B14F-4D97-AF65-F5344CB8AC3E}">
        <p14:creationId xmlns:p14="http://schemas.microsoft.com/office/powerpoint/2010/main" val="408222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97870E-8E95-4A1D-B685-7886C15FEFF9}" type="slidenum">
              <a:rPr lang="en-US" smtClean="0"/>
              <a:t>21</a:t>
            </a:fld>
            <a:endParaRPr lang="en-US"/>
          </a:p>
        </p:txBody>
      </p:sp>
    </p:spTree>
    <p:extLst>
      <p:ext uri="{BB962C8B-B14F-4D97-AF65-F5344CB8AC3E}">
        <p14:creationId xmlns:p14="http://schemas.microsoft.com/office/powerpoint/2010/main" val="3087370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sites are just complaint factories when controls fail. Routine inspections both by the operator and the MS4, prevent these issues. </a:t>
            </a:r>
          </a:p>
          <a:p>
            <a:r>
              <a:rPr lang="en-US" dirty="0"/>
              <a:t>How would the permit require us to respond?</a:t>
            </a:r>
          </a:p>
          <a:p>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22</a:t>
            </a:fld>
            <a:endParaRPr lang="en-US"/>
          </a:p>
        </p:txBody>
      </p:sp>
    </p:spTree>
    <p:extLst>
      <p:ext uri="{BB962C8B-B14F-4D97-AF65-F5344CB8AC3E}">
        <p14:creationId xmlns:p14="http://schemas.microsoft.com/office/powerpoint/2010/main" val="4289684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looking for on these? Why is offsite pond muddy but onsite is clear? Are Sed pond and perimeter controls missing? Soil Stabilization?</a:t>
            </a:r>
          </a:p>
          <a:p>
            <a:endParaRPr lang="en-US" dirty="0"/>
          </a:p>
          <a:p>
            <a:r>
              <a:rPr lang="en-US" dirty="0"/>
              <a:t>Second complaint – concentrated flows, maintenance are possible issues.  But BMPs can only take so much rain…</a:t>
            </a:r>
          </a:p>
        </p:txBody>
      </p:sp>
      <p:sp>
        <p:nvSpPr>
          <p:cNvPr id="4" name="Slide Number Placeholder 3"/>
          <p:cNvSpPr>
            <a:spLocks noGrp="1"/>
          </p:cNvSpPr>
          <p:nvPr>
            <p:ph type="sldNum" sz="quarter" idx="5"/>
          </p:nvPr>
        </p:nvSpPr>
        <p:spPr/>
        <p:txBody>
          <a:bodyPr/>
          <a:lstStyle/>
          <a:p>
            <a:fld id="{5E97870E-8E95-4A1D-B685-7886C15FEFF9}" type="slidenum">
              <a:rPr lang="en-US" smtClean="0"/>
              <a:t>23</a:t>
            </a:fld>
            <a:endParaRPr lang="en-US"/>
          </a:p>
        </p:txBody>
      </p:sp>
    </p:spTree>
    <p:extLst>
      <p:ext uri="{BB962C8B-B14F-4D97-AF65-F5344CB8AC3E}">
        <p14:creationId xmlns:p14="http://schemas.microsoft.com/office/powerpoint/2010/main" val="1371007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Good stormwater management isn’t just about compliance—it’s good business. A site that looks cared for is easier to maintain, easier to sell, and reflects well on everyone involved.</a:t>
            </a:r>
            <a:r>
              <a:rPr lang="en-US" dirty="0"/>
              <a:t> Tracking is one of the most visible issues.  Not everyone notices a missing silt fence, They absolutely notice the stream turning brown or when their car looks like it drove through a hog wallow. And they let us know—sometimes with photos, sometimes with… colorful language. These complaints remind us that the public is watching—and they expect MS4s and Ohio EPA to act.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24</a:t>
            </a:fld>
            <a:endParaRPr lang="en-US"/>
          </a:p>
        </p:txBody>
      </p:sp>
    </p:spTree>
    <p:extLst>
      <p:ext uri="{BB962C8B-B14F-4D97-AF65-F5344CB8AC3E}">
        <p14:creationId xmlns:p14="http://schemas.microsoft.com/office/powerpoint/2010/main" val="4180253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contractors is critical — concrete washouts are a common violation.</a:t>
            </a:r>
          </a:p>
        </p:txBody>
      </p:sp>
      <p:sp>
        <p:nvSpPr>
          <p:cNvPr id="4" name="Slide Number Placeholder 3"/>
          <p:cNvSpPr>
            <a:spLocks noGrp="1"/>
          </p:cNvSpPr>
          <p:nvPr>
            <p:ph type="sldNum" sz="quarter" idx="5"/>
          </p:nvPr>
        </p:nvSpPr>
        <p:spPr/>
        <p:txBody>
          <a:bodyPr/>
          <a:lstStyle/>
          <a:p>
            <a:fld id="{5E97870E-8E95-4A1D-B685-7886C15FEFF9}" type="slidenum">
              <a:rPr lang="en-US" smtClean="0"/>
              <a:t>25</a:t>
            </a:fld>
            <a:endParaRPr lang="en-US"/>
          </a:p>
        </p:txBody>
      </p:sp>
    </p:spTree>
    <p:extLst>
      <p:ext uri="{BB962C8B-B14F-4D97-AF65-F5344CB8AC3E}">
        <p14:creationId xmlns:p14="http://schemas.microsoft.com/office/powerpoint/2010/main" val="2085884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the BMP functioning as intended. Prevent complaints and property damage.</a:t>
            </a:r>
          </a:p>
        </p:txBody>
      </p:sp>
      <p:sp>
        <p:nvSpPr>
          <p:cNvPr id="4" name="Slide Number Placeholder 3"/>
          <p:cNvSpPr>
            <a:spLocks noGrp="1"/>
          </p:cNvSpPr>
          <p:nvPr>
            <p:ph type="sldNum" sz="quarter" idx="5"/>
          </p:nvPr>
        </p:nvSpPr>
        <p:spPr/>
        <p:txBody>
          <a:bodyPr/>
          <a:lstStyle/>
          <a:p>
            <a:fld id="{F3651137-E066-4B71-98F5-3721C91F48A9}" type="slidenum">
              <a:rPr lang="en-US" smtClean="0"/>
              <a:t>26</a:t>
            </a:fld>
            <a:endParaRPr lang="en-US"/>
          </a:p>
        </p:txBody>
      </p:sp>
    </p:spTree>
    <p:extLst>
      <p:ext uri="{BB962C8B-B14F-4D97-AF65-F5344CB8AC3E}">
        <p14:creationId xmlns:p14="http://schemas.microsoft.com/office/powerpoint/2010/main" val="477572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97870E-8E95-4A1D-B685-7886C15FEFF9}" type="slidenum">
              <a:rPr lang="en-US" smtClean="0"/>
              <a:t>27</a:t>
            </a:fld>
            <a:endParaRPr lang="en-US"/>
          </a:p>
        </p:txBody>
      </p:sp>
    </p:spTree>
    <p:extLst>
      <p:ext uri="{BB962C8B-B14F-4D97-AF65-F5344CB8AC3E}">
        <p14:creationId xmlns:p14="http://schemas.microsoft.com/office/powerpoint/2010/main" val="2737829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28</a:t>
            </a:fld>
            <a:endParaRPr lang="en-US"/>
          </a:p>
        </p:txBody>
      </p:sp>
    </p:spTree>
    <p:extLst>
      <p:ext uri="{BB962C8B-B14F-4D97-AF65-F5344CB8AC3E}">
        <p14:creationId xmlns:p14="http://schemas.microsoft.com/office/powerpoint/2010/main" val="700143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The final performance standard for this MCM. </a:t>
            </a:r>
          </a:p>
          <a:p>
            <a:r>
              <a:rPr lang="en-US" b="0" i="0" dirty="0">
                <a:solidFill>
                  <a:srgbClr val="000000"/>
                </a:solidFill>
                <a:effectLst/>
                <a:latin typeface="Times New Roman" panose="02020603050405020304" pitchFamily="18" charset="0"/>
              </a:rPr>
              <a:t>If in a suspended solids or nutrient TMDL area:</a:t>
            </a:r>
          </a:p>
          <a:p>
            <a:r>
              <a:rPr lang="en-US" b="0" i="0" dirty="0">
                <a:solidFill>
                  <a:srgbClr val="000000"/>
                </a:solidFill>
                <a:effectLst/>
                <a:latin typeface="Times New Roman" panose="02020603050405020304" pitchFamily="18" charset="0"/>
              </a:rPr>
              <a:t> o hold an educational opportunity on CGP Table 4b stormwater infiltration practices for contractors, SWP3 designers, or MS4 employees. AND, </a:t>
            </a:r>
          </a:p>
          <a:p>
            <a:r>
              <a:rPr lang="en-US" b="0" i="0" dirty="0">
                <a:solidFill>
                  <a:srgbClr val="000000"/>
                </a:solidFill>
                <a:effectLst/>
                <a:latin typeface="Times New Roman" panose="02020603050405020304" pitchFamily="18" charset="0"/>
              </a:rPr>
              <a:t>· retrofit 1 existing peak discharge BMP, or </a:t>
            </a:r>
          </a:p>
          <a:p>
            <a:r>
              <a:rPr lang="en-US" b="0" i="0" dirty="0">
                <a:solidFill>
                  <a:srgbClr val="000000"/>
                </a:solidFill>
                <a:effectLst/>
                <a:latin typeface="Times New Roman" panose="02020603050405020304" pitchFamily="18" charset="0"/>
              </a:rPr>
              <a:t>· restore ≥ 300 ft channelized stream where natural channel stability and floodplain restoration will reduce stream erosion, or </a:t>
            </a:r>
          </a:p>
          <a:p>
            <a:r>
              <a:rPr lang="en-US" b="0" i="0" dirty="0">
                <a:solidFill>
                  <a:srgbClr val="000000"/>
                </a:solidFill>
                <a:effectLst/>
                <a:latin typeface="Times New Roman" panose="02020603050405020304" pitchFamily="18" charset="0"/>
              </a:rPr>
              <a:t>· update ordinance/regulatory mechanism to require CGP Table 4b practices where feasible, or </a:t>
            </a:r>
          </a:p>
          <a:p>
            <a:r>
              <a:rPr lang="en-US" b="0" i="0" dirty="0">
                <a:solidFill>
                  <a:srgbClr val="000000"/>
                </a:solidFill>
                <a:effectLst/>
                <a:latin typeface="Times New Roman" panose="02020603050405020304" pitchFamily="18" charset="0"/>
              </a:rPr>
              <a:t>· install a Table 4a BMP to treat 1 acre of impervious surface developed before 2003.</a:t>
            </a:r>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29</a:t>
            </a:fld>
            <a:endParaRPr lang="en-US"/>
          </a:p>
        </p:txBody>
      </p:sp>
    </p:spTree>
    <p:extLst>
      <p:ext uri="{BB962C8B-B14F-4D97-AF65-F5344CB8AC3E}">
        <p14:creationId xmlns:p14="http://schemas.microsoft.com/office/powerpoint/2010/main" val="70431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 Municipal Separate Storm Sewer System.</a:t>
            </a:r>
          </a:p>
          <a:p>
            <a:r>
              <a:rPr lang="en-US" dirty="0"/>
              <a:t>It is publicly owned or operated; designed to carry stormwater. If it’s not rain, it doesn’t belong in the drain.</a:t>
            </a:r>
          </a:p>
          <a:p>
            <a:r>
              <a:rPr lang="en-US" dirty="0"/>
              <a:t>An MS4 is not a wastewater system, not a combined sewer, and definitely not a convenient place to dump oil, cat litter, or any of the label-said-it ’s-biodegradable liquid.</a:t>
            </a:r>
          </a:p>
          <a:p>
            <a:endParaRPr lang="en-US" dirty="0"/>
          </a:p>
          <a:p>
            <a:r>
              <a:rPr lang="en-US" dirty="0"/>
              <a:t>Tip- Drainage located downstream of the CSS regulator is part of the MS4.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651137-E066-4B71-98F5-3721C91F48A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583112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might be retrofit or streambank restoration opportunities. </a:t>
            </a:r>
          </a:p>
          <a:p>
            <a:r>
              <a:rPr lang="en-US" dirty="0"/>
              <a:t>We sometimes receive complaints that appear to be about flooding, or something else and it turns out they could fall within MS4 permit requirements. These complaints could fall under Post Construction or under Pollution Prevention for Municipal Operations.</a:t>
            </a:r>
          </a:p>
        </p:txBody>
      </p:sp>
      <p:sp>
        <p:nvSpPr>
          <p:cNvPr id="4" name="Slide Number Placeholder 3"/>
          <p:cNvSpPr>
            <a:spLocks noGrp="1"/>
          </p:cNvSpPr>
          <p:nvPr>
            <p:ph type="sldNum" sz="quarter" idx="5"/>
          </p:nvPr>
        </p:nvSpPr>
        <p:spPr/>
        <p:txBody>
          <a:bodyPr/>
          <a:lstStyle/>
          <a:p>
            <a:fld id="{5E97870E-8E95-4A1D-B685-7886C15FEFF9}" type="slidenum">
              <a:rPr lang="en-US" smtClean="0"/>
              <a:t>30</a:t>
            </a:fld>
            <a:endParaRPr lang="en-US"/>
          </a:p>
        </p:txBody>
      </p:sp>
    </p:spTree>
    <p:extLst>
      <p:ext uri="{BB962C8B-B14F-4D97-AF65-F5344CB8AC3E}">
        <p14:creationId xmlns:p14="http://schemas.microsoft.com/office/powerpoint/2010/main" val="854586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last MCM. The goal is to implement pollution prevention for municipal activities. Why does P2 matter? Municipal yards can be like teenagers’ rooms: messy and full of surprises. If we are going to critique construction sites and other entities, we need to be accountable. Pollution prevention starts at home.</a:t>
            </a:r>
          </a:p>
        </p:txBody>
      </p:sp>
      <p:sp>
        <p:nvSpPr>
          <p:cNvPr id="4" name="Slide Number Placeholder 3"/>
          <p:cNvSpPr>
            <a:spLocks noGrp="1"/>
          </p:cNvSpPr>
          <p:nvPr>
            <p:ph type="sldNum" sz="quarter" idx="5"/>
          </p:nvPr>
        </p:nvSpPr>
        <p:spPr/>
        <p:txBody>
          <a:bodyPr/>
          <a:lstStyle/>
          <a:p>
            <a:fld id="{F3651137-E066-4B71-98F5-3721C91F48A9}" type="slidenum">
              <a:rPr lang="en-US" smtClean="0"/>
              <a:t>31</a:t>
            </a:fld>
            <a:endParaRPr lang="en-US"/>
          </a:p>
        </p:txBody>
      </p:sp>
    </p:spTree>
    <p:extLst>
      <p:ext uri="{BB962C8B-B14F-4D97-AF65-F5344CB8AC3E}">
        <p14:creationId xmlns:p14="http://schemas.microsoft.com/office/powerpoint/2010/main" val="1238324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Implement pollution prevention for municipal activities. Why does P2 matter? Municipal yards can be like teenagers’ rooms: messy and full of surprises. If we are going to critique construction sites and other entities, we need to be accountable. Pollution prevention starts at home.</a:t>
            </a:r>
          </a:p>
          <a:p>
            <a:endParaRPr lang="en-US" dirty="0"/>
          </a:p>
        </p:txBody>
      </p:sp>
      <p:sp>
        <p:nvSpPr>
          <p:cNvPr id="4" name="Slide Number Placeholder 3"/>
          <p:cNvSpPr>
            <a:spLocks noGrp="1"/>
          </p:cNvSpPr>
          <p:nvPr>
            <p:ph type="sldNum" sz="quarter" idx="5"/>
          </p:nvPr>
        </p:nvSpPr>
        <p:spPr/>
        <p:txBody>
          <a:bodyPr/>
          <a:lstStyle/>
          <a:p>
            <a:fld id="{4C80D9B1-9104-4849-A64E-475E4151957C}" type="slidenum">
              <a:rPr lang="en-US" smtClean="0"/>
              <a:t>32</a:t>
            </a:fld>
            <a:endParaRPr lang="en-US"/>
          </a:p>
        </p:txBody>
      </p:sp>
    </p:spTree>
    <p:extLst>
      <p:ext uri="{BB962C8B-B14F-4D97-AF65-F5344CB8AC3E}">
        <p14:creationId xmlns:p14="http://schemas.microsoft.com/office/powerpoint/2010/main" val="2027101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Carly and Mallory – MCM 6 - SWPPPs</a:t>
            </a:r>
          </a:p>
        </p:txBody>
      </p:sp>
      <p:sp>
        <p:nvSpPr>
          <p:cNvPr id="4" name="Slide Number Placeholder 3"/>
          <p:cNvSpPr>
            <a:spLocks noGrp="1"/>
          </p:cNvSpPr>
          <p:nvPr>
            <p:ph type="sldNum" sz="quarter" idx="5"/>
          </p:nvPr>
        </p:nvSpPr>
        <p:spPr/>
        <p:txBody>
          <a:bodyPr/>
          <a:lstStyle/>
          <a:p>
            <a:fld id="{5E97870E-8E95-4A1D-B685-7886C15FEFF9}" type="slidenum">
              <a:rPr lang="en-US" smtClean="0"/>
              <a:t>33</a:t>
            </a:fld>
            <a:endParaRPr lang="en-US"/>
          </a:p>
        </p:txBody>
      </p:sp>
    </p:spTree>
    <p:extLst>
      <p:ext uri="{BB962C8B-B14F-4D97-AF65-F5344CB8AC3E}">
        <p14:creationId xmlns:p14="http://schemas.microsoft.com/office/powerpoint/2010/main" val="851444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So if within 50 ft of a surface water within 2 days. Beyond 50 ft = 7 days.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80D9B1-9104-4849-A64E-475E4151957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575969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97870E-8E95-4A1D-B685-7886C15FEFF9}" type="slidenum">
              <a:rPr lang="en-US" smtClean="0"/>
              <a:t>35</a:t>
            </a:fld>
            <a:endParaRPr lang="en-US"/>
          </a:p>
        </p:txBody>
      </p:sp>
    </p:spTree>
    <p:extLst>
      <p:ext uri="{BB962C8B-B14F-4D97-AF65-F5344CB8AC3E}">
        <p14:creationId xmlns:p14="http://schemas.microsoft.com/office/powerpoint/2010/main" val="3459686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pausing on this slide which shows MS4 operations that are commonly overlooked in the SWMP.</a:t>
            </a:r>
          </a:p>
        </p:txBody>
      </p:sp>
      <p:sp>
        <p:nvSpPr>
          <p:cNvPr id="4" name="Slide Number Placeholder 3"/>
          <p:cNvSpPr>
            <a:spLocks noGrp="1"/>
          </p:cNvSpPr>
          <p:nvPr>
            <p:ph type="sldNum" sz="quarter" idx="5"/>
          </p:nvPr>
        </p:nvSpPr>
        <p:spPr/>
        <p:txBody>
          <a:bodyPr/>
          <a:lstStyle/>
          <a:p>
            <a:fld id="{5E97870E-8E95-4A1D-B685-7886C15FEFF9}" type="slidenum">
              <a:rPr lang="en-US" smtClean="0"/>
              <a:t>36</a:t>
            </a:fld>
            <a:endParaRPr lang="en-US"/>
          </a:p>
        </p:txBody>
      </p:sp>
    </p:spTree>
    <p:extLst>
      <p:ext uri="{BB962C8B-B14F-4D97-AF65-F5344CB8AC3E}">
        <p14:creationId xmlns:p14="http://schemas.microsoft.com/office/powerpoint/2010/main" val="1312404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do receive complaints directly about MS4 operations.</a:t>
            </a:r>
          </a:p>
        </p:txBody>
      </p:sp>
      <p:sp>
        <p:nvSpPr>
          <p:cNvPr id="4" name="Slide Number Placeholder 3"/>
          <p:cNvSpPr>
            <a:spLocks noGrp="1"/>
          </p:cNvSpPr>
          <p:nvPr>
            <p:ph type="sldNum" sz="quarter" idx="5"/>
          </p:nvPr>
        </p:nvSpPr>
        <p:spPr/>
        <p:txBody>
          <a:bodyPr/>
          <a:lstStyle/>
          <a:p>
            <a:fld id="{5E97870E-8E95-4A1D-B685-7886C15FEFF9}" type="slidenum">
              <a:rPr lang="en-US" smtClean="0"/>
              <a:t>37</a:t>
            </a:fld>
            <a:endParaRPr lang="en-US"/>
          </a:p>
        </p:txBody>
      </p:sp>
    </p:spTree>
    <p:extLst>
      <p:ext uri="{BB962C8B-B14F-4D97-AF65-F5344CB8AC3E}">
        <p14:creationId xmlns:p14="http://schemas.microsoft.com/office/powerpoint/2010/main" val="846041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there are many complaints we have no authority over, but we may refer to the MS4 if we feel it could still be within their ability to address.</a:t>
            </a:r>
          </a:p>
        </p:txBody>
      </p:sp>
      <p:sp>
        <p:nvSpPr>
          <p:cNvPr id="4" name="Slide Number Placeholder 3"/>
          <p:cNvSpPr>
            <a:spLocks noGrp="1"/>
          </p:cNvSpPr>
          <p:nvPr>
            <p:ph type="sldNum" sz="quarter" idx="5"/>
          </p:nvPr>
        </p:nvSpPr>
        <p:spPr/>
        <p:txBody>
          <a:bodyPr/>
          <a:lstStyle/>
          <a:p>
            <a:fld id="{5E97870E-8E95-4A1D-B685-7886C15FEFF9}" type="slidenum">
              <a:rPr lang="en-US" smtClean="0"/>
              <a:t>38</a:t>
            </a:fld>
            <a:endParaRPr lang="en-US"/>
          </a:p>
        </p:txBody>
      </p:sp>
    </p:spTree>
    <p:extLst>
      <p:ext uri="{BB962C8B-B14F-4D97-AF65-F5344CB8AC3E}">
        <p14:creationId xmlns:p14="http://schemas.microsoft.com/office/powerpoint/2010/main" val="4190066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rPr>
              <a:t>When do we assess compliance? And When might we inspect or audit an MS4?  Complaints outside a regulated MS4 we typically take the lead on.  Also, U.S. EPA has delegated authority to Ohio EPA to administer the NPDES stormwater program in Ohio. As a condition of that, we are committed to conducting a certain number of compliance inspections each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rPr>
              <a:t>For construction sites and industrial sites, we inspect at least 10% of the universe. For MS4, we are committed to inspecting or auditing @ 58 each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rPr>
              <a:t>We do not have a master schedule. Based on past efforts and compliance history, Ohio EPA staff and supervisors discuss a plan for the Federal fiscal year, which runs October 1st through September. But that plan is dynamic. Our goal based on  US EPA’s Compliance monitoring Strategy is to inspect or perform a desktop review 1/5 yrs and complete a review of all 6 MCMs 1/7 yrs. These criteria combined with compliance issues: such as complaints, an MS4’s response to complaints or releases, Notice of violation, or NOVs, for other issues such as non-submittal of AR or renewal of permit coverage, may trigger an inspection or audit.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39</a:t>
            </a:fld>
            <a:endParaRPr lang="en-US"/>
          </a:p>
        </p:txBody>
      </p:sp>
    </p:spTree>
    <p:extLst>
      <p:ext uri="{BB962C8B-B14F-4D97-AF65-F5344CB8AC3E}">
        <p14:creationId xmlns:p14="http://schemas.microsoft.com/office/powerpoint/2010/main" val="197849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 could bore you with a lot of dates and citations. But I won’t. The short story is studies show stormwater runoff urban areas contribute to poor water quality and BMPs can mitigate that. There were lawsuits and congressional amendments to the CWA.  Consequently, US EPA was mandated to pass Phase I and Phase II of the stormwater regulations. The regulations require NPDES permits for stormwater discharges from construction activities that cumulatively disturb an acre or more when considering the larger common plan of development or sale, certain types of industries, and certain MS4s.  </a:t>
            </a:r>
            <a:r>
              <a:rPr lang="en-US" b="0" i="0" dirty="0">
                <a:solidFill>
                  <a:srgbClr val="0D0D0D"/>
                </a:solidFill>
                <a:effectLst/>
                <a:latin typeface="Söhne"/>
              </a:rPr>
              <a:t>MS4s were selected due to dense human activity and highly developed drainage systems, which swiftly transport polluted runoff to surface waters. MS4s engage in a wide range of activities that directly influence the delivery of pollutants. Given their scope of services, authority, and localized knowledge, these municipal entities are uniquely positioned to positively impact water quality.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97870E-8E95-4A1D-B685-7886C15FEFF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752342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reviewing all documentation, photos, and notes, Ohio EPA will generate an inspection summary letter and/or an NOV.</a:t>
            </a:r>
          </a:p>
          <a:p>
            <a:endParaRPr lang="en-US" dirty="0"/>
          </a:p>
          <a:p>
            <a:r>
              <a:rPr lang="en-US" dirty="0"/>
              <a:t>An inspection summary typically includes an overview of findings and recommendations. It may request that the permittee submit follow-up information, or request them to take an action and report back to ensure a deficiency has been rectified and did not become a violation.  </a:t>
            </a:r>
          </a:p>
          <a:p>
            <a:endParaRPr lang="en-US" dirty="0"/>
          </a:p>
          <a:p>
            <a:r>
              <a:rPr lang="en-US" dirty="0"/>
              <a:t>Always respond on time. Include dates, photos, etc. whatever can be resolved immediately: do. </a:t>
            </a:r>
          </a:p>
          <a:p>
            <a:r>
              <a:rPr lang="en-US" dirty="0"/>
              <a:t>If something will take a bit longer, give reasonable but prompt timelines for completion. </a:t>
            </a:r>
          </a:p>
          <a:p>
            <a:r>
              <a:rPr lang="en-US" dirty="0"/>
              <a:t>Keep in mind that until a violation is resolved, the permittee is in non-compliance. This is a liability. The CWA allows third party lawsuits. US EPA could decide to intervene.  </a:t>
            </a:r>
          </a:p>
          <a:p>
            <a:endParaRPr lang="en-US" dirty="0"/>
          </a:p>
          <a:p>
            <a:r>
              <a:rPr lang="en-US" dirty="0"/>
              <a:t>NOVs are tracked. Inspectors are to update their status monthly. If progress towards compliance is not occurring, a second NOV or escalated enforcement may occur. </a:t>
            </a:r>
          </a:p>
          <a:p>
            <a:endParaRPr lang="en-US" dirty="0"/>
          </a:p>
          <a:p>
            <a:r>
              <a:rPr lang="en-US" dirty="0"/>
              <a:t>Once the permittee has demonstrated a return to compliance on all noted violations, the agency will issue a Resolution of Violation letter, or ROV.</a:t>
            </a:r>
          </a:p>
          <a:p>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40</a:t>
            </a:fld>
            <a:endParaRPr lang="en-US"/>
          </a:p>
        </p:txBody>
      </p:sp>
    </p:spTree>
    <p:extLst>
      <p:ext uri="{BB962C8B-B14F-4D97-AF65-F5344CB8AC3E}">
        <p14:creationId xmlns:p14="http://schemas.microsoft.com/office/powerpoint/2010/main" val="18314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the permit is still in the oven. No, we don’t have a timer. But once it’s out, you’ll have ~180 days to submit your application and SWMP if you’re newly regulated. 90 days to renew.</a:t>
            </a:r>
          </a:p>
          <a:p>
            <a:endParaRPr lang="en-US" dirty="0"/>
          </a:p>
          <a:p>
            <a:r>
              <a:rPr lang="en-US" dirty="0"/>
              <a:t>Aaron and James (from Hamilton) and Eric will talk about co-permittees and collaboration. </a:t>
            </a:r>
          </a:p>
        </p:txBody>
      </p:sp>
      <p:sp>
        <p:nvSpPr>
          <p:cNvPr id="4" name="Slide Number Placeholder 3"/>
          <p:cNvSpPr>
            <a:spLocks noGrp="1"/>
          </p:cNvSpPr>
          <p:nvPr>
            <p:ph type="sldNum" sz="quarter" idx="5"/>
          </p:nvPr>
        </p:nvSpPr>
        <p:spPr/>
        <p:txBody>
          <a:bodyPr/>
          <a:lstStyle/>
          <a:p>
            <a:fld id="{5E97870E-8E95-4A1D-B685-7886C15FEFF9}" type="slidenum">
              <a:rPr lang="en-US" smtClean="0"/>
              <a:t>41</a:t>
            </a:fld>
            <a:endParaRPr lang="en-US"/>
          </a:p>
        </p:txBody>
      </p:sp>
    </p:spTree>
    <p:extLst>
      <p:ext uri="{BB962C8B-B14F-4D97-AF65-F5344CB8AC3E}">
        <p14:creationId xmlns:p14="http://schemas.microsoft.com/office/powerpoint/2010/main" val="1979006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97870E-8E95-4A1D-B685-7886C15FEFF9}" type="slidenum">
              <a:rPr lang="en-US" smtClean="0"/>
              <a:t>42</a:t>
            </a:fld>
            <a:endParaRPr lang="en-US"/>
          </a:p>
        </p:txBody>
      </p:sp>
    </p:spTree>
    <p:extLst>
      <p:ext uri="{BB962C8B-B14F-4D97-AF65-F5344CB8AC3E}">
        <p14:creationId xmlns:p14="http://schemas.microsoft.com/office/powerpoint/2010/main" val="30452329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BC6B2-10EA-85D1-A31E-24A72052A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4A91E1-AA1A-4141-813C-9F34B1FB7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28C7B3-D158-3E51-E9D2-491029840FDF}"/>
              </a:ext>
            </a:extLst>
          </p:cNvPr>
          <p:cNvSpPr>
            <a:spLocks noGrp="1"/>
          </p:cNvSpPr>
          <p:nvPr>
            <p:ph type="body" idx="1"/>
          </p:nvPr>
        </p:nvSpPr>
        <p:spPr/>
        <p:txBody>
          <a:bodyPr/>
          <a:lstStyle/>
          <a:p>
            <a:r>
              <a:rPr lang="en-US" dirty="0"/>
              <a:t>Inspections are essential to align BMPs with dynamic real-world conditions. AN MS4 has many tools to gain compliance, and it must use its full authority when needed. to compel compliance. </a:t>
            </a:r>
          </a:p>
        </p:txBody>
      </p:sp>
      <p:sp>
        <p:nvSpPr>
          <p:cNvPr id="4" name="Slide Number Placeholder 3">
            <a:extLst>
              <a:ext uri="{FF2B5EF4-FFF2-40B4-BE49-F238E27FC236}">
                <a16:creationId xmlns:a16="http://schemas.microsoft.com/office/drawing/2014/main" id="{883E86BE-96D8-4E62-AF30-CCD96D8A4B30}"/>
              </a:ext>
            </a:extLst>
          </p:cNvPr>
          <p:cNvSpPr>
            <a:spLocks noGrp="1"/>
          </p:cNvSpPr>
          <p:nvPr>
            <p:ph type="sldNum" sz="quarter" idx="5"/>
          </p:nvPr>
        </p:nvSpPr>
        <p:spPr/>
        <p:txBody>
          <a:bodyPr/>
          <a:lstStyle/>
          <a:p>
            <a:fld id="{5E97870E-8E95-4A1D-B685-7886C15FEFF9}" type="slidenum">
              <a:rPr lang="en-US" smtClean="0"/>
              <a:t>43</a:t>
            </a:fld>
            <a:endParaRPr lang="en-US"/>
          </a:p>
        </p:txBody>
      </p:sp>
    </p:spTree>
    <p:extLst>
      <p:ext uri="{BB962C8B-B14F-4D97-AF65-F5344CB8AC3E}">
        <p14:creationId xmlns:p14="http://schemas.microsoft.com/office/powerpoint/2010/main" val="1343439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fontAlgn="ctr"/>
            <a:r>
              <a:rPr lang="en-US" dirty="0">
                <a:latin typeface="Calibri" panose="020F0502020204030204" pitchFamily="34" charset="0"/>
              </a:rPr>
              <a:t>We are here to help and have many resources.</a:t>
            </a:r>
          </a:p>
          <a:p>
            <a:r>
              <a:rPr lang="en-US" dirty="0"/>
              <a:t>If you are new or find yourself needing to address an NOV,  Be sure to check out the Stormwater Program webpage.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97870E-8E95-4A1D-B685-7886C15FEFF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2588375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please feel free to reach out to our staff. Ohio EPA operates through 5 offices located across the state, each staffed with Stormwater Program personnel. Be sure to check out the Stormwater Program webpage, where you can find copies of the CGP and MS4 permits,  SWP3 and inspection templates, and checklists. </a:t>
            </a:r>
          </a:p>
          <a:p>
            <a:endParaRPr lang="en-US" dirty="0"/>
          </a:p>
          <a:p>
            <a:r>
              <a:rPr lang="en-US" dirty="0"/>
              <a:t>If you are attending the Ohio Stormwater Conference in person, Ohio EPA has a booth. If you have eDMR or STREAMS questions, feel free to stop by. There is also an Ohio EPA roundtable on Friday.</a:t>
            </a:r>
          </a:p>
          <a:p>
            <a:endParaRPr lang="en-US" dirty="0"/>
          </a:p>
        </p:txBody>
      </p:sp>
      <p:sp>
        <p:nvSpPr>
          <p:cNvPr id="4" name="Slide Number Placeholder 3"/>
          <p:cNvSpPr>
            <a:spLocks noGrp="1"/>
          </p:cNvSpPr>
          <p:nvPr>
            <p:ph type="sldNum" sz="quarter" idx="5"/>
          </p:nvPr>
        </p:nvSpPr>
        <p:spPr/>
        <p:txBody>
          <a:bodyPr/>
          <a:lstStyle/>
          <a:p>
            <a:fld id="{2B8C7413-056D-4D09-88D0-24C246D4A888}" type="slidenum">
              <a:rPr lang="en-US" smtClean="0"/>
              <a:t>45</a:t>
            </a:fld>
            <a:endParaRPr lang="en-US" dirty="0"/>
          </a:p>
        </p:txBody>
      </p:sp>
    </p:spTree>
    <p:extLst>
      <p:ext uri="{BB962C8B-B14F-4D97-AF65-F5344CB8AC3E}">
        <p14:creationId xmlns:p14="http://schemas.microsoft.com/office/powerpoint/2010/main" val="2582339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There are MS4s everywhere, right? If your MS4 is basically a village with one stoplight and a bait shop, do you need permit coverage? Not necessarily. Only certain ones are regulated. </a:t>
            </a:r>
          </a:p>
          <a:p>
            <a:endParaRPr lang="en-US" dirty="0"/>
          </a:p>
          <a:p>
            <a:r>
              <a:rPr lang="en-US" dirty="0"/>
              <a:t>US EPA’s rules used Census data as part of their criteria for deciding which MS4 are required to obtain an NPDES permit. Small MS4s in Urbanized Areas as determined by the Census are considered designated by rule.  As of the 2020 Census, the Census Bureau is no longer identifying Urbanized Areas. US EPA then had to reword their rule. The Urbanized Area Clarification rule that became effective in 2023, and replaces the term urbanized area with “Urban Areas with a population of 50,000 or more people”. This wording does not change how the regulated areas are determined. It does not change anything for MS4 areas that were previously regulated.</a:t>
            </a:r>
          </a:p>
          <a:p>
            <a:endParaRPr lang="en-US" dirty="0"/>
          </a:p>
          <a:p>
            <a:r>
              <a:rPr lang="en-US" dirty="0"/>
              <a:t>Ohio’s stormwater rules are found in Ohio Administrative Code  (OAC) 3745-39. They are almost identical to U.S. EPA’s rules. </a:t>
            </a:r>
          </a:p>
          <a:p>
            <a:endParaRPr lang="en-US" dirty="0"/>
          </a:p>
          <a:p>
            <a:r>
              <a:rPr lang="en-US" dirty="0"/>
              <a:t>We called each new MS4 (25 of them), explained what MS4 regulation means, confirmed contacts, and sent follow-up letters. Some were thrilled. A few were resigned. Most had questions. We have had several phone call and meetings with new MS4s. We are happy to talk with you, so please feel free to reach out.</a:t>
            </a:r>
          </a:p>
          <a:p>
            <a:endParaRPr lang="en-US" dirty="0"/>
          </a:p>
          <a:p>
            <a:r>
              <a:rPr lang="en-US" dirty="0"/>
              <a:t>Some MS4’s may qualify for waivers if population &lt;1000 and no stormwater‑related impairments. </a:t>
            </a:r>
          </a:p>
          <a:p>
            <a:endParaRPr lang="en-US" dirty="0"/>
          </a:p>
          <a:p>
            <a:pPr defTabSz="931774">
              <a:defRPr/>
            </a:pPr>
            <a:r>
              <a:rPr lang="en-US" dirty="0"/>
              <a:t> </a:t>
            </a:r>
          </a:p>
          <a:p>
            <a:r>
              <a:rPr lang="en-US" baseline="0" dirty="0"/>
              <a:t>Ohio EPA has an interactive map on the Stormwater Program webpage. It shows the boundaries of the regulated MS4s, the locations of construction and industrial sites under general stormwater permits, and those with an individual NPDES permit or that have submitted a No Exposure certification in lieu of obtaining an NPDES permit. All info which you may use to respond to complaints, to determine if someone has an unpermitted, and therefore illicit discharge. The map now also includes a parcel layer, new filter functions, and, when you click the arrow at the bottom of the map, an attribute table with more options for filtering and downloading data to an Excel spreadsheet. The incorporated area layer is updated annually, so it may not always reflect current corporation limits due to annexations.</a:t>
            </a:r>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F5E8F2-5020-4BE8-AC28-479DF54B51C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69277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How does the permit reduce pollution? Amesha will dive into the details of SWMP development later on today. In short, an MS4 permit requires the permittee to develop, implement, and enforce to the extent allowable under state law a Stormwater Management Program. The SWMP is both a decision document and an SOP that documents the best management practices an MS4 will implement to reduce pollutants in its discharges. BMPs must address 6 different areas, which we call Minimum Control Measures or MCMs, and meet the performance standards in the permit. PE, PI, IDDE, Construction, Post Construction, and pollution prevention and good housekeeping for municipal operations.  </a:t>
            </a:r>
          </a:p>
          <a:p>
            <a:endParaRPr lang="en-US" dirty="0"/>
          </a:p>
          <a:p>
            <a:r>
              <a:rPr lang="en-US" dirty="0"/>
              <a:t>The permit contains additional performance standards for watersheds with an approved TMDL. </a:t>
            </a:r>
            <a:r>
              <a:rPr lang="en-US" b="0" i="0" dirty="0">
                <a:solidFill>
                  <a:srgbClr val="000000"/>
                </a:solidFill>
                <a:effectLst/>
                <a:latin typeface="Times New Roman" panose="02020603050405020304" pitchFamily="18" charset="0"/>
              </a:rPr>
              <a:t>A TMDL, or Total Maximum Daily Load, is a pollutant budget created to restore an impaired water body. Small MS4 general permit Appendix A lists those MS4s with an approved TMDL, and the impacted watershed and related pollutant. </a:t>
            </a:r>
          </a:p>
          <a:p>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good SWMP is proactive not reactive. If we only act when a complaint comes in, we will always be behind. So with an eye towards pollution prevention, the permit requires the SWMP to outline the BMPs it will implement across 6 areas, which are called  the 6 Minimum Control Measures. </a:t>
            </a:r>
          </a:p>
          <a:p>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6</a:t>
            </a:fld>
            <a:endParaRPr lang="en-US"/>
          </a:p>
        </p:txBody>
      </p:sp>
    </p:spTree>
    <p:extLst>
      <p:ext uri="{BB962C8B-B14F-4D97-AF65-F5344CB8AC3E}">
        <p14:creationId xmlns:p14="http://schemas.microsoft.com/office/powerpoint/2010/main" val="4261763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6  MCMS</a:t>
            </a:r>
          </a:p>
        </p:txBody>
      </p:sp>
      <p:sp>
        <p:nvSpPr>
          <p:cNvPr id="4" name="Slide Number Placeholder 3"/>
          <p:cNvSpPr>
            <a:spLocks noGrp="1"/>
          </p:cNvSpPr>
          <p:nvPr>
            <p:ph type="sldNum" sz="quarter" idx="5"/>
          </p:nvPr>
        </p:nvSpPr>
        <p:spPr/>
        <p:txBody>
          <a:bodyPr/>
          <a:lstStyle/>
          <a:p>
            <a:fld id="{5E97870E-8E95-4A1D-B685-7886C15FEFF9}" type="slidenum">
              <a:rPr lang="en-US" smtClean="0"/>
              <a:t>7</a:t>
            </a:fld>
            <a:endParaRPr lang="en-US"/>
          </a:p>
        </p:txBody>
      </p:sp>
    </p:spTree>
    <p:extLst>
      <p:ext uri="{BB962C8B-B14F-4D97-AF65-F5344CB8AC3E}">
        <p14:creationId xmlns:p14="http://schemas.microsoft.com/office/powerpoint/2010/main" val="3612849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job is to work with humans. And humans are great, they are wonderful, they are fun, sometimes they are fun, and occasionally they are crazy funny.  Every year Ohio EPA receives about 6500 complaints through our complaint management system. The stormwater program deals with about 1000 of those. If they fall within an area subject to an MS4 SWMP, we will refer it to the MS4 and request that they investigate and report back.</a:t>
            </a:r>
          </a:p>
          <a:p>
            <a:endParaRPr lang="en-US" dirty="0"/>
          </a:p>
          <a:p>
            <a:r>
              <a:rPr lang="en-US" dirty="0"/>
              <a:t>Here are a few examples of complaints we have received.  </a:t>
            </a:r>
          </a:p>
          <a:p>
            <a:endParaRPr lang="en-US" dirty="0"/>
          </a:p>
          <a:p>
            <a:r>
              <a:rPr lang="en-US" dirty="0"/>
              <a:t>Education is our first line of defense. If residents know storm drains aren’t trash portals, we have fewer problems </a:t>
            </a:r>
          </a:p>
          <a:p>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8</a:t>
            </a:fld>
            <a:endParaRPr lang="en-US"/>
          </a:p>
        </p:txBody>
      </p:sp>
    </p:spTree>
    <p:extLst>
      <p:ext uri="{BB962C8B-B14F-4D97-AF65-F5344CB8AC3E}">
        <p14:creationId xmlns:p14="http://schemas.microsoft.com/office/powerpoint/2010/main" val="2231928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Ideally we are looking for behavior changes, such as an end to dumping in a neighborhood, a reduction in litter or oil found during MS4 maintenance, an increase in good behaviors like recycling or construction site compliance levels.  </a:t>
            </a:r>
          </a:p>
          <a:p>
            <a:r>
              <a:rPr lang="en-US" dirty="0"/>
              <a:t>Resources are plenty. Just surf the web. US EPA has Getting in Step. A guide to setting up an effective educational program. It includes free designs that can be adapted. </a:t>
            </a:r>
          </a:p>
          <a:p>
            <a:endParaRPr lang="en-US" dirty="0"/>
          </a:p>
        </p:txBody>
      </p:sp>
      <p:sp>
        <p:nvSpPr>
          <p:cNvPr id="4" name="Slide Number Placeholder 3"/>
          <p:cNvSpPr>
            <a:spLocks noGrp="1"/>
          </p:cNvSpPr>
          <p:nvPr>
            <p:ph type="sldNum" sz="quarter" idx="5"/>
          </p:nvPr>
        </p:nvSpPr>
        <p:spPr/>
        <p:txBody>
          <a:bodyPr/>
          <a:lstStyle/>
          <a:p>
            <a:fld id="{5E97870E-8E95-4A1D-B685-7886C15FEFF9}" type="slidenum">
              <a:rPr lang="en-US" smtClean="0"/>
              <a:t>9</a:t>
            </a:fld>
            <a:endParaRPr lang="en-US"/>
          </a:p>
        </p:txBody>
      </p:sp>
    </p:spTree>
    <p:extLst>
      <p:ext uri="{BB962C8B-B14F-4D97-AF65-F5344CB8AC3E}">
        <p14:creationId xmlns:p14="http://schemas.microsoft.com/office/powerpoint/2010/main" val="2598619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82936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34669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52390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a:lvl1pPr>
          </a:lstStyle>
          <a:p>
            <a:pPr>
              <a:defRPr/>
            </a:pPr>
            <a:fld id="{92EED2B4-6F4E-4FB3-A787-D754DFB956DB}" type="slidenum">
              <a:rPr lang="en-US"/>
              <a:pPr>
                <a:defRPr/>
              </a:pPr>
              <a:t>‹#›</a:t>
            </a:fld>
            <a:endParaRPr lang="en-US" dirty="0"/>
          </a:p>
        </p:txBody>
      </p:sp>
    </p:spTree>
    <p:extLst>
      <p:ext uri="{BB962C8B-B14F-4D97-AF65-F5344CB8AC3E}">
        <p14:creationId xmlns:p14="http://schemas.microsoft.com/office/powerpoint/2010/main" val="2023854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58176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68960" y="1600201"/>
            <a:ext cx="109728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17250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3374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18275"/>
            <a:ext cx="2844800" cy="234950"/>
          </a:xfrm>
        </p:spPr>
        <p:txBody>
          <a:bodyPr/>
          <a:lstStyle/>
          <a:p>
            <a:fld id="{E7FC4897-9F5C-492B-BC50-A6F4369F54D0}" type="datetimeFigureOut">
              <a:rPr lang="en-US" smtClean="0"/>
              <a:t>5/6/2026</a:t>
            </a:fld>
            <a:endParaRPr lang="en-US"/>
          </a:p>
        </p:txBody>
      </p:sp>
      <p:sp>
        <p:nvSpPr>
          <p:cNvPr id="6" name="Footer Placeholder 5"/>
          <p:cNvSpPr>
            <a:spLocks noGrp="1"/>
          </p:cNvSpPr>
          <p:nvPr>
            <p:ph type="ftr" sz="quarter" idx="11"/>
          </p:nvPr>
        </p:nvSpPr>
        <p:spPr>
          <a:xfrm>
            <a:off x="4165600" y="6524625"/>
            <a:ext cx="3860800" cy="234950"/>
          </a:xfrm>
        </p:spPr>
        <p:txBody>
          <a:bodyPr/>
          <a:lstStyle/>
          <a:p>
            <a:endParaRPr lang="en-US"/>
          </a:p>
        </p:txBody>
      </p:sp>
    </p:spTree>
    <p:extLst>
      <p:ext uri="{BB962C8B-B14F-4D97-AF65-F5344CB8AC3E}">
        <p14:creationId xmlns:p14="http://schemas.microsoft.com/office/powerpoint/2010/main" val="2345193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FC4897-9F5C-492B-BC50-A6F4369F54D0}" type="datetimeFigureOut">
              <a:rPr lang="en-US" smtClean="0"/>
              <a:t>5/6/2026</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76908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FC4897-9F5C-492B-BC50-A6F4369F54D0}" type="datetimeFigureOut">
              <a:rPr lang="en-US" smtClean="0"/>
              <a:t>5/6/2026</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56090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C4897-9F5C-492B-BC50-A6F4369F54D0}" type="datetimeFigureOut">
              <a:rPr lang="en-US" smtClean="0"/>
              <a:t>5/6/2026</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32397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68960" y="1600201"/>
            <a:ext cx="109728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376303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7FC4897-9F5C-492B-BC50-A6F4369F54D0}"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207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7FC4897-9F5C-492B-BC50-A6F4369F54D0}"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71915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60861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63423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39825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68960" y="1600201"/>
            <a:ext cx="109728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57994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3709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18275"/>
            <a:ext cx="2844800" cy="234950"/>
          </a:xfrm>
        </p:spPr>
        <p:txBody>
          <a:bodyPr/>
          <a:lstStyle/>
          <a:p>
            <a:fld id="{E7FC4897-9F5C-492B-BC50-A6F4369F54D0}" type="datetimeFigureOut">
              <a:rPr lang="en-US" smtClean="0"/>
              <a:t>5/6/2026</a:t>
            </a:fld>
            <a:endParaRPr lang="en-US"/>
          </a:p>
        </p:txBody>
      </p:sp>
      <p:sp>
        <p:nvSpPr>
          <p:cNvPr id="6" name="Footer Placeholder 5"/>
          <p:cNvSpPr>
            <a:spLocks noGrp="1"/>
          </p:cNvSpPr>
          <p:nvPr>
            <p:ph type="ftr" sz="quarter" idx="11"/>
          </p:nvPr>
        </p:nvSpPr>
        <p:spPr>
          <a:xfrm>
            <a:off x="4165600" y="6524625"/>
            <a:ext cx="3860800" cy="234950"/>
          </a:xfrm>
        </p:spPr>
        <p:txBody>
          <a:bodyPr/>
          <a:lstStyle/>
          <a:p>
            <a:endParaRPr lang="en-US"/>
          </a:p>
        </p:txBody>
      </p:sp>
    </p:spTree>
    <p:extLst>
      <p:ext uri="{BB962C8B-B14F-4D97-AF65-F5344CB8AC3E}">
        <p14:creationId xmlns:p14="http://schemas.microsoft.com/office/powerpoint/2010/main" val="577807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FC4897-9F5C-492B-BC50-A6F4369F54D0}" type="datetimeFigureOut">
              <a:rPr lang="en-US" smtClean="0"/>
              <a:t>5/6/2026</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44013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FC4897-9F5C-492B-BC50-A6F4369F54D0}" type="datetimeFigureOut">
              <a:rPr lang="en-US" smtClean="0"/>
              <a:t>5/6/2026</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72196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39381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C4897-9F5C-492B-BC50-A6F4369F54D0}" type="datetimeFigureOut">
              <a:rPr lang="en-US" smtClean="0"/>
              <a:t>5/6/2026</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56760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7FC4897-9F5C-492B-BC50-A6F4369F54D0}"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2674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7FC4897-9F5C-492B-BC50-A6F4369F54D0}"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17043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07993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68412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a:lvl1pPr>
          </a:lstStyle>
          <a:p>
            <a:pPr>
              <a:defRPr/>
            </a:pPr>
            <a:fld id="{92EED2B4-6F4E-4FB3-A787-D754DFB956DB}" type="slidenum">
              <a:rPr lang="en-US"/>
              <a:pPr>
                <a:defRPr/>
              </a:pPr>
              <a:t>‹#›</a:t>
            </a:fld>
            <a:endParaRPr lang="en-US" dirty="0"/>
          </a:p>
        </p:txBody>
      </p:sp>
    </p:spTree>
    <p:extLst>
      <p:ext uri="{BB962C8B-B14F-4D97-AF65-F5344CB8AC3E}">
        <p14:creationId xmlns:p14="http://schemas.microsoft.com/office/powerpoint/2010/main" val="2490105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BD1FE6A2-7ABA-4EE4-A82B-F11D0D46FD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FF9DB0A0-4AEC-4FDC-BD5F-69490DBCB6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47882FAC-CB6D-4950-BA47-97442CC940E2}"/>
              </a:ext>
            </a:extLst>
          </p:cNvPr>
          <p:cNvSpPr>
            <a:spLocks noGrp="1" noChangeArrowheads="1"/>
          </p:cNvSpPr>
          <p:nvPr>
            <p:ph type="sldNum" sz="quarter" idx="12"/>
          </p:nvPr>
        </p:nvSpPr>
        <p:spPr>
          <a:ln/>
        </p:spPr>
        <p:txBody>
          <a:bodyPr/>
          <a:lstStyle>
            <a:lvl1pPr>
              <a:defRPr/>
            </a:lvl1pPr>
          </a:lstStyle>
          <a:p>
            <a:fld id="{908F9E79-048F-4F30-A57A-7AFC8DAC5A8F}" type="slidenum">
              <a:rPr lang="en-US" altLang="en-US"/>
              <a:pPr/>
              <a:t>‹#›</a:t>
            </a:fld>
            <a:endParaRPr lang="en-US" altLang="en-US"/>
          </a:p>
        </p:txBody>
      </p:sp>
    </p:spTree>
    <p:extLst>
      <p:ext uri="{BB962C8B-B14F-4D97-AF65-F5344CB8AC3E}">
        <p14:creationId xmlns:p14="http://schemas.microsoft.com/office/powerpoint/2010/main" val="4259195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67CD04-DA02-4D95-9802-769A4AFD9536}" type="datetimeFigureOut">
              <a:rPr lang="en-US" smtClean="0"/>
              <a:pPr/>
              <a:t>5/6/2026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95162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lvl1pPr>
              <a:defRPr/>
            </a:lvl1pPr>
            <a:lvl2pPr>
              <a:defRPr/>
            </a:lvl2pPr>
          </a:lstStyle>
          <a:p>
            <a:pPr marL="342900" rtl="0" fontAlgn="ctr">
              <a:spcBef>
                <a:spcPts val="0"/>
              </a:spcBef>
              <a:spcAft>
                <a:spcPts val="0"/>
              </a:spcAft>
              <a:buFont typeface="+mj-lt"/>
              <a:buAutoNum type="arabicPeriod"/>
            </a:pPr>
            <a:r>
              <a:rPr lang="en-US" sz="1100" b="0" i="0" dirty="0">
                <a:effectLst/>
                <a:latin typeface="Calibri" panose="020F0502020204030204" pitchFamily="34" charset="0"/>
              </a:rPr>
              <a:t>Ordinance - Get a copy,</a:t>
            </a:r>
          </a:p>
          <a:p>
            <a:pPr marL="342900" rtl="0" fontAlgn="ctr">
              <a:spcBef>
                <a:spcPts val="0"/>
              </a:spcBef>
              <a:spcAft>
                <a:spcPts val="0"/>
              </a:spcAft>
              <a:buFont typeface="+mj-lt"/>
              <a:buAutoNum type="arabicPeriod"/>
            </a:pPr>
            <a:r>
              <a:rPr lang="en-US" sz="1100" b="0" i="0" dirty="0">
                <a:effectLst/>
                <a:latin typeface="Calibri" panose="020F0502020204030204" pitchFamily="34" charset="0"/>
              </a:rPr>
              <a:t> incorporate common holes discussion</a:t>
            </a:r>
          </a:p>
          <a:p>
            <a:pPr marL="742950" lvl="1" indent="-285750" rtl="0" fontAlgn="ctr">
              <a:spcBef>
                <a:spcPts val="0"/>
              </a:spcBef>
              <a:spcAft>
                <a:spcPts val="0"/>
              </a:spcAft>
              <a:buFont typeface="+mj-lt"/>
              <a:buAutoNum type="alphaLcPeriod"/>
            </a:pPr>
            <a:r>
              <a:rPr lang="en-US" sz="1100" b="0" i="0" dirty="0">
                <a:effectLst/>
                <a:latin typeface="Calibri" panose="020F0502020204030204" pitchFamily="34" charset="0"/>
              </a:rPr>
              <a:t>Common definitions</a:t>
            </a:r>
          </a:p>
          <a:p>
            <a:pPr marL="742950" lvl="1" indent="-285750" rtl="0" fontAlgn="ctr">
              <a:spcBef>
                <a:spcPts val="0"/>
              </a:spcBef>
              <a:spcAft>
                <a:spcPts val="0"/>
              </a:spcAft>
              <a:buFont typeface="+mj-lt"/>
              <a:buAutoNum type="alphaLcPeriod"/>
            </a:pPr>
            <a:r>
              <a:rPr lang="en-US" sz="1100" b="0" i="0" dirty="0">
                <a:effectLst/>
                <a:latin typeface="Calibri" panose="020F0502020204030204" pitchFamily="34" charset="0"/>
              </a:rPr>
              <a:t>Based on earth disturbance in larger common plan, not just subdivision e.g. what if there is no subdividing?</a:t>
            </a:r>
          </a:p>
          <a:p>
            <a:pPr marL="742950" lvl="1" indent="-285750" rtl="0" fontAlgn="ctr">
              <a:spcBef>
                <a:spcPts val="0"/>
              </a:spcBef>
              <a:spcAft>
                <a:spcPts val="0"/>
              </a:spcAft>
              <a:buFont typeface="+mj-lt"/>
              <a:buAutoNum type="alphaLcPeriod"/>
            </a:pPr>
            <a:r>
              <a:rPr lang="en-US" sz="1100" b="0" i="0" dirty="0">
                <a:effectLst/>
                <a:latin typeface="Calibri" panose="020F0502020204030204" pitchFamily="34" charset="0"/>
              </a:rPr>
              <a:t>Who submits plans/applies for permit. Who on MS4's end has authority to implement</a:t>
            </a:r>
          </a:p>
          <a:p>
            <a:pPr marL="742950" lvl="1" indent="-285750" rtl="0" fontAlgn="ctr">
              <a:spcBef>
                <a:spcPts val="0"/>
              </a:spcBef>
              <a:spcAft>
                <a:spcPts val="0"/>
              </a:spcAft>
              <a:buFont typeface="+mj-lt"/>
              <a:buAutoNum type="alphaLcPeriod"/>
            </a:pPr>
            <a:r>
              <a:rPr lang="en-US" sz="1100" b="0" i="0" dirty="0">
                <a:effectLst/>
                <a:latin typeface="Calibri" panose="020F0502020204030204" pitchFamily="34" charset="0"/>
              </a:rPr>
              <a:t>Right of entry.</a:t>
            </a:r>
          </a:p>
          <a:p>
            <a:pPr marL="742950" lvl="1" indent="-285750" rtl="0" fontAlgn="ctr">
              <a:spcBef>
                <a:spcPts val="0"/>
              </a:spcBef>
              <a:spcAft>
                <a:spcPts val="0"/>
              </a:spcAft>
              <a:buFont typeface="+mj-lt"/>
              <a:buAutoNum type="alphaLcPeriod"/>
            </a:pPr>
            <a:r>
              <a:rPr lang="en-US" sz="1100" b="0" i="0" dirty="0">
                <a:effectLst/>
                <a:latin typeface="Calibri" panose="020F0502020204030204" pitchFamily="34" charset="0"/>
              </a:rPr>
              <a:t>References to enforcement</a:t>
            </a:r>
          </a:p>
        </p:txBody>
      </p:sp>
      <p:sp>
        <p:nvSpPr>
          <p:cNvPr id="4" name="Date Placeholder 3"/>
          <p:cNvSpPr>
            <a:spLocks noGrp="1"/>
          </p:cNvSpPr>
          <p:nvPr>
            <p:ph type="dt" sz="half" idx="10"/>
          </p:nvPr>
        </p:nvSpPr>
        <p:spPr/>
        <p:txBody>
          <a:bodyPr/>
          <a:lstStyle/>
          <a:p>
            <a:fld id="{2F67CD04-DA02-4D95-9802-769A4AFD9536}" type="datetimeFigureOut">
              <a:rPr lang="en-US" smtClean="0"/>
              <a:pPr/>
              <a:t>5/6/2026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74434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67CD04-DA02-4D95-9802-769A4AFD9536}" type="datetimeFigureOut">
              <a:rPr lang="en-US" smtClean="0"/>
              <a:pPr/>
              <a:t>5/6/2026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89625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18275"/>
            <a:ext cx="2844800" cy="234950"/>
          </a:xfrm>
        </p:spPr>
        <p:txBody>
          <a:bodyPr/>
          <a:lstStyle/>
          <a:p>
            <a:fld id="{E7FC4897-9F5C-492B-BC50-A6F4369F54D0}" type="datetimeFigureOut">
              <a:rPr lang="en-US" smtClean="0"/>
              <a:t>5/6/2026</a:t>
            </a:fld>
            <a:endParaRPr lang="en-US"/>
          </a:p>
        </p:txBody>
      </p:sp>
      <p:sp>
        <p:nvSpPr>
          <p:cNvPr id="6" name="Footer Placeholder 5"/>
          <p:cNvSpPr>
            <a:spLocks noGrp="1"/>
          </p:cNvSpPr>
          <p:nvPr>
            <p:ph type="ftr" sz="quarter" idx="11"/>
          </p:nvPr>
        </p:nvSpPr>
        <p:spPr>
          <a:xfrm>
            <a:off x="4165600" y="6524625"/>
            <a:ext cx="3860800" cy="234950"/>
          </a:xfrm>
        </p:spPr>
        <p:txBody>
          <a:bodyPr/>
          <a:lstStyle/>
          <a:p>
            <a:endParaRPr lang="en-US"/>
          </a:p>
        </p:txBody>
      </p:sp>
    </p:spTree>
    <p:extLst>
      <p:ext uri="{BB962C8B-B14F-4D97-AF65-F5344CB8AC3E}">
        <p14:creationId xmlns:p14="http://schemas.microsoft.com/office/powerpoint/2010/main" val="16796170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67CD04-DA02-4D95-9802-769A4AFD9536}" type="datetimeFigureOut">
              <a:rPr lang="en-US" smtClean="0"/>
              <a:pPr/>
              <a:t>5/6/2026</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072823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67CD04-DA02-4D95-9802-769A4AFD9536}" type="datetimeFigureOut">
              <a:rPr lang="en-US" smtClean="0"/>
              <a:pPr/>
              <a:t>5/6/2026</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98480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67CD04-DA02-4D95-9802-769A4AFD9536}" type="datetimeFigureOut">
              <a:rPr lang="en-US" smtClean="0"/>
              <a:pPr/>
              <a:t>5/6/2026</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724001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7CD04-DA02-4D95-9802-769A4AFD9536}" type="datetimeFigureOut">
              <a:rPr lang="en-US" smtClean="0"/>
              <a:pPr/>
              <a:t>5/6/2026</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66333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67CD04-DA02-4D95-9802-769A4AFD9536}" type="datetimeFigureOut">
              <a:rPr lang="en-US" smtClean="0"/>
              <a:pPr/>
              <a:t>5/6/2026</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0798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67CD04-DA02-4D95-9802-769A4AFD9536}" type="datetimeFigureOut">
              <a:rPr lang="en-US" smtClean="0"/>
              <a:pPr/>
              <a:t>5/6/2026</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535212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67CD04-DA02-4D95-9802-769A4AFD9536}" type="datetimeFigureOut">
              <a:rPr lang="en-US" smtClean="0"/>
              <a:pPr/>
              <a:t>5/6/2026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85361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67CD04-DA02-4D95-9802-769A4AFD9536}" type="datetimeFigureOut">
              <a:rPr lang="en-US" smtClean="0"/>
              <a:pPr/>
              <a:t>5/6/2026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151840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44468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56254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FC4897-9F5C-492B-BC50-A6F4369F54D0}" type="datetimeFigureOut">
              <a:rPr lang="en-US" smtClean="0"/>
              <a:t>5/6/2026</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621841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98620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3962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3962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FC4897-9F5C-492B-BC50-A6F4369F54D0}"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870303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4242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4242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FC4897-9F5C-492B-BC50-A6F4369F54D0}" type="datetimeFigureOut">
              <a:rPr lang="en-US" smtClean="0"/>
              <a:t>5/6/2026</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758984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FC4897-9F5C-492B-BC50-A6F4369F54D0}" type="datetimeFigureOut">
              <a:rPr lang="en-US" smtClean="0"/>
              <a:t>5/6/2026</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038547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2895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1274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FC4897-9F5C-492B-BC50-A6F4369F54D0}"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734571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E7FC4897-9F5C-492B-BC50-A6F4369F54D0}"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1145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808368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4403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4403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FC4897-9F5C-492B-BC50-A6F4369F54D0}"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231340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No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A61B91-D05C-4906-9304-D1DF2F694797}"/>
              </a:ext>
            </a:extLst>
          </p:cNvPr>
          <p:cNvSpPr>
            <a:spLocks noGrp="1"/>
          </p:cNvSpPr>
          <p:nvPr>
            <p:ph type="dt" sz="half" idx="10"/>
          </p:nvPr>
        </p:nvSpPr>
        <p:spPr/>
        <p:txBody>
          <a:bodyPr/>
          <a:lstStyle/>
          <a:p>
            <a:fld id="{E7FC4897-9F5C-492B-BC50-A6F4369F54D0}" type="datetimeFigureOut">
              <a:rPr lang="en-US" smtClean="0"/>
              <a:t>5/6/2026</a:t>
            </a:fld>
            <a:endParaRPr lang="en-US"/>
          </a:p>
        </p:txBody>
      </p:sp>
      <p:sp>
        <p:nvSpPr>
          <p:cNvPr id="4" name="Footer Placeholder 3">
            <a:extLst>
              <a:ext uri="{FF2B5EF4-FFF2-40B4-BE49-F238E27FC236}">
                <a16:creationId xmlns:a16="http://schemas.microsoft.com/office/drawing/2014/main" id="{DF84B74C-3A4B-43A0-B60C-56B48C841291}"/>
              </a:ext>
            </a:extLst>
          </p:cNvPr>
          <p:cNvSpPr>
            <a:spLocks noGrp="1"/>
          </p:cNvSpPr>
          <p:nvPr>
            <p:ph type="ftr" sz="quarter" idx="11"/>
          </p:nvPr>
        </p:nvSpPr>
        <p:spPr/>
        <p:txBody>
          <a:bodyPr/>
          <a:lstStyle/>
          <a:p>
            <a:endParaRPr lang="en-US"/>
          </a:p>
        </p:txBody>
      </p:sp>
      <p:sp>
        <p:nvSpPr>
          <p:cNvPr id="5" name="TextBox 5">
            <a:extLst>
              <a:ext uri="{FF2B5EF4-FFF2-40B4-BE49-F238E27FC236}">
                <a16:creationId xmlns:a16="http://schemas.microsoft.com/office/drawing/2014/main" id="{98E4F559-45FC-4209-84AE-4AE286CA03F6}"/>
              </a:ext>
            </a:extLst>
          </p:cNvPr>
          <p:cNvSpPr txBox="1"/>
          <p:nvPr/>
        </p:nvSpPr>
        <p:spPr>
          <a:xfrm>
            <a:off x="11318226" y="6385024"/>
            <a:ext cx="396262" cy="307777"/>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fld id="{ED92E319-FBE3-4E05-B7FC-F9F30F9B49F8}" type="slidenum">
              <a:rPr lang="en-US" sz="1400" smtClean="0">
                <a:solidFill>
                  <a:srgbClr val="0046AD"/>
                </a:solidFill>
              </a:rPr>
              <a:pPr/>
              <a:t>‹#›</a:t>
            </a:fld>
            <a:endParaRPr lang="en-US" sz="1400" dirty="0">
              <a:solidFill>
                <a:srgbClr val="0046AD"/>
              </a:solidFill>
            </a:endParaRPr>
          </a:p>
        </p:txBody>
      </p:sp>
    </p:spTree>
    <p:extLst>
      <p:ext uri="{BB962C8B-B14F-4D97-AF65-F5344CB8AC3E}">
        <p14:creationId xmlns:p14="http://schemas.microsoft.com/office/powerpoint/2010/main" val="39934037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lvl1pPr>
              <a:defRPr>
                <a:solidFill>
                  <a:srgbClr val="0E3F75"/>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94457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FC4897-9F5C-492B-BC50-A6F4369F54D0}" type="datetimeFigureOut">
              <a:rPr lang="en-US" smtClean="0"/>
              <a:t>5/6/2026</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470964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4301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564074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3962399"/>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4"/>
            <a:ext cx="5384800" cy="3962399"/>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944085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8"/>
            <a:ext cx="5386917" cy="3424239"/>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8"/>
            <a:ext cx="5389033" cy="3424239"/>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5/6/2026</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119517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5/6/2026</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019883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6733" y="273054"/>
            <a:ext cx="6815667" cy="5289549"/>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4"/>
            <a:ext cx="4011084" cy="4127499"/>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077796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5" name="Date Placeholder 4"/>
          <p:cNvSpPr>
            <a:spLocks noGrp="1"/>
          </p:cNvSpPr>
          <p:nvPr>
            <p:ph type="dt" sz="half" idx="10"/>
          </p:nvPr>
        </p:nvSpPr>
        <p:spPr/>
        <p:txBody>
          <a:bodyPr/>
          <a:lstStyle/>
          <a:p>
            <a:fld id="{5BCAD085-E8A6-8845-BD4E-CB4CCA059FC4}"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078332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863109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4403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42"/>
            <a:ext cx="8026400" cy="54403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352492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No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A61B91-D05C-4906-9304-D1DF2F694797}"/>
              </a:ext>
            </a:extLst>
          </p:cNvPr>
          <p:cNvSpPr>
            <a:spLocks noGrp="1"/>
          </p:cNvSpPr>
          <p:nvPr>
            <p:ph type="dt" sz="half" idx="10"/>
          </p:nvPr>
        </p:nvSpPr>
        <p:spPr/>
        <p:txBody>
          <a:bodyPr/>
          <a:lstStyle/>
          <a:p>
            <a:fld id="{5BCAD085-E8A6-8845-BD4E-CB4CCA059FC4}" type="datetimeFigureOut">
              <a:rPr lang="en-US" smtClean="0"/>
              <a:t>5/6/2026</a:t>
            </a:fld>
            <a:endParaRPr lang="en-US"/>
          </a:p>
        </p:txBody>
      </p:sp>
      <p:sp>
        <p:nvSpPr>
          <p:cNvPr id="4" name="Footer Placeholder 3">
            <a:extLst>
              <a:ext uri="{FF2B5EF4-FFF2-40B4-BE49-F238E27FC236}">
                <a16:creationId xmlns:a16="http://schemas.microsoft.com/office/drawing/2014/main" id="{DF84B74C-3A4B-43A0-B60C-56B48C841291}"/>
              </a:ext>
            </a:extLst>
          </p:cNvPr>
          <p:cNvSpPr>
            <a:spLocks noGrp="1"/>
          </p:cNvSpPr>
          <p:nvPr>
            <p:ph type="ftr" sz="quarter" idx="11"/>
          </p:nvPr>
        </p:nvSpPr>
        <p:spPr/>
        <p:txBody>
          <a:bodyPr/>
          <a:lstStyle/>
          <a:p>
            <a:endParaRPr lang="en-US"/>
          </a:p>
        </p:txBody>
      </p:sp>
      <p:sp>
        <p:nvSpPr>
          <p:cNvPr id="5" name="TextBox 5">
            <a:extLst>
              <a:ext uri="{FF2B5EF4-FFF2-40B4-BE49-F238E27FC236}">
                <a16:creationId xmlns:a16="http://schemas.microsoft.com/office/drawing/2014/main" id="{98E4F559-45FC-4209-84AE-4AE286CA03F6}"/>
              </a:ext>
            </a:extLst>
          </p:cNvPr>
          <p:cNvSpPr txBox="1"/>
          <p:nvPr/>
        </p:nvSpPr>
        <p:spPr>
          <a:xfrm>
            <a:off x="11318226" y="6385027"/>
            <a:ext cx="396262" cy="307777"/>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fld id="{ED92E319-FBE3-4E05-B7FC-F9F30F9B49F8}" type="slidenum">
              <a:rPr lang="en-US" sz="1400" smtClean="0">
                <a:solidFill>
                  <a:srgbClr val="0046AD"/>
                </a:solidFill>
              </a:rPr>
              <a:pPr/>
              <a:t>‹#›</a:t>
            </a:fld>
            <a:endParaRPr lang="en-US" sz="1400" dirty="0">
              <a:solidFill>
                <a:srgbClr val="0046AD"/>
              </a:solidFill>
            </a:endParaRPr>
          </a:p>
        </p:txBody>
      </p:sp>
    </p:spTree>
    <p:extLst>
      <p:ext uri="{BB962C8B-B14F-4D97-AF65-F5344CB8AC3E}">
        <p14:creationId xmlns:p14="http://schemas.microsoft.com/office/powerpoint/2010/main" val="303001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C4897-9F5C-492B-BC50-A6F4369F54D0}" type="datetimeFigureOut">
              <a:rPr lang="en-US" smtClean="0"/>
              <a:t>5/6/2026</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218504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2FD11-7394-46C8-BAF9-B9977B8267AF}" type="datetimeFigureOut">
              <a:rPr lang="en-US" smtClean="0"/>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D81A1F-6E15-4621-BF24-042A1597B5A0}" type="slidenum">
              <a:rPr lang="en-US" smtClean="0"/>
              <a:t>‹#›</a:t>
            </a:fld>
            <a:endParaRPr lang="en-US"/>
          </a:p>
        </p:txBody>
      </p:sp>
    </p:spTree>
    <p:extLst>
      <p:ext uri="{BB962C8B-B14F-4D97-AF65-F5344CB8AC3E}">
        <p14:creationId xmlns:p14="http://schemas.microsoft.com/office/powerpoint/2010/main" val="11205445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Text Placeholder 2"/>
          <p:cNvSpPr>
            <a:spLocks noGrp="1"/>
          </p:cNvSpPr>
          <p:nvPr>
            <p:ph type="body"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719266"/>
            <a:ext cx="53848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3"/>
            <a:ext cx="5384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7"/>
          <p:cNvSpPr>
            <a:spLocks noGrp="1" noChangeArrowheads="1"/>
          </p:cNvSpPr>
          <p:nvPr>
            <p:ph type="sldNum" sz="quarter" idx="12"/>
          </p:nvPr>
        </p:nvSpPr>
        <p:spPr>
          <a:ln/>
        </p:spPr>
        <p:txBody>
          <a:bodyPr/>
          <a:lstStyle>
            <a:lvl1pPr>
              <a:defRPr/>
            </a:lvl1pPr>
          </a:lstStyle>
          <a:p>
            <a:pPr>
              <a:defRPr/>
            </a:pPr>
            <a:fld id="{32D22C3F-9E52-4325-A851-0799E1DDBA42}" type="slidenum">
              <a:rPr lang="en-US" altLang="en-US"/>
              <a:pPr>
                <a:defRPr/>
              </a:pPr>
              <a:t>‹#›</a:t>
            </a:fld>
            <a:endParaRPr lang="en-US" altLang="en-US"/>
          </a:p>
        </p:txBody>
      </p:sp>
    </p:spTree>
    <p:extLst>
      <p:ext uri="{BB962C8B-B14F-4D97-AF65-F5344CB8AC3E}">
        <p14:creationId xmlns:p14="http://schemas.microsoft.com/office/powerpoint/2010/main" val="4280198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7FC4897-9F5C-492B-BC50-A6F4369F54D0}"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39743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7FC4897-9F5C-492B-BC50-A6F4369F54D0}"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45836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gi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gif"/><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3.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505575"/>
            <a:ext cx="2844800" cy="234950"/>
          </a:xfrm>
          <a:prstGeom prst="rect">
            <a:avLst/>
          </a:prstGeom>
        </p:spPr>
        <p:txBody>
          <a:bodyPr vert="horz" lIns="91440" tIns="45720" rIns="91440" bIns="45720" rtlCol="0" anchor="ctr"/>
          <a:lstStyle>
            <a:lvl1pPr algn="l">
              <a:defRPr sz="1200">
                <a:solidFill>
                  <a:schemeClr val="tx1">
                    <a:tint val="75000"/>
                  </a:schemeClr>
                </a:solidFill>
              </a:defRPr>
            </a:lvl1pPr>
          </a:lstStyle>
          <a:p>
            <a:fld id="{E7FC4897-9F5C-492B-BC50-A6F4369F54D0}" type="datetimeFigureOut">
              <a:rPr lang="en-US" smtClean="0"/>
              <a:t>5/6/2026</a:t>
            </a:fld>
            <a:endParaRPr lang="en-US"/>
          </a:p>
        </p:txBody>
      </p:sp>
      <p:sp>
        <p:nvSpPr>
          <p:cNvPr id="5" name="Footer Placeholder 4"/>
          <p:cNvSpPr>
            <a:spLocks noGrp="1"/>
          </p:cNvSpPr>
          <p:nvPr>
            <p:ph type="ftr" sz="quarter" idx="3"/>
          </p:nvPr>
        </p:nvSpPr>
        <p:spPr>
          <a:xfrm>
            <a:off x="4165600" y="6505575"/>
            <a:ext cx="3860800" cy="2349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p:cNvSpPr/>
          <p:nvPr/>
        </p:nvSpPr>
        <p:spPr>
          <a:xfrm>
            <a:off x="9144001" y="5638801"/>
            <a:ext cx="2262132" cy="110172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2E181AE-7D2C-4264-B924-782688AF182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75067" y="5572476"/>
            <a:ext cx="1533920" cy="940439"/>
          </a:xfrm>
          <a:prstGeom prst="rect">
            <a:avLst/>
          </a:prstGeom>
        </p:spPr>
      </p:pic>
    </p:spTree>
    <p:extLst>
      <p:ext uri="{BB962C8B-B14F-4D97-AF65-F5344CB8AC3E}">
        <p14:creationId xmlns:p14="http://schemas.microsoft.com/office/powerpoint/2010/main" val="201281065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0" r:id="rId12"/>
  </p:sldLayoutIdLst>
  <p:txStyles>
    <p:titleStyle>
      <a:lvl1pPr algn="ctr" defTabSz="914400" rtl="0" eaLnBrk="1" latinLnBrk="0" hangingPunct="1">
        <a:spcBef>
          <a:spcPct val="0"/>
        </a:spcBef>
        <a:buNone/>
        <a:defRPr sz="4400" b="1" kern="1200">
          <a:solidFill>
            <a:srgbClr val="EE8A1D"/>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74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505575"/>
            <a:ext cx="2844800" cy="234950"/>
          </a:xfrm>
          <a:prstGeom prst="rect">
            <a:avLst/>
          </a:prstGeom>
        </p:spPr>
        <p:txBody>
          <a:bodyPr vert="horz" lIns="91440" tIns="45720" rIns="91440" bIns="45720" rtlCol="0" anchor="ctr"/>
          <a:lstStyle>
            <a:lvl1pPr algn="l">
              <a:defRPr sz="1200">
                <a:solidFill>
                  <a:schemeClr val="tx1">
                    <a:tint val="75000"/>
                  </a:schemeClr>
                </a:solidFill>
              </a:defRPr>
            </a:lvl1pPr>
          </a:lstStyle>
          <a:p>
            <a:fld id="{E7FC4897-9F5C-492B-BC50-A6F4369F54D0}" type="datetimeFigureOut">
              <a:rPr lang="en-US" smtClean="0"/>
              <a:t>5/6/2026</a:t>
            </a:fld>
            <a:endParaRPr lang="en-US"/>
          </a:p>
        </p:txBody>
      </p:sp>
      <p:sp>
        <p:nvSpPr>
          <p:cNvPr id="5" name="Footer Placeholder 4"/>
          <p:cNvSpPr>
            <a:spLocks noGrp="1"/>
          </p:cNvSpPr>
          <p:nvPr>
            <p:ph type="ftr" sz="quarter" idx="3"/>
          </p:nvPr>
        </p:nvSpPr>
        <p:spPr>
          <a:xfrm>
            <a:off x="4165600" y="6505575"/>
            <a:ext cx="3860800" cy="2349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p:cNvSpPr/>
          <p:nvPr/>
        </p:nvSpPr>
        <p:spPr>
          <a:xfrm>
            <a:off x="9144001" y="5638801"/>
            <a:ext cx="2262132" cy="110172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2E181AE-7D2C-4264-B924-782688AF18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75067" y="5572476"/>
            <a:ext cx="1533920" cy="940439"/>
          </a:xfrm>
          <a:prstGeom prst="rect">
            <a:avLst/>
          </a:prstGeom>
        </p:spPr>
      </p:pic>
    </p:spTree>
    <p:extLst>
      <p:ext uri="{BB962C8B-B14F-4D97-AF65-F5344CB8AC3E}">
        <p14:creationId xmlns:p14="http://schemas.microsoft.com/office/powerpoint/2010/main" val="411090922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1" kern="1200">
          <a:solidFill>
            <a:srgbClr val="EE8A1D"/>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74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505575"/>
            <a:ext cx="2844800" cy="234950"/>
          </a:xfrm>
          <a:prstGeom prst="rect">
            <a:avLst/>
          </a:prstGeom>
        </p:spPr>
        <p:txBody>
          <a:bodyPr vert="horz" lIns="91440" tIns="45720" rIns="91440" bIns="45720" rtlCol="0" anchor="ctr"/>
          <a:lstStyle>
            <a:lvl1pPr algn="l">
              <a:defRPr sz="1200">
                <a:solidFill>
                  <a:schemeClr val="tx1">
                    <a:tint val="75000"/>
                  </a:schemeClr>
                </a:solidFill>
              </a:defRPr>
            </a:lvl1pPr>
          </a:lstStyle>
          <a:p>
            <a:fld id="{E7FC4897-9F5C-492B-BC50-A6F4369F54D0}" type="datetimeFigureOut">
              <a:rPr lang="en-US" smtClean="0"/>
              <a:t>5/6/2026</a:t>
            </a:fld>
            <a:endParaRPr lang="en-US"/>
          </a:p>
        </p:txBody>
      </p:sp>
      <p:sp>
        <p:nvSpPr>
          <p:cNvPr id="5" name="Footer Placeholder 4"/>
          <p:cNvSpPr>
            <a:spLocks noGrp="1"/>
          </p:cNvSpPr>
          <p:nvPr>
            <p:ph type="ftr" sz="quarter" idx="3"/>
          </p:nvPr>
        </p:nvSpPr>
        <p:spPr>
          <a:xfrm>
            <a:off x="4165600" y="6505575"/>
            <a:ext cx="3860800" cy="2349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p:cNvSpPr/>
          <p:nvPr/>
        </p:nvSpPr>
        <p:spPr>
          <a:xfrm>
            <a:off x="9144001" y="5638801"/>
            <a:ext cx="2262132" cy="110172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2E181AE-7D2C-4264-B924-782688AF182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75067" y="5572476"/>
            <a:ext cx="1533920" cy="940439"/>
          </a:xfrm>
          <a:prstGeom prst="rect">
            <a:avLst/>
          </a:prstGeom>
        </p:spPr>
      </p:pic>
    </p:spTree>
    <p:extLst>
      <p:ext uri="{BB962C8B-B14F-4D97-AF65-F5344CB8AC3E}">
        <p14:creationId xmlns:p14="http://schemas.microsoft.com/office/powerpoint/2010/main" val="315376720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8" r:id="rId12"/>
    <p:sldLayoutId id="2147483709" r:id="rId13"/>
  </p:sldLayoutIdLst>
  <p:txStyles>
    <p:titleStyle>
      <a:lvl1pPr algn="ctr" defTabSz="914400" rtl="0" eaLnBrk="1" latinLnBrk="0" hangingPunct="1">
        <a:spcBef>
          <a:spcPct val="0"/>
        </a:spcBef>
        <a:buNone/>
        <a:defRPr sz="4400" b="1" kern="1200">
          <a:solidFill>
            <a:srgbClr val="EE8A1D"/>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74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7CD04-DA02-4D95-9802-769A4AFD9536}" type="datetimeFigureOut">
              <a:rPr lang="en-US" smtClean="0"/>
              <a:pPr/>
              <a:t>5/6/2026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62507" y="5563555"/>
            <a:ext cx="2045227" cy="950083"/>
          </a:xfrm>
          <a:prstGeom prst="rect">
            <a:avLst/>
          </a:prstGeom>
        </p:spPr>
      </p:pic>
    </p:spTree>
    <p:extLst>
      <p:ext uri="{BB962C8B-B14F-4D97-AF65-F5344CB8AC3E}">
        <p14:creationId xmlns:p14="http://schemas.microsoft.com/office/powerpoint/2010/main" val="17419332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114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C4897-9F5C-492B-BC50-A6F4369F54D0}" type="datetimeFigureOut">
              <a:rPr lang="en-US" smtClean="0"/>
              <a:t>5/6/2026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TextBox 6">
            <a:extLst>
              <a:ext uri="{FF2B5EF4-FFF2-40B4-BE49-F238E27FC236}">
                <a16:creationId xmlns:a16="http://schemas.microsoft.com/office/drawing/2014/main" id="{F69B118E-4464-4129-8292-CC8F42DD1DA3}"/>
              </a:ext>
            </a:extLst>
          </p:cNvPr>
          <p:cNvSpPr txBox="1"/>
          <p:nvPr/>
        </p:nvSpPr>
        <p:spPr>
          <a:xfrm>
            <a:off x="11176000" y="6385024"/>
            <a:ext cx="396262" cy="307777"/>
          </a:xfrm>
          <a:prstGeom prst="rect">
            <a:avLst/>
          </a:prstGeom>
          <a:noFill/>
        </p:spPr>
        <p:txBody>
          <a:bodyPr wrap="none" rtlCol="0">
            <a:spAutoFit/>
          </a:bodyPr>
          <a:lstStyle/>
          <a:p>
            <a:fld id="{72812506-C5DA-4E10-A4CA-168511A86705}" type="slidenum">
              <a:rPr lang="en-US" sz="1400" smtClean="0">
                <a:solidFill>
                  <a:srgbClr val="0046AD"/>
                </a:solidFill>
              </a:rPr>
              <a:t>‹#›</a:t>
            </a:fld>
            <a:endParaRPr lang="en-US" sz="1400" dirty="0">
              <a:solidFill>
                <a:srgbClr val="0046AD"/>
              </a:solidFill>
            </a:endParaRPr>
          </a:p>
        </p:txBody>
      </p:sp>
      <p:pic>
        <p:nvPicPr>
          <p:cNvPr id="9" name="Picture 8" descr="Text&#10;&#10;Description automatically generated">
            <a:extLst>
              <a:ext uri="{FF2B5EF4-FFF2-40B4-BE49-F238E27FC236}">
                <a16:creationId xmlns:a16="http://schemas.microsoft.com/office/drawing/2014/main" id="{F4CC3F72-2FEA-ADAE-0D48-0E0A2C2D807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93760" y="5840393"/>
            <a:ext cx="3108960" cy="852408"/>
          </a:xfrm>
          <a:prstGeom prst="rect">
            <a:avLst/>
          </a:prstGeom>
        </p:spPr>
      </p:pic>
    </p:spTree>
    <p:extLst>
      <p:ext uri="{BB962C8B-B14F-4D97-AF65-F5344CB8AC3E}">
        <p14:creationId xmlns:p14="http://schemas.microsoft.com/office/powerpoint/2010/main" val="263829414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b="1" kern="1200">
          <a:solidFill>
            <a:schemeClr val="accent1"/>
          </a:solidFill>
          <a:latin typeface="Source Sans 3" panose="020B0503030403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Source Sans 3" panose="020B05030304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ource Sans 3" panose="020B0503030403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ource Sans 3" panose="020B0503030403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ource Sans 3" panose="020B0503030403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ource Sans 3"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3"/>
            <a:ext cx="10972800" cy="4114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5/6/2026</a:t>
            </a:fld>
            <a:endParaRPr lang="en-US"/>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TextBox 6">
            <a:extLst>
              <a:ext uri="{FF2B5EF4-FFF2-40B4-BE49-F238E27FC236}">
                <a16:creationId xmlns:a16="http://schemas.microsoft.com/office/drawing/2014/main" id="{F69B118E-4464-4129-8292-CC8F42DD1DA3}"/>
              </a:ext>
            </a:extLst>
          </p:cNvPr>
          <p:cNvSpPr txBox="1"/>
          <p:nvPr/>
        </p:nvSpPr>
        <p:spPr>
          <a:xfrm>
            <a:off x="11176000" y="6385027"/>
            <a:ext cx="396262" cy="307777"/>
          </a:xfrm>
          <a:prstGeom prst="rect">
            <a:avLst/>
          </a:prstGeom>
          <a:noFill/>
        </p:spPr>
        <p:txBody>
          <a:bodyPr wrap="none" rtlCol="0">
            <a:spAutoFit/>
          </a:bodyPr>
          <a:lstStyle/>
          <a:p>
            <a:fld id="{72812506-C5DA-4E10-A4CA-168511A86705}" type="slidenum">
              <a:rPr lang="en-US" sz="1400" smtClean="0">
                <a:solidFill>
                  <a:srgbClr val="0046AD"/>
                </a:solidFill>
              </a:rPr>
              <a:t>‹#›</a:t>
            </a:fld>
            <a:endParaRPr lang="en-US" sz="1400" dirty="0">
              <a:solidFill>
                <a:srgbClr val="0046AD"/>
              </a:solidFill>
            </a:endParaRPr>
          </a:p>
        </p:txBody>
      </p:sp>
      <p:pic>
        <p:nvPicPr>
          <p:cNvPr id="9" name="Picture 8" descr="Text&#10;&#10;Description automatically generated">
            <a:extLst>
              <a:ext uri="{FF2B5EF4-FFF2-40B4-BE49-F238E27FC236}">
                <a16:creationId xmlns:a16="http://schemas.microsoft.com/office/drawing/2014/main" id="{F4CC3F72-2FEA-ADAE-0D48-0E0A2C2D807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93760" y="5840393"/>
            <a:ext cx="3108960" cy="852408"/>
          </a:xfrm>
          <a:prstGeom prst="rect">
            <a:avLst/>
          </a:prstGeom>
        </p:spPr>
      </p:pic>
    </p:spTree>
    <p:extLst>
      <p:ext uri="{BB962C8B-B14F-4D97-AF65-F5344CB8AC3E}">
        <p14:creationId xmlns:p14="http://schemas.microsoft.com/office/powerpoint/2010/main" val="233309593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ctr" defTabSz="914126" rtl="0" eaLnBrk="1" latinLnBrk="0" hangingPunct="1">
        <a:spcBef>
          <a:spcPct val="0"/>
        </a:spcBef>
        <a:buNone/>
        <a:defRPr sz="4399" b="1" kern="1200">
          <a:solidFill>
            <a:srgbClr val="0E3F75"/>
          </a:solidFill>
          <a:latin typeface="Source Sans 3" panose="020B0503030403020204" pitchFamily="34" charset="0"/>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Source Sans 3" panose="020B0503030403020204" pitchFamily="34" charset="0"/>
          <a:ea typeface="+mn-ea"/>
          <a:cs typeface="+mn-cs"/>
        </a:defRPr>
      </a:lvl1pPr>
      <a:lvl2pPr marL="742727" indent="-285664" algn="l" defTabSz="914126" rtl="0" eaLnBrk="1" latinLnBrk="0" hangingPunct="1">
        <a:spcBef>
          <a:spcPct val="20000"/>
        </a:spcBef>
        <a:buFont typeface="Arial" pitchFamily="34" charset="0"/>
        <a:buChar char="–"/>
        <a:defRPr sz="2799" kern="1200">
          <a:solidFill>
            <a:schemeClr val="tx1"/>
          </a:solidFill>
          <a:latin typeface="Source Sans 3" panose="020B0503030403020204" pitchFamily="34" charset="0"/>
          <a:ea typeface="+mn-ea"/>
          <a:cs typeface="+mn-cs"/>
        </a:defRPr>
      </a:lvl2pPr>
      <a:lvl3pPr marL="1142657" indent="-228531" algn="l" defTabSz="914126" rtl="0" eaLnBrk="1" latinLnBrk="0" hangingPunct="1">
        <a:spcBef>
          <a:spcPct val="20000"/>
        </a:spcBef>
        <a:buFont typeface="Arial" pitchFamily="34" charset="0"/>
        <a:buChar char="•"/>
        <a:defRPr sz="2399" kern="1200">
          <a:solidFill>
            <a:schemeClr val="tx1"/>
          </a:solidFill>
          <a:latin typeface="Source Sans 3" panose="020B0503030403020204" pitchFamily="34" charset="0"/>
          <a:ea typeface="+mn-ea"/>
          <a:cs typeface="+mn-cs"/>
        </a:defRPr>
      </a:lvl3pPr>
      <a:lvl4pPr marL="1599720" indent="-228531" algn="l" defTabSz="914126" rtl="0" eaLnBrk="1" latinLnBrk="0" hangingPunct="1">
        <a:spcBef>
          <a:spcPct val="20000"/>
        </a:spcBef>
        <a:buFont typeface="Arial" pitchFamily="34" charset="0"/>
        <a:buChar char="–"/>
        <a:defRPr sz="1999" kern="1200">
          <a:solidFill>
            <a:schemeClr val="tx1"/>
          </a:solidFill>
          <a:latin typeface="Source Sans 3" panose="020B0503030403020204" pitchFamily="34" charset="0"/>
          <a:ea typeface="+mn-ea"/>
          <a:cs typeface="+mn-cs"/>
        </a:defRPr>
      </a:lvl4pPr>
      <a:lvl5pPr marL="2056783" indent="-228531" algn="l" defTabSz="914126" rtl="0" eaLnBrk="1" latinLnBrk="0" hangingPunct="1">
        <a:spcBef>
          <a:spcPct val="20000"/>
        </a:spcBef>
        <a:buFont typeface="Arial" pitchFamily="34" charset="0"/>
        <a:buChar char="»"/>
        <a:defRPr sz="1999" kern="1200">
          <a:solidFill>
            <a:schemeClr val="tx1"/>
          </a:solidFill>
          <a:latin typeface="Source Sans 3" panose="020B0503030403020204" pitchFamily="34" charset="0"/>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8.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0.xml"/><Relationship Id="rId1" Type="http://schemas.openxmlformats.org/officeDocument/2006/relationships/themeOverride" Target="../theme/themeOverride4.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1.xml"/><Relationship Id="rId1" Type="http://schemas.openxmlformats.org/officeDocument/2006/relationships/themeOverride" Target="../theme/themeOverride5.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5.xml"/><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65.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6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9.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1.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2.xml"/><Relationship Id="rId1" Type="http://schemas.openxmlformats.org/officeDocument/2006/relationships/themeOverride" Target="../theme/themeOverride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60.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1.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65.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6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6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49.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53.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4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2.xml"/><Relationship Id="rId2" Type="http://schemas.openxmlformats.org/officeDocument/2006/relationships/slideLayout" Target="../slideLayouts/slideLayout54.xml"/><Relationship Id="rId1" Type="http://schemas.openxmlformats.org/officeDocument/2006/relationships/themeOverride" Target="../theme/themeOverride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4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0.png"/><Relationship Id="rId7" Type="http://schemas.openxmlformats.org/officeDocument/2006/relationships/diagramColors" Target="../diagrams/colors6.xml"/><Relationship Id="rId2" Type="http://schemas.openxmlformats.org/officeDocument/2006/relationships/notesSlide" Target="../notesSlides/notesSlide41.xml"/><Relationship Id="rId1" Type="http://schemas.openxmlformats.org/officeDocument/2006/relationships/slideLayout" Target="../slideLayouts/slideLayout5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43.xml"/><Relationship Id="rId7" Type="http://schemas.openxmlformats.org/officeDocument/2006/relationships/diagramColors" Target="../diagrams/colors7.xml"/><Relationship Id="rId2" Type="http://schemas.openxmlformats.org/officeDocument/2006/relationships/slideLayout" Target="../slideLayouts/slideLayout49.xml"/><Relationship Id="rId1" Type="http://schemas.openxmlformats.org/officeDocument/2006/relationships/themeOverride" Target="../theme/themeOverride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5.xml"/><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3BB7E-ABFB-40C9-9ABE-08AC9AD077ED}"/>
              </a:ext>
            </a:extLst>
          </p:cNvPr>
          <p:cNvSpPr>
            <a:spLocks noGrp="1"/>
          </p:cNvSpPr>
          <p:nvPr>
            <p:ph type="ctrTitle"/>
          </p:nvPr>
        </p:nvSpPr>
        <p:spPr>
          <a:xfrm>
            <a:off x="914400" y="1044575"/>
            <a:ext cx="10363200" cy="1470025"/>
          </a:xfrm>
        </p:spPr>
        <p:txBody>
          <a:bodyPr>
            <a:normAutofit fontScale="90000"/>
          </a:bodyPr>
          <a:lstStyle/>
          <a:p>
            <a:br>
              <a:rPr lang="en-US" sz="4000" dirty="0"/>
            </a:br>
            <a:r>
              <a:rPr lang="en-US" sz="4000" dirty="0"/>
              <a:t>The Complaint Files:</a:t>
            </a:r>
            <a:br>
              <a:rPr lang="en-US" sz="4000" dirty="0"/>
            </a:br>
            <a:r>
              <a:rPr lang="en-US" sz="3100" b="0" dirty="0"/>
              <a:t>Stormwater, MS4s, &amp; Real-World Lessons</a:t>
            </a:r>
            <a:br>
              <a:rPr lang="en-US" sz="4000" dirty="0"/>
            </a:br>
            <a:r>
              <a:rPr lang="en-US" sz="2700" b="0" dirty="0"/>
              <a:t>  </a:t>
            </a:r>
            <a:endParaRPr lang="en-US" sz="4000" b="0" dirty="0"/>
          </a:p>
        </p:txBody>
      </p:sp>
      <p:sp>
        <p:nvSpPr>
          <p:cNvPr id="9" name="Subtitle 2">
            <a:extLst>
              <a:ext uri="{FF2B5EF4-FFF2-40B4-BE49-F238E27FC236}">
                <a16:creationId xmlns:a16="http://schemas.microsoft.com/office/drawing/2014/main" id="{55873824-9FED-4E8F-ACDB-3E7E12228F31}"/>
              </a:ext>
            </a:extLst>
          </p:cNvPr>
          <p:cNvSpPr txBox="1">
            <a:spLocks noGrp="1"/>
          </p:cNvSpPr>
          <p:nvPr>
            <p:ph type="subTitle" idx="1"/>
          </p:nvPr>
        </p:nvSpPr>
        <p:spPr>
          <a:prstGeom prst="rect">
            <a:avLst/>
          </a:prstGeom>
        </p:spPr>
        <p:txBody>
          <a:bodyPr vert="horz" lIns="91440" tIns="45720" rIns="91440" bIns="45720" rtlCol="0">
            <a:normAutofit/>
          </a:bodyPr>
          <a:lstStyle>
            <a:lvl1pPr marL="0" indent="0" algn="ctr" defTabSz="685783"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1pPr>
            <a:lvl2pPr marL="342892" indent="0" algn="ctr" defTabSz="685783"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2pPr>
            <a:lvl3pPr marL="685783" indent="0" algn="ctr" defTabSz="685783"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3pPr>
            <a:lvl4pPr marL="1028675" indent="0" algn="ctr" defTabSz="685783"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4pPr>
            <a:lvl5pPr marL="1371566" indent="0" algn="ctr" defTabSz="685783"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5pPr>
            <a:lvl6pPr marL="1714457" indent="0" algn="ctr" defTabSz="685783"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6pPr>
            <a:lvl7pPr marL="2057348" indent="0" algn="ctr" defTabSz="685783"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7pPr>
            <a:lvl8pPr marL="2400240" indent="0" algn="ctr" defTabSz="685783"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3132" indent="0" algn="ctr" defTabSz="685783"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pPr fontAlgn="auto">
              <a:spcAft>
                <a:spcPts val="0"/>
              </a:spcAft>
              <a:defRPr/>
            </a:pPr>
            <a:r>
              <a:rPr lang="en-US" sz="2000" dirty="0">
                <a:solidFill>
                  <a:schemeClr val="tx1"/>
                </a:solidFill>
              </a:rPr>
              <a:t>Division of Surface Water</a:t>
            </a:r>
          </a:p>
          <a:p>
            <a:pPr fontAlgn="auto">
              <a:spcAft>
                <a:spcPts val="0"/>
              </a:spcAft>
              <a:defRPr/>
            </a:pPr>
            <a:r>
              <a:rPr lang="en-US" sz="2000" dirty="0">
                <a:solidFill>
                  <a:schemeClr val="tx1"/>
                </a:solidFill>
              </a:rPr>
              <a:t>May 6, 2026 </a:t>
            </a:r>
          </a:p>
          <a:p>
            <a:pPr fontAlgn="auto">
              <a:spcAft>
                <a:spcPts val="0"/>
              </a:spcAft>
              <a:defRPr/>
            </a:pPr>
            <a:endParaRPr lang="en-US" sz="2000" dirty="0">
              <a:solidFill>
                <a:schemeClr val="tx1"/>
              </a:solidFill>
            </a:endParaRPr>
          </a:p>
        </p:txBody>
      </p:sp>
      <p:cxnSp>
        <p:nvCxnSpPr>
          <p:cNvPr id="6" name="Straight Connector 5">
            <a:extLst>
              <a:ext uri="{FF2B5EF4-FFF2-40B4-BE49-F238E27FC236}">
                <a16:creationId xmlns:a16="http://schemas.microsoft.com/office/drawing/2014/main" id="{630C1C34-7710-49FC-BD97-69FA4CE89604}"/>
              </a:ext>
            </a:extLst>
          </p:cNvPr>
          <p:cNvCxnSpPr/>
          <p:nvPr/>
        </p:nvCxnSpPr>
        <p:spPr>
          <a:xfrm>
            <a:off x="2819400" y="2971800"/>
            <a:ext cx="6553200" cy="0"/>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8" name="Subtitle 2">
            <a:extLst>
              <a:ext uri="{FF2B5EF4-FFF2-40B4-BE49-F238E27FC236}">
                <a16:creationId xmlns:a16="http://schemas.microsoft.com/office/drawing/2014/main" id="{8C2C6A06-7232-4EAE-8C82-D8AE087C1F56}"/>
              </a:ext>
            </a:extLst>
          </p:cNvPr>
          <p:cNvSpPr txBox="1">
            <a:spLocks/>
          </p:cNvSpPr>
          <p:nvPr/>
        </p:nvSpPr>
        <p:spPr>
          <a:xfrm>
            <a:off x="3045229" y="3199477"/>
            <a:ext cx="6400800" cy="559311"/>
          </a:xfrm>
          <a:prstGeom prst="rect">
            <a:avLst/>
          </a:prstGeom>
          <a:effectLst/>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2800" dirty="0">
                <a:solidFill>
                  <a:schemeClr val="tx1"/>
                </a:solidFill>
                <a:effectLst/>
              </a:rPr>
              <a:t>Lynette</a:t>
            </a:r>
            <a:r>
              <a:rPr lang="en-US" sz="2800" dirty="0">
                <a:solidFill>
                  <a:schemeClr val="tx1"/>
                </a:solidFill>
              </a:rPr>
              <a:t> </a:t>
            </a:r>
            <a:r>
              <a:rPr lang="en-US" sz="2800" dirty="0">
                <a:solidFill>
                  <a:schemeClr val="tx1"/>
                </a:solidFill>
                <a:effectLst/>
              </a:rPr>
              <a:t>Hablitzel, P.E.</a:t>
            </a:r>
          </a:p>
          <a:p>
            <a:pPr>
              <a:defRPr/>
            </a:pPr>
            <a:endParaRPr lang="en-US" sz="2800" b="1" dirty="0">
              <a:solidFill>
                <a:schemeClr val="tx1"/>
              </a:solidFill>
            </a:endParaRPr>
          </a:p>
        </p:txBody>
      </p:sp>
    </p:spTree>
    <p:extLst>
      <p:ext uri="{BB962C8B-B14F-4D97-AF65-F5344CB8AC3E}">
        <p14:creationId xmlns:p14="http://schemas.microsoft.com/office/powerpoint/2010/main" val="199207941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4A65-2D2A-A72B-25E9-2B00B366158D}"/>
              </a:ext>
            </a:extLst>
          </p:cNvPr>
          <p:cNvSpPr>
            <a:spLocks noGrp="1"/>
          </p:cNvSpPr>
          <p:nvPr>
            <p:ph type="title"/>
          </p:nvPr>
        </p:nvSpPr>
        <p:spPr>
          <a:xfrm>
            <a:off x="609602" y="273050"/>
            <a:ext cx="4011084" cy="582735"/>
          </a:xfrm>
        </p:spPr>
        <p:txBody>
          <a:bodyPr/>
          <a:lstStyle/>
          <a:p>
            <a:r>
              <a:rPr lang="en-US" dirty="0"/>
              <a:t>Case Study — Trash‑Filled Stream</a:t>
            </a:r>
          </a:p>
        </p:txBody>
      </p:sp>
      <p:pic>
        <p:nvPicPr>
          <p:cNvPr id="6" name="Content Placeholder 5">
            <a:extLst>
              <a:ext uri="{FF2B5EF4-FFF2-40B4-BE49-F238E27FC236}">
                <a16:creationId xmlns:a16="http://schemas.microsoft.com/office/drawing/2014/main" id="{2310AEEE-A2CE-3795-9484-1BCD8C3ED3F9}"/>
              </a:ext>
            </a:extLst>
          </p:cNvPr>
          <p:cNvPicPr>
            <a:picLocks noGrp="1" noChangeAspect="1"/>
          </p:cNvPicPr>
          <p:nvPr>
            <p:ph idx="1"/>
          </p:nvPr>
        </p:nvPicPr>
        <p:blipFill>
          <a:blip r:embed="rId3"/>
          <a:stretch>
            <a:fillRect/>
          </a:stretch>
        </p:blipFill>
        <p:spPr>
          <a:xfrm>
            <a:off x="656457" y="1037493"/>
            <a:ext cx="3964229" cy="5289550"/>
          </a:xfrm>
          <a:prstGeom prst="rect">
            <a:avLst/>
          </a:prstGeom>
        </p:spPr>
      </p:pic>
      <p:sp>
        <p:nvSpPr>
          <p:cNvPr id="4" name="Text Placeholder 3">
            <a:extLst>
              <a:ext uri="{FF2B5EF4-FFF2-40B4-BE49-F238E27FC236}">
                <a16:creationId xmlns:a16="http://schemas.microsoft.com/office/drawing/2014/main" id="{035167A2-2EE6-B684-0E0D-4B22FAA8E401}"/>
              </a:ext>
            </a:extLst>
          </p:cNvPr>
          <p:cNvSpPr>
            <a:spLocks noGrp="1"/>
          </p:cNvSpPr>
          <p:nvPr>
            <p:ph type="body" sz="half" idx="2"/>
          </p:nvPr>
        </p:nvSpPr>
        <p:spPr>
          <a:xfrm>
            <a:off x="6049143" y="1037493"/>
            <a:ext cx="5673934" cy="4127499"/>
          </a:xfrm>
        </p:spPr>
        <p:txBody>
          <a:bodyPr>
            <a:normAutofit fontScale="92500" lnSpcReduction="20000"/>
          </a:bodyPr>
          <a:lstStyle/>
          <a:p>
            <a:r>
              <a:rPr lang="en-US" sz="2800" b="1" dirty="0"/>
              <a:t>Complaint:</a:t>
            </a:r>
            <a:r>
              <a:rPr lang="en-US" sz="2800" dirty="0"/>
              <a:t> “Creek full of plastic bottles.” </a:t>
            </a:r>
          </a:p>
          <a:p>
            <a:pPr marL="457200" indent="-457200">
              <a:buFont typeface="Arial" panose="020B0604020202020204" pitchFamily="34" charset="0"/>
              <a:buChar char="•"/>
            </a:pPr>
            <a:r>
              <a:rPr lang="en-US" sz="2800" dirty="0"/>
              <a:t>Citizen reports help identify hotspots.</a:t>
            </a:r>
          </a:p>
          <a:p>
            <a:pPr marL="457200" indent="-457200">
              <a:buFont typeface="Arial" panose="020B0604020202020204" pitchFamily="34" charset="0"/>
              <a:buChar char="•"/>
            </a:pPr>
            <a:r>
              <a:rPr lang="en-US" sz="2800" dirty="0"/>
              <a:t>Is there a single source? </a:t>
            </a:r>
          </a:p>
          <a:p>
            <a:pPr marL="914263" lvl="1" indent="-457200">
              <a:buFont typeface="Arial" panose="020B0604020202020204" pitchFamily="34" charset="0"/>
              <a:buChar char="•"/>
            </a:pPr>
            <a:r>
              <a:rPr lang="en-US" sz="2600" dirty="0"/>
              <a:t>Educate or structural control</a:t>
            </a:r>
          </a:p>
          <a:p>
            <a:pPr marL="457200" indent="-457200">
              <a:buFont typeface="Arial" panose="020B0604020202020204" pitchFamily="34" charset="0"/>
              <a:buChar char="•"/>
            </a:pPr>
            <a:r>
              <a:rPr lang="en-US" sz="2800" dirty="0"/>
              <a:t>Widespread issue?</a:t>
            </a:r>
          </a:p>
          <a:p>
            <a:pPr marL="914263" lvl="1" indent="-457200">
              <a:buFont typeface="Arial" panose="020B0604020202020204" pitchFamily="34" charset="0"/>
              <a:buChar char="•"/>
            </a:pPr>
            <a:r>
              <a:rPr lang="en-US" sz="2600" dirty="0"/>
              <a:t>Education campaign</a:t>
            </a:r>
          </a:p>
          <a:p>
            <a:pPr marL="914263" lvl="1" indent="-457200">
              <a:buFont typeface="Arial" panose="020B0604020202020204" pitchFamily="34" charset="0"/>
              <a:buChar char="•"/>
            </a:pPr>
            <a:r>
              <a:rPr lang="en-US" sz="2600" dirty="0"/>
              <a:t>Opportunity for a stream clean-up</a:t>
            </a:r>
          </a:p>
          <a:p>
            <a:pPr marL="914263" lvl="1" indent="-457200">
              <a:buFont typeface="Arial" panose="020B0604020202020204" pitchFamily="34" charset="0"/>
              <a:buChar char="•"/>
            </a:pPr>
            <a:r>
              <a:rPr lang="en-US" sz="2600" dirty="0"/>
              <a:t>Litter League</a:t>
            </a:r>
          </a:p>
          <a:p>
            <a:pPr marL="914263" lvl="1" indent="-457200">
              <a:buFont typeface="Arial" panose="020B0604020202020204" pitchFamily="34" charset="0"/>
              <a:buChar char="•"/>
            </a:pPr>
            <a:r>
              <a:rPr lang="en-US" sz="2600" dirty="0"/>
              <a:t>Instream trash trap </a:t>
            </a:r>
          </a:p>
        </p:txBody>
      </p:sp>
      <p:pic>
        <p:nvPicPr>
          <p:cNvPr id="5" name="Picture 4">
            <a:extLst>
              <a:ext uri="{FF2B5EF4-FFF2-40B4-BE49-F238E27FC236}">
                <a16:creationId xmlns:a16="http://schemas.microsoft.com/office/drawing/2014/main" id="{1CFADF78-7695-7A32-570E-77B1BE338720}"/>
              </a:ext>
            </a:extLst>
          </p:cNvPr>
          <p:cNvPicPr>
            <a:picLocks noChangeAspect="1"/>
          </p:cNvPicPr>
          <p:nvPr/>
        </p:nvPicPr>
        <p:blipFill>
          <a:blip r:embed="rId4"/>
          <a:stretch>
            <a:fillRect/>
          </a:stretch>
        </p:blipFill>
        <p:spPr>
          <a:xfrm>
            <a:off x="1899753" y="1037493"/>
            <a:ext cx="3651139" cy="5289550"/>
          </a:xfrm>
          <a:prstGeom prst="rect">
            <a:avLst/>
          </a:prstGeom>
        </p:spPr>
      </p:pic>
    </p:spTree>
    <p:extLst>
      <p:ext uri="{BB962C8B-B14F-4D97-AF65-F5344CB8AC3E}">
        <p14:creationId xmlns:p14="http://schemas.microsoft.com/office/powerpoint/2010/main" val="124793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0484-4F07-4AEF-B080-F61788BCE8B2}"/>
              </a:ext>
            </a:extLst>
          </p:cNvPr>
          <p:cNvSpPr>
            <a:spLocks noGrp="1"/>
          </p:cNvSpPr>
          <p:nvPr>
            <p:ph type="title"/>
          </p:nvPr>
        </p:nvSpPr>
        <p:spPr>
          <a:xfrm>
            <a:off x="203200" y="274638"/>
            <a:ext cx="11988800" cy="1143000"/>
          </a:xfrm>
        </p:spPr>
        <p:txBody>
          <a:bodyPr>
            <a:noAutofit/>
          </a:bodyPr>
          <a:lstStyle/>
          <a:p>
            <a:r>
              <a:rPr lang="en-US" sz="3999" dirty="0">
                <a:solidFill>
                  <a:schemeClr val="accent1"/>
                </a:solidFill>
              </a:rPr>
              <a:t>MCM 3: Illicit Discharge Detection &amp; Elimination (IDDE)</a:t>
            </a:r>
          </a:p>
        </p:txBody>
      </p:sp>
      <p:sp>
        <p:nvSpPr>
          <p:cNvPr id="11" name="Content Placeholder 10">
            <a:extLst>
              <a:ext uri="{FF2B5EF4-FFF2-40B4-BE49-F238E27FC236}">
                <a16:creationId xmlns:a16="http://schemas.microsoft.com/office/drawing/2014/main" id="{88F9B807-7B65-60BB-FE94-099481023EE6}"/>
              </a:ext>
            </a:extLst>
          </p:cNvPr>
          <p:cNvSpPr>
            <a:spLocks noGrp="1"/>
          </p:cNvSpPr>
          <p:nvPr>
            <p:ph idx="1"/>
          </p:nvPr>
        </p:nvSpPr>
        <p:spPr/>
        <p:txBody>
          <a:bodyPr/>
          <a:lstStyle/>
          <a:p>
            <a:r>
              <a:rPr lang="en-US" b="1" dirty="0"/>
              <a:t>Goal: </a:t>
            </a:r>
            <a:r>
              <a:rPr lang="en-US" dirty="0"/>
              <a:t>To proactively find and eliminate sources of pollution to the MS4.</a:t>
            </a:r>
          </a:p>
        </p:txBody>
      </p:sp>
      <p:pic>
        <p:nvPicPr>
          <p:cNvPr id="7" name="Picture 6">
            <a:extLst>
              <a:ext uri="{FF2B5EF4-FFF2-40B4-BE49-F238E27FC236}">
                <a16:creationId xmlns:a16="http://schemas.microsoft.com/office/drawing/2014/main" id="{B87075D8-D562-4596-9C1B-52F84D31D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215" y="3137994"/>
            <a:ext cx="6022993" cy="2793999"/>
          </a:xfrm>
          <a:prstGeom prst="rect">
            <a:avLst/>
          </a:prstGeom>
        </p:spPr>
      </p:pic>
      <p:pic>
        <p:nvPicPr>
          <p:cNvPr id="6" name="Picture 5" descr="dry weather screening.jpg">
            <a:extLst>
              <a:ext uri="{FF2B5EF4-FFF2-40B4-BE49-F238E27FC236}">
                <a16:creationId xmlns:a16="http://schemas.microsoft.com/office/drawing/2014/main" id="{D2669DD0-4180-4E64-9793-23EF5D4556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3822" y="3137994"/>
            <a:ext cx="3098920" cy="2324190"/>
          </a:xfrm>
          <a:prstGeom prst="rect">
            <a:avLst/>
          </a:prstGeom>
        </p:spPr>
      </p:pic>
    </p:spTree>
    <p:extLst>
      <p:ext uri="{BB962C8B-B14F-4D97-AF65-F5344CB8AC3E}">
        <p14:creationId xmlns:p14="http://schemas.microsoft.com/office/powerpoint/2010/main" val="290296040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E5E6D-8C40-4046-A6D1-235922236913}"/>
              </a:ext>
            </a:extLst>
          </p:cNvPr>
          <p:cNvSpPr>
            <a:spLocks noGrp="1"/>
          </p:cNvSpPr>
          <p:nvPr>
            <p:ph type="title"/>
          </p:nvPr>
        </p:nvSpPr>
        <p:spPr/>
        <p:txBody>
          <a:bodyPr>
            <a:noAutofit/>
          </a:bodyPr>
          <a:lstStyle/>
          <a:p>
            <a:r>
              <a:rPr lang="en-US" sz="3999" dirty="0">
                <a:solidFill>
                  <a:schemeClr val="accent1"/>
                </a:solidFill>
              </a:rPr>
              <a:t>IDDE Performance Standards</a:t>
            </a:r>
          </a:p>
        </p:txBody>
      </p:sp>
      <p:sp>
        <p:nvSpPr>
          <p:cNvPr id="3" name="Content Placeholder 2">
            <a:extLst>
              <a:ext uri="{FF2B5EF4-FFF2-40B4-BE49-F238E27FC236}">
                <a16:creationId xmlns:a16="http://schemas.microsoft.com/office/drawing/2014/main" id="{DF9F58F8-DDEC-45B0-A225-B3CD2F4EE27B}"/>
              </a:ext>
            </a:extLst>
          </p:cNvPr>
          <p:cNvSpPr>
            <a:spLocks noGrp="1"/>
          </p:cNvSpPr>
          <p:nvPr>
            <p:ph idx="1"/>
          </p:nvPr>
        </p:nvSpPr>
        <p:spPr>
          <a:xfrm>
            <a:off x="609600" y="1371601"/>
            <a:ext cx="10972800" cy="5257800"/>
          </a:xfrm>
        </p:spPr>
        <p:txBody>
          <a:bodyPr>
            <a:normAutofit/>
          </a:bodyPr>
          <a:lstStyle/>
          <a:p>
            <a:r>
              <a:rPr lang="en-US" dirty="0"/>
              <a:t>Prohibit illicit discharges to the MS4</a:t>
            </a:r>
          </a:p>
          <a:p>
            <a:pPr lvl="1"/>
            <a:r>
              <a:rPr lang="en-US" dirty="0"/>
              <a:t>Regulatory mechanism, e.g., ordinance or resolution</a:t>
            </a:r>
          </a:p>
          <a:p>
            <a:pPr lvl="2"/>
            <a:r>
              <a:rPr lang="en-US" dirty="0"/>
              <a:t>Include definition of MS4, allowable non-Stormwater discharges and, identify those occasional non-Stormwater discharges you will allow (see Parts I.B.3.b, III.B.3.g and IIII.B.3.h of MS4 Permit)</a:t>
            </a:r>
          </a:p>
          <a:p>
            <a:pPr lvl="1"/>
            <a:r>
              <a:rPr lang="en-US" dirty="0"/>
              <a:t>Establish legal authority to conduct inspections and monitoring, i.e., right-of-entry, to investigate suspected sources</a:t>
            </a:r>
          </a:p>
          <a:p>
            <a:pPr lvl="1"/>
            <a:r>
              <a:rPr lang="en-US" dirty="0"/>
              <a:t>Establish enforcement tools and sanctions</a:t>
            </a:r>
            <a:r>
              <a:rPr kumimoji="0" lang="en-US" sz="2800" b="0" i="0" u="none" strike="noStrike" kern="1200" cap="none" spc="0" normalizeH="0" baseline="0" noProof="0" dirty="0">
                <a:ln>
                  <a:noFill/>
                </a:ln>
                <a:solidFill>
                  <a:prstClr val="white"/>
                </a:solidFill>
                <a:effectLst/>
                <a:uLnTx/>
                <a:uFillTx/>
                <a:latin typeface="Calibri"/>
                <a:ea typeface="+mn-ea"/>
                <a:cs typeface="+mn-cs"/>
              </a:rPr>
              <a:t>employee training on illicit discharge detection and elimination topic(s); </a:t>
            </a:r>
            <a:endParaRPr lang="en-US" dirty="0"/>
          </a:p>
        </p:txBody>
      </p:sp>
    </p:spTree>
    <p:extLst>
      <p:ext uri="{BB962C8B-B14F-4D97-AF65-F5344CB8AC3E}">
        <p14:creationId xmlns:p14="http://schemas.microsoft.com/office/powerpoint/2010/main" val="4277664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04500-76A4-4DCF-8950-A2CBDBA12AC3}"/>
              </a:ext>
            </a:extLst>
          </p:cNvPr>
          <p:cNvSpPr>
            <a:spLocks noGrp="1"/>
          </p:cNvSpPr>
          <p:nvPr>
            <p:ph type="title"/>
          </p:nvPr>
        </p:nvSpPr>
        <p:spPr/>
        <p:txBody>
          <a:bodyPr>
            <a:normAutofit/>
          </a:bodyPr>
          <a:lstStyle/>
          <a:p>
            <a:r>
              <a:rPr lang="en-US" dirty="0"/>
              <a:t>Differences in Legal Authority</a:t>
            </a:r>
          </a:p>
        </p:txBody>
      </p:sp>
      <p:sp>
        <p:nvSpPr>
          <p:cNvPr id="3" name="Content Placeholder 2">
            <a:extLst>
              <a:ext uri="{FF2B5EF4-FFF2-40B4-BE49-F238E27FC236}">
                <a16:creationId xmlns:a16="http://schemas.microsoft.com/office/drawing/2014/main" id="{3CA03EB3-4CE9-4FBA-A7A8-05D7B37E0465}"/>
              </a:ext>
            </a:extLst>
          </p:cNvPr>
          <p:cNvSpPr>
            <a:spLocks noGrp="1"/>
          </p:cNvSpPr>
          <p:nvPr>
            <p:ph idx="1"/>
          </p:nvPr>
        </p:nvSpPr>
        <p:spPr/>
        <p:txBody>
          <a:bodyPr>
            <a:normAutofit lnSpcReduction="10000"/>
          </a:bodyPr>
          <a:lstStyle/>
          <a:p>
            <a:r>
              <a:rPr lang="en-US" dirty="0"/>
              <a:t>Legal authority depends on the form of government. See Ohio Revised Code (ORC). Ex: Ordinances/Resolutions</a:t>
            </a:r>
          </a:p>
          <a:p>
            <a:r>
              <a:rPr lang="en-US" dirty="0"/>
              <a:t>Non-traditional MS4s use policies/ SOPs/contracts.</a:t>
            </a:r>
          </a:p>
          <a:p>
            <a:r>
              <a:rPr lang="en-US" i="1" dirty="0"/>
              <a:t>What If the MS4 lacks legal authority?</a:t>
            </a:r>
          </a:p>
          <a:p>
            <a:pPr marL="0" indent="0">
              <a:buNone/>
            </a:pPr>
            <a:endParaRPr lang="en-US" sz="2800" dirty="0">
              <a:solidFill>
                <a:schemeClr val="accent2">
                  <a:lumMod val="60000"/>
                  <a:lumOff val="40000"/>
                </a:schemeClr>
              </a:solidFill>
            </a:endParaRPr>
          </a:p>
          <a:p>
            <a:pPr marL="0" indent="0">
              <a:buNone/>
            </a:pPr>
            <a:r>
              <a:rPr lang="en-US" sz="2800" dirty="0">
                <a:solidFill>
                  <a:schemeClr val="accent2">
                    <a:lumMod val="60000"/>
                    <a:lumOff val="40000"/>
                  </a:schemeClr>
                </a:solidFill>
              </a:rPr>
              <a:t>U.S. EPA has stated that small MS4s are “expected to utilize the authority they do possess and to seek cooperative arrangements” </a:t>
            </a:r>
          </a:p>
          <a:p>
            <a:pPr marL="0" indent="0">
              <a:buNone/>
            </a:pPr>
            <a:r>
              <a:rPr lang="en-US" sz="2400" dirty="0"/>
              <a:t>- EPA 833-F-00-012, January 2000 (revised December 2005), U.S. EPA Fact Sheet 2.10</a:t>
            </a:r>
            <a:endParaRPr lang="en-US" dirty="0"/>
          </a:p>
        </p:txBody>
      </p:sp>
    </p:spTree>
    <p:extLst>
      <p:ext uri="{BB962C8B-B14F-4D97-AF65-F5344CB8AC3E}">
        <p14:creationId xmlns:p14="http://schemas.microsoft.com/office/powerpoint/2010/main" val="2877323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E09D-FF68-4F9C-800D-C641A20341AD}"/>
              </a:ext>
            </a:extLst>
          </p:cNvPr>
          <p:cNvSpPr>
            <a:spLocks noGrp="1"/>
          </p:cNvSpPr>
          <p:nvPr>
            <p:ph type="title"/>
          </p:nvPr>
        </p:nvSpPr>
        <p:spPr/>
        <p:txBody>
          <a:bodyPr>
            <a:noAutofit/>
          </a:bodyPr>
          <a:lstStyle/>
          <a:p>
            <a:r>
              <a:rPr lang="en-US" sz="4400" dirty="0">
                <a:solidFill>
                  <a:schemeClr val="accent1"/>
                </a:solidFill>
              </a:rPr>
              <a:t>IDDE Performance Standards</a:t>
            </a:r>
          </a:p>
        </p:txBody>
      </p:sp>
      <p:sp>
        <p:nvSpPr>
          <p:cNvPr id="3" name="Content Placeholder 2">
            <a:extLst>
              <a:ext uri="{FF2B5EF4-FFF2-40B4-BE49-F238E27FC236}">
                <a16:creationId xmlns:a16="http://schemas.microsoft.com/office/drawing/2014/main" id="{57B5F264-3A6E-4D41-9F6A-828F782F3DBF}"/>
              </a:ext>
            </a:extLst>
          </p:cNvPr>
          <p:cNvSpPr>
            <a:spLocks noGrp="1"/>
          </p:cNvSpPr>
          <p:nvPr>
            <p:ph idx="1"/>
          </p:nvPr>
        </p:nvSpPr>
        <p:spPr/>
        <p:txBody>
          <a:bodyPr>
            <a:normAutofit lnSpcReduction="10000"/>
          </a:bodyPr>
          <a:lstStyle/>
          <a:p>
            <a:r>
              <a:rPr lang="en-US" dirty="0"/>
              <a:t>Develop and annually update comprehensive MS4 map</a:t>
            </a:r>
          </a:p>
          <a:p>
            <a:pPr lvl="1"/>
            <a:r>
              <a:rPr lang="en-US" dirty="0"/>
              <a:t>Include HSTSs connected to MS4</a:t>
            </a:r>
          </a:p>
          <a:p>
            <a:pPr lvl="1"/>
            <a:r>
              <a:rPr lang="en-US" dirty="0"/>
              <a:t>Include private post-construction BMPs installed to satisfy MCM 5 and their type</a:t>
            </a:r>
          </a:p>
          <a:p>
            <a:r>
              <a:rPr lang="en-US" b="0" i="0" dirty="0">
                <a:solidFill>
                  <a:srgbClr val="000000"/>
                </a:solidFill>
                <a:effectLst/>
              </a:rPr>
              <a:t>Identify home sewage treatment systems (HSTS) that discharge due to design or failure to the MS4</a:t>
            </a:r>
          </a:p>
          <a:p>
            <a:r>
              <a:rPr lang="en-US" b="0" i="0" dirty="0">
                <a:solidFill>
                  <a:srgbClr val="000000"/>
                </a:solidFill>
                <a:effectLst/>
              </a:rPr>
              <a:t>Work with local/state authorities on HSTS elimination, replacement, and NPDES permitting</a:t>
            </a:r>
            <a:endParaRPr lang="en-US" dirty="0"/>
          </a:p>
          <a:p>
            <a:pPr lvl="1"/>
            <a:endParaRPr lang="en-US" dirty="0"/>
          </a:p>
          <a:p>
            <a:pPr marL="457200" lvl="1" indent="0">
              <a:buNone/>
            </a:pPr>
            <a:endParaRPr lang="en-US" dirty="0"/>
          </a:p>
          <a:p>
            <a:pPr lvl="1"/>
            <a:endParaRPr lang="en-US" dirty="0"/>
          </a:p>
          <a:p>
            <a:endParaRPr lang="en-US" dirty="0"/>
          </a:p>
        </p:txBody>
      </p:sp>
    </p:spTree>
    <p:extLst>
      <p:ext uri="{BB962C8B-B14F-4D97-AF65-F5344CB8AC3E}">
        <p14:creationId xmlns:p14="http://schemas.microsoft.com/office/powerpoint/2010/main" val="976957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2C95D-4EE7-E6B0-2CAB-0386023DF694}"/>
              </a:ext>
            </a:extLst>
          </p:cNvPr>
          <p:cNvSpPr>
            <a:spLocks noGrp="1"/>
          </p:cNvSpPr>
          <p:nvPr>
            <p:ph type="title"/>
          </p:nvPr>
        </p:nvSpPr>
        <p:spPr>
          <a:xfrm>
            <a:off x="632896" y="532264"/>
            <a:ext cx="5463104" cy="551980"/>
          </a:xfrm>
        </p:spPr>
        <p:txBody>
          <a:bodyPr>
            <a:noAutofit/>
          </a:bodyPr>
          <a:lstStyle/>
          <a:p>
            <a:r>
              <a:rPr lang="en-US" sz="3200" dirty="0"/>
              <a:t>Case Study – The Beer Funnel</a:t>
            </a:r>
          </a:p>
        </p:txBody>
      </p:sp>
      <p:pic>
        <p:nvPicPr>
          <p:cNvPr id="6" name="Content Placeholder 5">
            <a:extLst>
              <a:ext uri="{FF2B5EF4-FFF2-40B4-BE49-F238E27FC236}">
                <a16:creationId xmlns:a16="http://schemas.microsoft.com/office/drawing/2014/main" id="{7CD40F55-D623-C026-9AD5-BC2D2206023C}"/>
              </a:ext>
            </a:extLst>
          </p:cNvPr>
          <p:cNvPicPr>
            <a:picLocks noGrp="1" noChangeAspect="1"/>
          </p:cNvPicPr>
          <p:nvPr>
            <p:ph idx="1"/>
          </p:nvPr>
        </p:nvPicPr>
        <p:blipFill>
          <a:blip r:embed="rId3"/>
          <a:srcRect l="4821" t="17250" r="25228" b="30907"/>
          <a:stretch>
            <a:fillRect/>
          </a:stretch>
        </p:blipFill>
        <p:spPr>
          <a:xfrm>
            <a:off x="6624303" y="848108"/>
            <a:ext cx="4771028" cy="4714496"/>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D2F96D0C-556F-C636-4692-9CE242525845}"/>
              </a:ext>
            </a:extLst>
          </p:cNvPr>
          <p:cNvSpPr>
            <a:spLocks noGrp="1"/>
          </p:cNvSpPr>
          <p:nvPr>
            <p:ph type="body" sz="half" idx="2"/>
          </p:nvPr>
        </p:nvSpPr>
        <p:spPr>
          <a:xfrm>
            <a:off x="609601" y="1322023"/>
            <a:ext cx="5901367" cy="4887707"/>
          </a:xfrm>
        </p:spPr>
        <p:txBody>
          <a:bodyPr>
            <a:normAutofit fontScale="85000" lnSpcReduction="10000"/>
          </a:bodyPr>
          <a:lstStyle/>
          <a:p>
            <a:r>
              <a:rPr lang="en-US" sz="3100" b="1" dirty="0"/>
              <a:t>Complaint: </a:t>
            </a:r>
            <a:r>
              <a:rPr lang="en-US" sz="3100" dirty="0"/>
              <a:t>“My neighbor has had a bag of beer cans spilling out for over a year, as well as beer cans scattered along the property line. He also has a funnel through the wall of his garage that I believe he uses as an outdoor urinal.”</a:t>
            </a:r>
          </a:p>
          <a:p>
            <a:endParaRPr lang="en-US" sz="4000" dirty="0"/>
          </a:p>
          <a:p>
            <a:r>
              <a:rPr lang="en-US" sz="3100" b="1" dirty="0"/>
              <a:t>Complaint: </a:t>
            </a:r>
            <a:r>
              <a:rPr lang="en-US" sz="3100" dirty="0"/>
              <a:t>“Lateral sewer line running into road. Appears to be private from an apartment complex but nobody is taking ownership of the line.”</a:t>
            </a:r>
          </a:p>
          <a:p>
            <a:endParaRPr lang="en-US" sz="3400" dirty="0"/>
          </a:p>
          <a:p>
            <a:endParaRPr lang="en-US" dirty="0"/>
          </a:p>
        </p:txBody>
      </p:sp>
    </p:spTree>
    <p:extLst>
      <p:ext uri="{BB962C8B-B14F-4D97-AF65-F5344CB8AC3E}">
        <p14:creationId xmlns:p14="http://schemas.microsoft.com/office/powerpoint/2010/main" val="4236343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811B-0865-45C3-A586-38DAB9B47A78}"/>
              </a:ext>
            </a:extLst>
          </p:cNvPr>
          <p:cNvSpPr>
            <a:spLocks noGrp="1"/>
          </p:cNvSpPr>
          <p:nvPr>
            <p:ph type="title"/>
          </p:nvPr>
        </p:nvSpPr>
        <p:spPr>
          <a:xfrm>
            <a:off x="609599" y="157680"/>
            <a:ext cx="10972800" cy="1143000"/>
          </a:xfrm>
        </p:spPr>
        <p:txBody>
          <a:bodyPr>
            <a:normAutofit/>
          </a:bodyPr>
          <a:lstStyle/>
          <a:p>
            <a:r>
              <a:rPr lang="en-US" sz="3600" dirty="0">
                <a:solidFill>
                  <a:schemeClr val="accent1"/>
                </a:solidFill>
              </a:rPr>
              <a:t>IDDE Performance Standards</a:t>
            </a:r>
          </a:p>
        </p:txBody>
      </p:sp>
      <p:sp>
        <p:nvSpPr>
          <p:cNvPr id="3" name="Content Placeholder 2">
            <a:extLst>
              <a:ext uri="{FF2B5EF4-FFF2-40B4-BE49-F238E27FC236}">
                <a16:creationId xmlns:a16="http://schemas.microsoft.com/office/drawing/2014/main" id="{FFC62E31-CB13-4A50-9EBB-7F4E66030179}"/>
              </a:ext>
            </a:extLst>
          </p:cNvPr>
          <p:cNvSpPr>
            <a:spLocks noGrp="1"/>
          </p:cNvSpPr>
          <p:nvPr>
            <p:ph sz="half" idx="1"/>
          </p:nvPr>
        </p:nvSpPr>
        <p:spPr>
          <a:xfrm>
            <a:off x="329608" y="1247066"/>
            <a:ext cx="11532782" cy="4363868"/>
          </a:xfrm>
        </p:spPr>
        <p:txBody>
          <a:bodyPr>
            <a:normAutofit/>
          </a:bodyPr>
          <a:lstStyle/>
          <a:p>
            <a:r>
              <a:rPr lang="en-US" dirty="0"/>
              <a:t>First permit = Initial dry weather screening of all outfalls</a:t>
            </a:r>
          </a:p>
          <a:p>
            <a:r>
              <a:rPr lang="en-US" dirty="0"/>
              <a:t>Then, schedule proactive surveillance </a:t>
            </a:r>
          </a:p>
          <a:p>
            <a:pPr lvl="1"/>
            <a:r>
              <a:rPr lang="en-US" dirty="0"/>
              <a:t>Take action to eliminate verified sources of illicit discharge</a:t>
            </a:r>
          </a:p>
          <a:p>
            <a:r>
              <a:rPr lang="en-US" dirty="0"/>
              <a:t>Notify Ohio EPA within 24 hrs. when industrial, commercial, or multi-family illicit sanitary cross connections, or leaking/broken sanitary sewers, discharge to the MS4.</a:t>
            </a:r>
          </a:p>
          <a:p>
            <a:r>
              <a:rPr lang="en-US" dirty="0"/>
              <a:t>If P, N, or ammonia; e. coli/bacteria; DO or organic enrichment TMDL, then annual employee IDDE training </a:t>
            </a:r>
          </a:p>
          <a:p>
            <a:endParaRPr lang="en-US" dirty="0"/>
          </a:p>
          <a:p>
            <a:endParaRPr lang="en-US" dirty="0"/>
          </a:p>
        </p:txBody>
      </p:sp>
      <p:pic>
        <p:nvPicPr>
          <p:cNvPr id="12" name="Content Placeholder 11">
            <a:extLst>
              <a:ext uri="{FF2B5EF4-FFF2-40B4-BE49-F238E27FC236}">
                <a16:creationId xmlns:a16="http://schemas.microsoft.com/office/drawing/2014/main" id="{6A3B11DE-1E1E-FD0E-35A9-2B6CE8E240F1}"/>
              </a:ext>
            </a:extLst>
          </p:cNvPr>
          <p:cNvPicPr>
            <a:picLocks noGrp="1" noChangeAspect="1"/>
          </p:cNvPicPr>
          <p:nvPr>
            <p:ph sz="half" idx="2"/>
          </p:nvPr>
        </p:nvPicPr>
        <p:blipFill>
          <a:blip r:embed="rId3"/>
          <a:srcRect l="1002" t="2792" r="-1002" b="15975"/>
          <a:stretch>
            <a:fillRect/>
          </a:stretch>
        </p:blipFill>
        <p:spPr>
          <a:xfrm>
            <a:off x="4015562" y="5051369"/>
            <a:ext cx="3537098" cy="1756179"/>
          </a:xfrm>
          <a:prstGeom prst="rect">
            <a:avLst/>
          </a:prstGeom>
        </p:spPr>
      </p:pic>
    </p:spTree>
    <p:extLst>
      <p:ext uri="{BB962C8B-B14F-4D97-AF65-F5344CB8AC3E}">
        <p14:creationId xmlns:p14="http://schemas.microsoft.com/office/powerpoint/2010/main" val="809660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4972-58E1-4E1C-A9BA-2372734092C8}"/>
              </a:ext>
            </a:extLst>
          </p:cNvPr>
          <p:cNvSpPr>
            <a:spLocks noGrp="1"/>
          </p:cNvSpPr>
          <p:nvPr>
            <p:ph type="title"/>
          </p:nvPr>
        </p:nvSpPr>
        <p:spPr>
          <a:xfrm>
            <a:off x="794903" y="198937"/>
            <a:ext cx="10972800" cy="1143000"/>
          </a:xfrm>
        </p:spPr>
        <p:txBody>
          <a:bodyPr>
            <a:noAutofit/>
          </a:bodyPr>
          <a:lstStyle/>
          <a:p>
            <a:r>
              <a:rPr lang="en-US" sz="3200" dirty="0">
                <a:solidFill>
                  <a:schemeClr val="accent1"/>
                </a:solidFill>
              </a:rPr>
              <a:t>Illicit Discharges are More than Failing Septic Systems</a:t>
            </a:r>
          </a:p>
        </p:txBody>
      </p:sp>
      <p:sp>
        <p:nvSpPr>
          <p:cNvPr id="3" name="Content Placeholder 2">
            <a:extLst>
              <a:ext uri="{FF2B5EF4-FFF2-40B4-BE49-F238E27FC236}">
                <a16:creationId xmlns:a16="http://schemas.microsoft.com/office/drawing/2014/main" id="{1F153B01-E73F-41B6-AB7B-3A647B41108B}"/>
              </a:ext>
            </a:extLst>
          </p:cNvPr>
          <p:cNvSpPr>
            <a:spLocks noGrp="1"/>
          </p:cNvSpPr>
          <p:nvPr>
            <p:ph idx="1"/>
          </p:nvPr>
        </p:nvSpPr>
        <p:spPr>
          <a:xfrm>
            <a:off x="635000" y="1368209"/>
            <a:ext cx="7556500" cy="4525963"/>
          </a:xfrm>
        </p:spPr>
        <p:txBody>
          <a:bodyPr>
            <a:normAutofit fontScale="92500" lnSpcReduction="10000"/>
          </a:bodyPr>
          <a:lstStyle/>
          <a:p>
            <a:r>
              <a:rPr lang="en-US" dirty="0">
                <a:solidFill>
                  <a:srgbClr val="002060"/>
                </a:solidFill>
              </a:rPr>
              <a:t>It may be your aging sanitary sewers or cross-connections.  </a:t>
            </a:r>
          </a:p>
          <a:p>
            <a:pPr lvl="1"/>
            <a:r>
              <a:rPr lang="en-US" dirty="0"/>
              <a:t>Do you have a working relationship with your sanitary sewer provider to address these?</a:t>
            </a:r>
          </a:p>
          <a:p>
            <a:endParaRPr lang="en-US" dirty="0"/>
          </a:p>
          <a:p>
            <a:r>
              <a:rPr lang="en-US" dirty="0">
                <a:solidFill>
                  <a:srgbClr val="002060"/>
                </a:solidFill>
              </a:rPr>
              <a:t>Dry weather flow? Determine the source.</a:t>
            </a:r>
          </a:p>
          <a:p>
            <a:pPr lvl="1"/>
            <a:r>
              <a:rPr lang="en-US" dirty="0"/>
              <a:t>Don’t assume clear flow, or e. coli &lt; 1030 MPN/100 mL, is allowable.</a:t>
            </a:r>
          </a:p>
          <a:p>
            <a:pPr lvl="1"/>
            <a:r>
              <a:rPr lang="en-US" dirty="0"/>
              <a:t>Follow-up on suspected sources referred to sanitary or health departments.</a:t>
            </a:r>
          </a:p>
          <a:p>
            <a:pPr marL="457200" lvl="1"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8387316B-5EDC-A236-C113-97F6A4F0FE81}"/>
              </a:ext>
            </a:extLst>
          </p:cNvPr>
          <p:cNvPicPr>
            <a:picLocks noChangeAspect="1"/>
          </p:cNvPicPr>
          <p:nvPr/>
        </p:nvPicPr>
        <p:blipFill>
          <a:blip r:embed="rId3"/>
          <a:stretch>
            <a:fillRect/>
          </a:stretch>
        </p:blipFill>
        <p:spPr>
          <a:xfrm>
            <a:off x="8470900" y="1368209"/>
            <a:ext cx="3296803" cy="4388995"/>
          </a:xfrm>
          <a:prstGeom prst="rect">
            <a:avLst/>
          </a:prstGeom>
        </p:spPr>
      </p:pic>
    </p:spTree>
    <p:extLst>
      <p:ext uri="{BB962C8B-B14F-4D97-AF65-F5344CB8AC3E}">
        <p14:creationId xmlns:p14="http://schemas.microsoft.com/office/powerpoint/2010/main" val="3266038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1579A9-BA96-F384-B244-8AE787D18A52}"/>
              </a:ext>
            </a:extLst>
          </p:cNvPr>
          <p:cNvSpPr>
            <a:spLocks noGrp="1"/>
          </p:cNvSpPr>
          <p:nvPr>
            <p:ph type="title"/>
          </p:nvPr>
        </p:nvSpPr>
        <p:spPr>
          <a:xfrm>
            <a:off x="609600" y="177739"/>
            <a:ext cx="9694460" cy="1089618"/>
          </a:xfrm>
        </p:spPr>
        <p:txBody>
          <a:bodyPr>
            <a:normAutofit fontScale="90000"/>
          </a:bodyPr>
          <a:lstStyle/>
          <a:p>
            <a:pPr algn="l"/>
            <a:r>
              <a:rPr lang="en-US" dirty="0"/>
              <a:t>Case Study: Follow the Yellow Brick Road</a:t>
            </a:r>
          </a:p>
        </p:txBody>
      </p:sp>
      <p:sp>
        <p:nvSpPr>
          <p:cNvPr id="5" name="Text Placeholder 4">
            <a:extLst>
              <a:ext uri="{FF2B5EF4-FFF2-40B4-BE49-F238E27FC236}">
                <a16:creationId xmlns:a16="http://schemas.microsoft.com/office/drawing/2014/main" id="{3519F6B7-0440-4799-96A6-1FFB5615E105}"/>
              </a:ext>
            </a:extLst>
          </p:cNvPr>
          <p:cNvSpPr>
            <a:spLocks noGrp="1"/>
          </p:cNvSpPr>
          <p:nvPr>
            <p:ph type="body" sz="half" idx="1"/>
          </p:nvPr>
        </p:nvSpPr>
        <p:spPr>
          <a:xfrm>
            <a:off x="5513696" y="1569493"/>
            <a:ext cx="6197233" cy="3823302"/>
          </a:xfrm>
        </p:spPr>
        <p:txBody>
          <a:bodyPr/>
          <a:lstStyle/>
          <a:p>
            <a:pPr marL="0" indent="0">
              <a:buNone/>
            </a:pPr>
            <a:r>
              <a:rPr lang="en-US" sz="2800" b="1" dirty="0"/>
              <a:t>Complaint:</a:t>
            </a:r>
            <a:r>
              <a:rPr lang="en-US" sz="2800" dirty="0"/>
              <a:t> “Runoff from gas line is killing grass and crayfish in stream and yard.”</a:t>
            </a:r>
          </a:p>
          <a:p>
            <a:pPr marL="0" indent="0">
              <a:buNone/>
            </a:pPr>
            <a:r>
              <a:rPr lang="en-US" sz="2800" dirty="0"/>
              <a:t>* Look for other signs, not just pipe flow.</a:t>
            </a:r>
          </a:p>
          <a:p>
            <a:pPr marL="0" indent="0">
              <a:buNone/>
            </a:pPr>
            <a:endParaRPr lang="en-US" dirty="0"/>
          </a:p>
          <a:p>
            <a:pPr marL="0" indent="0">
              <a:buNone/>
            </a:pPr>
            <a:endParaRPr lang="en-US" dirty="0"/>
          </a:p>
          <a:p>
            <a:endParaRPr lang="en-US" dirty="0"/>
          </a:p>
        </p:txBody>
      </p:sp>
      <p:pic>
        <p:nvPicPr>
          <p:cNvPr id="9" name="Content Placeholder 8">
            <a:extLst>
              <a:ext uri="{FF2B5EF4-FFF2-40B4-BE49-F238E27FC236}">
                <a16:creationId xmlns:a16="http://schemas.microsoft.com/office/drawing/2014/main" id="{5950D8FD-640D-A18F-5B2E-8B82CE2961E7}"/>
              </a:ext>
            </a:extLst>
          </p:cNvPr>
          <p:cNvPicPr>
            <a:picLocks noGrp="1" noChangeAspect="1"/>
          </p:cNvPicPr>
          <p:nvPr>
            <p:ph sz="quarter" idx="2"/>
          </p:nvPr>
        </p:nvPicPr>
        <p:blipFill>
          <a:blip r:embed="rId4"/>
          <a:stretch>
            <a:fillRect/>
          </a:stretch>
        </p:blipFill>
        <p:spPr>
          <a:xfrm>
            <a:off x="5050772" y="3660859"/>
            <a:ext cx="2196190" cy="2921971"/>
          </a:xfrm>
          <a:prstGeom prst="rect">
            <a:avLst/>
          </a:prstGeom>
        </p:spPr>
      </p:pic>
      <p:pic>
        <p:nvPicPr>
          <p:cNvPr id="11" name="Content Placeholder 10">
            <a:extLst>
              <a:ext uri="{FF2B5EF4-FFF2-40B4-BE49-F238E27FC236}">
                <a16:creationId xmlns:a16="http://schemas.microsoft.com/office/drawing/2014/main" id="{1E8A99FD-78CE-CF75-2627-D68AB1A9F228}"/>
              </a:ext>
            </a:extLst>
          </p:cNvPr>
          <p:cNvPicPr>
            <a:picLocks noGrp="1" noChangeAspect="1"/>
          </p:cNvPicPr>
          <p:nvPr>
            <p:ph sz="quarter" idx="3"/>
          </p:nvPr>
        </p:nvPicPr>
        <p:blipFill>
          <a:blip r:embed="rId5"/>
          <a:stretch>
            <a:fillRect/>
          </a:stretch>
        </p:blipFill>
        <p:spPr>
          <a:xfrm>
            <a:off x="609600" y="1267357"/>
            <a:ext cx="3993003" cy="5315473"/>
          </a:xfrm>
          <a:prstGeom prst="rect">
            <a:avLst/>
          </a:prstGeom>
        </p:spPr>
      </p:pic>
    </p:spTree>
    <p:extLst>
      <p:ext uri="{BB962C8B-B14F-4D97-AF65-F5344CB8AC3E}">
        <p14:creationId xmlns:p14="http://schemas.microsoft.com/office/powerpoint/2010/main" val="2268089139"/>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756-C38D-6C91-3AE3-D973976BD4A9}"/>
              </a:ext>
            </a:extLst>
          </p:cNvPr>
          <p:cNvSpPr>
            <a:spLocks noGrp="1"/>
          </p:cNvSpPr>
          <p:nvPr>
            <p:ph type="title"/>
          </p:nvPr>
        </p:nvSpPr>
        <p:spPr>
          <a:xfrm>
            <a:off x="609602" y="273050"/>
            <a:ext cx="5654720" cy="764180"/>
          </a:xfrm>
        </p:spPr>
        <p:txBody>
          <a:bodyPr>
            <a:normAutofit fontScale="90000"/>
          </a:bodyPr>
          <a:lstStyle/>
          <a:p>
            <a:r>
              <a:rPr lang="en-US" sz="3200" dirty="0"/>
              <a:t>Case Study — Oil is Everywhere</a:t>
            </a:r>
          </a:p>
        </p:txBody>
      </p:sp>
      <p:sp>
        <p:nvSpPr>
          <p:cNvPr id="4" name="Text Placeholder 3">
            <a:extLst>
              <a:ext uri="{FF2B5EF4-FFF2-40B4-BE49-F238E27FC236}">
                <a16:creationId xmlns:a16="http://schemas.microsoft.com/office/drawing/2014/main" id="{6B446DCA-6DA0-2401-2026-152CF212C37A}"/>
              </a:ext>
            </a:extLst>
          </p:cNvPr>
          <p:cNvSpPr>
            <a:spLocks noGrp="1"/>
          </p:cNvSpPr>
          <p:nvPr>
            <p:ph type="body" sz="half" idx="2"/>
          </p:nvPr>
        </p:nvSpPr>
        <p:spPr>
          <a:xfrm>
            <a:off x="640260" y="1778000"/>
            <a:ext cx="6047236" cy="4127499"/>
          </a:xfrm>
        </p:spPr>
        <p:txBody>
          <a:bodyPr>
            <a:normAutofit lnSpcReduction="10000"/>
          </a:bodyPr>
          <a:lstStyle/>
          <a:p>
            <a:r>
              <a:rPr lang="en-US" sz="2800" b="1" dirty="0"/>
              <a:t>Complaint: “</a:t>
            </a:r>
            <a:r>
              <a:rPr lang="en-US" sz="2800" dirty="0"/>
              <a:t>Used oil intentionally dumped… when it rains it flows from top of lot down into drains.”</a:t>
            </a:r>
          </a:p>
          <a:p>
            <a:endParaRPr lang="en-US" sz="2800" dirty="0"/>
          </a:p>
          <a:p>
            <a:r>
              <a:rPr lang="en-US" sz="2800" b="1" dirty="0"/>
              <a:t>Complaint:</a:t>
            </a:r>
            <a:r>
              <a:rPr lang="en-US" sz="2800" dirty="0"/>
              <a:t> “Oily-looking water coming from below a fire hydrant and a sidewalk below a field in my neighborhood. It flows down the curb and sidewalk, staining both, and is entering a storm sewer.”</a:t>
            </a:r>
          </a:p>
          <a:p>
            <a:endParaRPr lang="en-US" sz="2400"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1611D47D-C8D3-92B0-0FF7-F6399E8A89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34425" y="141287"/>
            <a:ext cx="3181350" cy="4238625"/>
          </a:xfrm>
          <a:prstGeom prst="rect">
            <a:avLst/>
          </a:prstGeom>
          <a:noFill/>
        </p:spPr>
      </p:pic>
      <p:pic>
        <p:nvPicPr>
          <p:cNvPr id="8" name="Picture 7">
            <a:extLst>
              <a:ext uri="{FF2B5EF4-FFF2-40B4-BE49-F238E27FC236}">
                <a16:creationId xmlns:a16="http://schemas.microsoft.com/office/drawing/2014/main" id="{5770AFF7-6A65-F424-1478-B4AB7EEBC9CB}"/>
              </a:ext>
            </a:extLst>
          </p:cNvPr>
          <p:cNvPicPr>
            <a:picLocks noChangeAspect="1"/>
          </p:cNvPicPr>
          <p:nvPr/>
        </p:nvPicPr>
        <p:blipFill>
          <a:blip r:embed="rId4" cstate="print">
            <a:extLst>
              <a:ext uri="{28A0092B-C50C-407E-A947-70E740481C1C}">
                <a14:useLocalDpi xmlns:a14="http://schemas.microsoft.com/office/drawing/2010/main" val="0"/>
              </a:ext>
            </a:extLst>
          </a:blip>
          <a:srcRect l="1449" t="19141" r="-1449" b="19627"/>
          <a:stretch>
            <a:fillRect/>
          </a:stretch>
        </p:blipFill>
        <p:spPr bwMode="auto">
          <a:xfrm>
            <a:off x="6338461" y="273050"/>
            <a:ext cx="2628900" cy="2146300"/>
          </a:xfrm>
          <a:prstGeom prst="rect">
            <a:avLst/>
          </a:prstGeom>
          <a:noFill/>
        </p:spPr>
      </p:pic>
      <p:pic>
        <p:nvPicPr>
          <p:cNvPr id="6" name="Content Placeholder 5">
            <a:extLst>
              <a:ext uri="{FF2B5EF4-FFF2-40B4-BE49-F238E27FC236}">
                <a16:creationId xmlns:a16="http://schemas.microsoft.com/office/drawing/2014/main" id="{7DD818E9-9733-1F9F-FCE5-31E6BE893BD6}"/>
              </a:ext>
            </a:extLst>
          </p:cNvPr>
          <p:cNvPicPr>
            <a:picLocks noGrp="1" noChangeAspect="1"/>
          </p:cNvPicPr>
          <p:nvPr>
            <p:ph idx="1"/>
          </p:nvPr>
        </p:nvPicPr>
        <p:blipFill>
          <a:blip r:embed="rId5"/>
          <a:stretch>
            <a:fillRect/>
          </a:stretch>
        </p:blipFill>
        <p:spPr>
          <a:xfrm>
            <a:off x="8017736" y="3287713"/>
            <a:ext cx="2567799" cy="3429000"/>
          </a:xfrm>
          <a:prstGeom prst="rect">
            <a:avLst/>
          </a:prstGeom>
        </p:spPr>
      </p:pic>
    </p:spTree>
    <p:extLst>
      <p:ext uri="{BB962C8B-B14F-4D97-AF65-F5344CB8AC3E}">
        <p14:creationId xmlns:p14="http://schemas.microsoft.com/office/powerpoint/2010/main" val="493254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B828-9B60-9101-4E86-36504F6D2EAE}"/>
              </a:ext>
            </a:extLst>
          </p:cNvPr>
          <p:cNvSpPr>
            <a:spLocks noGrp="1"/>
          </p:cNvSpPr>
          <p:nvPr>
            <p:ph type="title"/>
          </p:nvPr>
        </p:nvSpPr>
        <p:spPr>
          <a:xfrm>
            <a:off x="609601" y="408709"/>
            <a:ext cx="4011084" cy="746760"/>
          </a:xfrm>
        </p:spPr>
        <p:txBody>
          <a:bodyPr anchor="b">
            <a:normAutofit/>
          </a:bodyPr>
          <a:lstStyle/>
          <a:p>
            <a:r>
              <a:rPr lang="en-US" sz="4000" dirty="0"/>
              <a:t>The “Why”</a:t>
            </a:r>
          </a:p>
        </p:txBody>
      </p:sp>
      <p:sp>
        <p:nvSpPr>
          <p:cNvPr id="17" name="Text Placeholder 3">
            <a:extLst>
              <a:ext uri="{FF2B5EF4-FFF2-40B4-BE49-F238E27FC236}">
                <a16:creationId xmlns:a16="http://schemas.microsoft.com/office/drawing/2014/main" id="{3FB90CCA-B08F-F9AB-853C-72F4CAFE7779}"/>
              </a:ext>
            </a:extLst>
          </p:cNvPr>
          <p:cNvSpPr>
            <a:spLocks noGrp="1"/>
          </p:cNvSpPr>
          <p:nvPr>
            <p:ph type="body" sz="half" idx="2"/>
          </p:nvPr>
        </p:nvSpPr>
        <p:spPr>
          <a:xfrm>
            <a:off x="609601" y="1435101"/>
            <a:ext cx="4011084" cy="4127499"/>
          </a:xfrm>
        </p:spPr>
        <p:txBody>
          <a:bodyPr/>
          <a:lstStyle/>
          <a:p>
            <a:endParaRPr lang="en-US" dirty="0"/>
          </a:p>
        </p:txBody>
      </p:sp>
      <p:graphicFrame>
        <p:nvGraphicFramePr>
          <p:cNvPr id="18" name="Content Placeholder 2">
            <a:extLst>
              <a:ext uri="{FF2B5EF4-FFF2-40B4-BE49-F238E27FC236}">
                <a16:creationId xmlns:a16="http://schemas.microsoft.com/office/drawing/2014/main" id="{B2CE2CC2-E3EC-E93A-3C25-668E9A2F3326}"/>
              </a:ext>
            </a:extLst>
          </p:cNvPr>
          <p:cNvGraphicFramePr>
            <a:graphicFrameLocks noGrp="1"/>
          </p:cNvGraphicFramePr>
          <p:nvPr>
            <p:ph idx="1"/>
            <p:extLst>
              <p:ext uri="{D42A27DB-BD31-4B8C-83A1-F6EECF244321}">
                <p14:modId xmlns:p14="http://schemas.microsoft.com/office/powerpoint/2010/main" val="3752295353"/>
              </p:ext>
            </p:extLst>
          </p:nvPr>
        </p:nvGraphicFramePr>
        <p:xfrm>
          <a:off x="7571315" y="1338349"/>
          <a:ext cx="4011084" cy="41813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7AD7E62F-1719-15CB-4125-CE38BFC903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 y="1338349"/>
            <a:ext cx="6456217" cy="4842162"/>
          </a:xfrm>
          <a:prstGeom prst="rect">
            <a:avLst/>
          </a:prstGeom>
        </p:spPr>
      </p:pic>
      <p:sp>
        <p:nvSpPr>
          <p:cNvPr id="16" name="TextBox 15">
            <a:extLst>
              <a:ext uri="{FF2B5EF4-FFF2-40B4-BE49-F238E27FC236}">
                <a16:creationId xmlns:a16="http://schemas.microsoft.com/office/drawing/2014/main" id="{71D7AF87-7322-20AC-91B9-25DF76344F62}"/>
              </a:ext>
            </a:extLst>
          </p:cNvPr>
          <p:cNvSpPr txBox="1"/>
          <p:nvPr/>
        </p:nvSpPr>
        <p:spPr>
          <a:xfrm>
            <a:off x="609600" y="6277263"/>
            <a:ext cx="3572838" cy="369332"/>
          </a:xfrm>
          <a:prstGeom prst="rect">
            <a:avLst/>
          </a:prstGeom>
          <a:noFill/>
        </p:spPr>
        <p:txBody>
          <a:bodyPr wrap="none" rtlCol="0">
            <a:spAutoFit/>
          </a:bodyPr>
          <a:lstStyle/>
          <a:p>
            <a:r>
              <a:rPr lang="en-US" dirty="0"/>
              <a:t>Taken by Lynette Hablitzel, Ohio EPA</a:t>
            </a:r>
          </a:p>
        </p:txBody>
      </p:sp>
    </p:spTree>
    <p:extLst>
      <p:ext uri="{BB962C8B-B14F-4D97-AF65-F5344CB8AC3E}">
        <p14:creationId xmlns:p14="http://schemas.microsoft.com/office/powerpoint/2010/main" val="3797548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6613-3DB8-46E7-BE42-45268674EE81}"/>
              </a:ext>
            </a:extLst>
          </p:cNvPr>
          <p:cNvSpPr>
            <a:spLocks noGrp="1"/>
          </p:cNvSpPr>
          <p:nvPr>
            <p:ph type="title"/>
          </p:nvPr>
        </p:nvSpPr>
        <p:spPr>
          <a:xfrm>
            <a:off x="609600" y="274638"/>
            <a:ext cx="10972800" cy="1143000"/>
          </a:xfrm>
        </p:spPr>
        <p:txBody>
          <a:bodyPr vert="horz" lIns="91440" tIns="45720" rIns="91440" bIns="45720" rtlCol="0" anchor="ctr">
            <a:normAutofit fontScale="90000"/>
          </a:bodyPr>
          <a:lstStyle/>
          <a:p>
            <a:pPr defTabSz="914400"/>
            <a:r>
              <a:rPr lang="en-US" sz="4400" dirty="0">
                <a:solidFill>
                  <a:schemeClr val="accent1"/>
                </a:solidFill>
              </a:rPr>
              <a:t>MCM 4 &amp; 5: Construction &amp; Post-Construction </a:t>
            </a:r>
          </a:p>
        </p:txBody>
      </p:sp>
      <p:sp>
        <p:nvSpPr>
          <p:cNvPr id="3" name="Content Placeholder 2">
            <a:extLst>
              <a:ext uri="{FF2B5EF4-FFF2-40B4-BE49-F238E27FC236}">
                <a16:creationId xmlns:a16="http://schemas.microsoft.com/office/drawing/2014/main" id="{5CF6E26A-5AD2-4153-ABAD-8ED24B33C6F4}"/>
              </a:ext>
            </a:extLst>
          </p:cNvPr>
          <p:cNvSpPr>
            <a:spLocks noGrp="1"/>
          </p:cNvSpPr>
          <p:nvPr>
            <p:ph sz="half" idx="1"/>
          </p:nvPr>
        </p:nvSpPr>
        <p:spPr>
          <a:xfrm>
            <a:off x="418213" y="1605526"/>
            <a:ext cx="6414027" cy="4598577"/>
          </a:xfrm>
        </p:spPr>
        <p:txBody>
          <a:bodyPr>
            <a:normAutofit/>
          </a:bodyPr>
          <a:lstStyle/>
          <a:p>
            <a:pPr marL="0" indent="0">
              <a:lnSpc>
                <a:spcPct val="90000"/>
              </a:lnSpc>
              <a:buNone/>
            </a:pPr>
            <a:r>
              <a:rPr lang="en-US" sz="2000" b="1" dirty="0"/>
              <a:t>Goal:</a:t>
            </a:r>
            <a:r>
              <a:rPr lang="en-US" sz="2000" dirty="0"/>
              <a:t> Reduce pollution from construction sites ≥ 1 acre (larger common plan of development or sale). Ensure long-term management of stormwater runoff to minimize pollution and protect water quality.</a:t>
            </a:r>
          </a:p>
          <a:p>
            <a:pPr>
              <a:lnSpc>
                <a:spcPct val="90000"/>
              </a:lnSpc>
            </a:pPr>
            <a:endParaRPr lang="en-US" sz="2000" dirty="0"/>
          </a:p>
          <a:p>
            <a:pPr>
              <a:lnSpc>
                <a:spcPct val="90000"/>
              </a:lnSpc>
            </a:pPr>
            <a:r>
              <a:rPr lang="en-US" sz="2000" dirty="0"/>
              <a:t>Ordinance/regulatory mechanism is at least equal to Ohio EPA CGP technical requirements</a:t>
            </a:r>
          </a:p>
          <a:p>
            <a:pPr lvl="1">
              <a:lnSpc>
                <a:spcPct val="90000"/>
              </a:lnSpc>
            </a:pPr>
            <a:r>
              <a:rPr lang="en-US" sz="2000" dirty="0"/>
              <a:t>Establish authority to review plans, inspect sites, take enforcement</a:t>
            </a:r>
          </a:p>
          <a:p>
            <a:pPr lvl="1">
              <a:lnSpc>
                <a:spcPct val="90000"/>
              </a:lnSpc>
            </a:pPr>
            <a:r>
              <a:rPr lang="en-US" sz="2000" dirty="0"/>
              <a:t>E</a:t>
            </a:r>
            <a:r>
              <a:rPr lang="en-US" sz="2000" b="0" i="0" dirty="0">
                <a:effectLst/>
              </a:rPr>
              <a:t>nsures long-term O&amp;M of post-construction stormwater BMPs, including when there is a change in ownership.</a:t>
            </a:r>
            <a:endParaRPr lang="en-US" sz="2000" dirty="0"/>
          </a:p>
          <a:p>
            <a:pPr lvl="1">
              <a:lnSpc>
                <a:spcPct val="90000"/>
              </a:lnSpc>
            </a:pPr>
            <a:r>
              <a:rPr lang="en-US" sz="2000" dirty="0"/>
              <a:t>Update within 1 year of MS4 permit renewal.</a:t>
            </a:r>
          </a:p>
        </p:txBody>
      </p:sp>
      <p:pic>
        <p:nvPicPr>
          <p:cNvPr id="4" name="Picture 3">
            <a:extLst>
              <a:ext uri="{FF2B5EF4-FFF2-40B4-BE49-F238E27FC236}">
                <a16:creationId xmlns:a16="http://schemas.microsoft.com/office/drawing/2014/main" id="{1A2E7AA2-BB8C-931F-799D-E0AB01294CC5}"/>
              </a:ext>
            </a:extLst>
          </p:cNvPr>
          <p:cNvPicPr>
            <a:picLocks noChangeAspect="1"/>
          </p:cNvPicPr>
          <p:nvPr/>
        </p:nvPicPr>
        <p:blipFill>
          <a:blip r:embed="rId3"/>
          <a:srcRect t="3175" b="11756"/>
          <a:stretch>
            <a:fillRect/>
          </a:stretch>
        </p:blipFill>
        <p:spPr>
          <a:xfrm>
            <a:off x="7108687" y="1642740"/>
            <a:ext cx="4558773" cy="3354568"/>
          </a:xfrm>
          <a:prstGeom prst="rect">
            <a:avLst/>
          </a:prstGeom>
          <a:noFill/>
        </p:spPr>
      </p:pic>
    </p:spTree>
    <p:extLst>
      <p:ext uri="{BB962C8B-B14F-4D97-AF65-F5344CB8AC3E}">
        <p14:creationId xmlns:p14="http://schemas.microsoft.com/office/powerpoint/2010/main" val="18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6613-3DB8-46E7-BE42-45268674EE81}"/>
              </a:ext>
            </a:extLst>
          </p:cNvPr>
          <p:cNvSpPr>
            <a:spLocks noGrp="1"/>
          </p:cNvSpPr>
          <p:nvPr>
            <p:ph type="title"/>
          </p:nvPr>
        </p:nvSpPr>
        <p:spPr/>
        <p:txBody>
          <a:bodyPr>
            <a:normAutofit/>
          </a:bodyPr>
          <a:lstStyle/>
          <a:p>
            <a:r>
              <a:rPr lang="en-US" sz="4000" dirty="0">
                <a:solidFill>
                  <a:schemeClr val="accent1"/>
                </a:solidFill>
              </a:rPr>
              <a:t>MCM 4 &amp; 5: Performance Standards</a:t>
            </a:r>
          </a:p>
        </p:txBody>
      </p:sp>
      <p:sp>
        <p:nvSpPr>
          <p:cNvPr id="3" name="Content Placeholder 2">
            <a:extLst>
              <a:ext uri="{FF2B5EF4-FFF2-40B4-BE49-F238E27FC236}">
                <a16:creationId xmlns:a16="http://schemas.microsoft.com/office/drawing/2014/main" id="{5CF6E26A-5AD2-4153-ABAD-8ED24B33C6F4}"/>
              </a:ext>
            </a:extLst>
          </p:cNvPr>
          <p:cNvSpPr>
            <a:spLocks noGrp="1"/>
          </p:cNvSpPr>
          <p:nvPr>
            <p:ph idx="1"/>
          </p:nvPr>
        </p:nvSpPr>
        <p:spPr>
          <a:xfrm>
            <a:off x="609600" y="1634865"/>
            <a:ext cx="10972800" cy="4687240"/>
          </a:xfrm>
        </p:spPr>
        <p:txBody>
          <a:bodyPr>
            <a:normAutofit fontScale="92500" lnSpcReduction="20000"/>
          </a:bodyPr>
          <a:lstStyle/>
          <a:p>
            <a:r>
              <a:rPr lang="en-US" dirty="0"/>
              <a:t>Preconstruction SWP3 review and approval</a:t>
            </a:r>
          </a:p>
          <a:p>
            <a:r>
              <a:rPr lang="en-US" altLang="en-US" dirty="0"/>
              <a:t>Initial  inspection &amp; at least once ≤ 31 days.</a:t>
            </a:r>
          </a:p>
          <a:p>
            <a:r>
              <a:rPr lang="en-US" b="0" i="0" dirty="0">
                <a:solidFill>
                  <a:srgbClr val="000000"/>
                </a:solidFill>
                <a:effectLst/>
              </a:rPr>
              <a:t>For sites in a suspended solids or nutrient TMDL area, increase frequency to ≤ 14 days, if: </a:t>
            </a:r>
          </a:p>
          <a:p>
            <a:pPr lvl="1"/>
            <a:r>
              <a:rPr lang="en-US" dirty="0">
                <a:solidFill>
                  <a:srgbClr val="000000"/>
                </a:solidFill>
              </a:rPr>
              <a:t>No </a:t>
            </a:r>
            <a:r>
              <a:rPr lang="en-US" b="0" i="0" dirty="0">
                <a:solidFill>
                  <a:srgbClr val="000000"/>
                </a:solidFill>
                <a:effectLst/>
              </a:rPr>
              <a:t>MS4 approved SWP3, or</a:t>
            </a:r>
          </a:p>
          <a:p>
            <a:pPr lvl="1"/>
            <a:r>
              <a:rPr lang="en-US" b="0" i="0" dirty="0">
                <a:solidFill>
                  <a:srgbClr val="000000"/>
                </a:solidFill>
                <a:effectLst/>
              </a:rPr>
              <a:t>No sediment/erosion controls, or </a:t>
            </a:r>
          </a:p>
          <a:p>
            <a:pPr lvl="1"/>
            <a:r>
              <a:rPr lang="en-US" b="0" i="0" dirty="0">
                <a:solidFill>
                  <a:srgbClr val="000000"/>
                </a:solidFill>
                <a:effectLst/>
              </a:rPr>
              <a:t>Required sediment basin not installed, or</a:t>
            </a:r>
          </a:p>
          <a:p>
            <a:pPr lvl="1"/>
            <a:r>
              <a:rPr lang="en-US" b="0" i="0" dirty="0">
                <a:solidFill>
                  <a:srgbClr val="000000"/>
                </a:solidFill>
                <a:effectLst/>
              </a:rPr>
              <a:t>Dewatering causes a turbid discharge.</a:t>
            </a:r>
          </a:p>
          <a:p>
            <a:pPr lvl="1"/>
            <a:r>
              <a:rPr lang="en-US" b="0" i="0" dirty="0">
                <a:solidFill>
                  <a:srgbClr val="000000"/>
                </a:solidFill>
                <a:effectLst/>
              </a:rPr>
              <a:t>Resume normal frequency after site returns to compliance</a:t>
            </a:r>
          </a:p>
          <a:p>
            <a:r>
              <a:rPr lang="en-US" b="0" i="0" dirty="0">
                <a:solidFill>
                  <a:srgbClr val="000000"/>
                </a:solidFill>
                <a:effectLst/>
              </a:rPr>
              <a:t>Use objective tool for SWP3 review and MS4 compliance inspections.</a:t>
            </a:r>
            <a:endParaRPr lang="en-US" dirty="0"/>
          </a:p>
        </p:txBody>
      </p:sp>
    </p:spTree>
    <p:extLst>
      <p:ext uri="{BB962C8B-B14F-4D97-AF65-F5344CB8AC3E}">
        <p14:creationId xmlns:p14="http://schemas.microsoft.com/office/powerpoint/2010/main" val="3923129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2E0DA-1A25-A104-CDA2-48C05E529A9A}"/>
              </a:ext>
            </a:extLst>
          </p:cNvPr>
          <p:cNvSpPr>
            <a:spLocks noGrp="1"/>
          </p:cNvSpPr>
          <p:nvPr>
            <p:ph type="title"/>
          </p:nvPr>
        </p:nvSpPr>
        <p:spPr>
          <a:xfrm>
            <a:off x="609602" y="149804"/>
            <a:ext cx="6482314" cy="1162050"/>
          </a:xfrm>
        </p:spPr>
        <p:txBody>
          <a:bodyPr>
            <a:normAutofit/>
          </a:bodyPr>
          <a:lstStyle/>
          <a:p>
            <a:r>
              <a:rPr kumimoji="0" lang="en-US" sz="2800" b="1" i="0" u="none" strike="noStrike" kern="1200" cap="none" spc="0" normalizeH="0" baseline="0" noProof="0" dirty="0">
                <a:ln>
                  <a:noFill/>
                </a:ln>
                <a:solidFill>
                  <a:srgbClr val="0E3F75"/>
                </a:solidFill>
                <a:effectLst/>
                <a:uLnTx/>
                <a:uFillTx/>
                <a:latin typeface="Source Sans 3" panose="020B0503030403020204" pitchFamily="34" charset="0"/>
                <a:ea typeface="+mj-ea"/>
                <a:cs typeface="+mj-cs"/>
              </a:rPr>
              <a:t>Case Study — A Sedimental Journey</a:t>
            </a:r>
            <a:endParaRPr lang="en-US" sz="1600" dirty="0"/>
          </a:p>
        </p:txBody>
      </p:sp>
      <p:pic>
        <p:nvPicPr>
          <p:cNvPr id="6" name="Content Placeholder 5">
            <a:extLst>
              <a:ext uri="{FF2B5EF4-FFF2-40B4-BE49-F238E27FC236}">
                <a16:creationId xmlns:a16="http://schemas.microsoft.com/office/drawing/2014/main" id="{5DED1362-17F0-C6DB-688F-491D8AB07D5C}"/>
              </a:ext>
            </a:extLst>
          </p:cNvPr>
          <p:cNvPicPr>
            <a:picLocks noGrp="1" noChangeAspect="1"/>
          </p:cNvPicPr>
          <p:nvPr>
            <p:ph idx="1"/>
          </p:nvPr>
        </p:nvPicPr>
        <p:blipFill>
          <a:blip r:embed="rId3"/>
          <a:srcRect l="11409" t="27080" r="402" b="19312"/>
          <a:stretch>
            <a:fillRect/>
          </a:stretch>
        </p:blipFill>
        <p:spPr>
          <a:xfrm>
            <a:off x="7091916" y="273050"/>
            <a:ext cx="4666751" cy="5043229"/>
          </a:xfrm>
          <a:prstGeom prst="rect">
            <a:avLst/>
          </a:prstGeom>
        </p:spPr>
      </p:pic>
      <p:sp>
        <p:nvSpPr>
          <p:cNvPr id="4" name="Text Placeholder 3">
            <a:extLst>
              <a:ext uri="{FF2B5EF4-FFF2-40B4-BE49-F238E27FC236}">
                <a16:creationId xmlns:a16="http://schemas.microsoft.com/office/drawing/2014/main" id="{2B6055AB-59A6-78C6-4F27-ED5AD5885314}"/>
              </a:ext>
            </a:extLst>
          </p:cNvPr>
          <p:cNvSpPr>
            <a:spLocks noGrp="1"/>
          </p:cNvSpPr>
          <p:nvPr>
            <p:ph type="body" sz="half" idx="2"/>
          </p:nvPr>
        </p:nvSpPr>
        <p:spPr>
          <a:xfrm>
            <a:off x="609601" y="1435104"/>
            <a:ext cx="6386621" cy="4127499"/>
          </a:xfrm>
        </p:spPr>
        <p:txBody>
          <a:bodyPr>
            <a:normAutofit/>
          </a:bodyPr>
          <a:lstStyle/>
          <a:p>
            <a:r>
              <a:rPr lang="en-US" sz="2400" b="1" dirty="0"/>
              <a:t>Complaint: </a:t>
            </a:r>
            <a:r>
              <a:rPr lang="en-US" sz="2400" dirty="0"/>
              <a:t>“During rain events, the area below the construction site at the high school gets covered with mud. This has happened a couple times before yesterdays unusually heavy rain.” </a:t>
            </a:r>
          </a:p>
          <a:p>
            <a:r>
              <a:rPr lang="en-US" sz="2400" dirty="0"/>
              <a:t>*Investigated the site and found no sed pond.</a:t>
            </a:r>
            <a:r>
              <a:rPr lang="en-US" sz="2400" b="1" dirty="0"/>
              <a:t> </a:t>
            </a:r>
          </a:p>
          <a:p>
            <a:endParaRPr lang="en-US" sz="2000" b="1" dirty="0"/>
          </a:p>
          <a:p>
            <a:endParaRPr lang="en-US" dirty="0"/>
          </a:p>
          <a:p>
            <a:endParaRPr lang="en-US" dirty="0"/>
          </a:p>
        </p:txBody>
      </p:sp>
      <p:pic>
        <p:nvPicPr>
          <p:cNvPr id="5" name="Picture 4">
            <a:extLst>
              <a:ext uri="{FF2B5EF4-FFF2-40B4-BE49-F238E27FC236}">
                <a16:creationId xmlns:a16="http://schemas.microsoft.com/office/drawing/2014/main" id="{A528008B-BBB1-EF76-823D-CC6566B72CC0}"/>
              </a:ext>
            </a:extLst>
          </p:cNvPr>
          <p:cNvPicPr>
            <a:picLocks noChangeAspect="1"/>
          </p:cNvPicPr>
          <p:nvPr/>
        </p:nvPicPr>
        <p:blipFill>
          <a:blip r:embed="rId4"/>
          <a:stretch>
            <a:fillRect/>
          </a:stretch>
        </p:blipFill>
        <p:spPr>
          <a:xfrm>
            <a:off x="3597537" y="3917125"/>
            <a:ext cx="4517528" cy="2798307"/>
          </a:xfrm>
          <a:prstGeom prst="rect">
            <a:avLst/>
          </a:prstGeom>
        </p:spPr>
      </p:pic>
      <p:sp>
        <p:nvSpPr>
          <p:cNvPr id="7" name="TextBox 6">
            <a:extLst>
              <a:ext uri="{FF2B5EF4-FFF2-40B4-BE49-F238E27FC236}">
                <a16:creationId xmlns:a16="http://schemas.microsoft.com/office/drawing/2014/main" id="{A6E3746A-D0A6-A32D-6FF6-D023CC5586E9}"/>
              </a:ext>
            </a:extLst>
          </p:cNvPr>
          <p:cNvSpPr txBox="1"/>
          <p:nvPr/>
        </p:nvSpPr>
        <p:spPr>
          <a:xfrm>
            <a:off x="609601" y="3917125"/>
            <a:ext cx="3066559" cy="1938992"/>
          </a:xfrm>
          <a:prstGeom prst="rect">
            <a:avLst/>
          </a:prstGeom>
          <a:noFill/>
        </p:spPr>
        <p:txBody>
          <a:bodyPr wrap="square" rtlCol="0">
            <a:spAutoFit/>
          </a:bodyPr>
          <a:lstStyle/>
          <a:p>
            <a:r>
              <a:rPr lang="en-US" sz="2400" b="1" dirty="0"/>
              <a:t>Complaint: “</a:t>
            </a:r>
            <a:r>
              <a:rPr lang="en-US" sz="2400" dirty="0"/>
              <a:t>Construction site being drained/channeled to a public ditch.” </a:t>
            </a:r>
          </a:p>
        </p:txBody>
      </p:sp>
      <p:sp>
        <p:nvSpPr>
          <p:cNvPr id="8" name="Oval 7">
            <a:extLst>
              <a:ext uri="{FF2B5EF4-FFF2-40B4-BE49-F238E27FC236}">
                <a16:creationId xmlns:a16="http://schemas.microsoft.com/office/drawing/2014/main" id="{F9C4501C-9BDD-3C9E-3154-AE68FAAB4E62}"/>
              </a:ext>
            </a:extLst>
          </p:cNvPr>
          <p:cNvSpPr/>
          <p:nvPr/>
        </p:nvSpPr>
        <p:spPr>
          <a:xfrm>
            <a:off x="7315200" y="893135"/>
            <a:ext cx="1148316" cy="64858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474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876AF-A630-AD6E-29A1-CAECEB79C986}"/>
              </a:ext>
            </a:extLst>
          </p:cNvPr>
          <p:cNvSpPr>
            <a:spLocks noGrp="1"/>
          </p:cNvSpPr>
          <p:nvPr>
            <p:ph type="title"/>
          </p:nvPr>
        </p:nvSpPr>
        <p:spPr>
          <a:xfrm>
            <a:off x="609601" y="484195"/>
            <a:ext cx="5600698" cy="596900"/>
          </a:xfrm>
        </p:spPr>
        <p:txBody>
          <a:bodyPr>
            <a:normAutofit/>
          </a:bodyPr>
          <a:lstStyle/>
          <a:p>
            <a:r>
              <a:rPr lang="en-US" sz="2800" dirty="0"/>
              <a:t>Case Study – Here Comes the Rain</a:t>
            </a:r>
          </a:p>
        </p:txBody>
      </p:sp>
      <p:sp>
        <p:nvSpPr>
          <p:cNvPr id="4" name="Text Placeholder 3">
            <a:extLst>
              <a:ext uri="{FF2B5EF4-FFF2-40B4-BE49-F238E27FC236}">
                <a16:creationId xmlns:a16="http://schemas.microsoft.com/office/drawing/2014/main" id="{C5DCC846-640C-1165-B0FA-04D47E4293DB}"/>
              </a:ext>
            </a:extLst>
          </p:cNvPr>
          <p:cNvSpPr>
            <a:spLocks noGrp="1"/>
          </p:cNvSpPr>
          <p:nvPr>
            <p:ph type="body" sz="half" idx="2"/>
          </p:nvPr>
        </p:nvSpPr>
        <p:spPr>
          <a:xfrm>
            <a:off x="609601" y="1435105"/>
            <a:ext cx="7315199" cy="2336796"/>
          </a:xfrm>
        </p:spPr>
        <p:txBody>
          <a:bodyPr>
            <a:normAutofit/>
          </a:bodyPr>
          <a:lstStyle/>
          <a:p>
            <a:r>
              <a:rPr lang="en-US" sz="2400" b="1" dirty="0"/>
              <a:t>Complaint: “</a:t>
            </a:r>
            <a:r>
              <a:rPr lang="en-US" sz="2400" dirty="0"/>
              <a:t>Runoff from the stream due to the excavation of the property  fills our pond, including significantly reduced water depth, increased nutrient loading that fuels excessive algae growth, and potential oxygen depletion. Just a muddy mess.”</a:t>
            </a:r>
          </a:p>
          <a:p>
            <a:endParaRPr lang="en-US" sz="2000" b="1" dirty="0"/>
          </a:p>
        </p:txBody>
      </p:sp>
      <p:pic>
        <p:nvPicPr>
          <p:cNvPr id="10" name="Content Placeholder 6">
            <a:extLst>
              <a:ext uri="{FF2B5EF4-FFF2-40B4-BE49-F238E27FC236}">
                <a16:creationId xmlns:a16="http://schemas.microsoft.com/office/drawing/2014/main" id="{EAB42A53-CD1D-8D16-4250-4044A6327537}"/>
              </a:ext>
            </a:extLst>
          </p:cNvPr>
          <p:cNvPicPr>
            <a:picLocks noChangeAspect="1"/>
          </p:cNvPicPr>
          <p:nvPr/>
        </p:nvPicPr>
        <p:blipFill>
          <a:blip r:embed="rId3"/>
          <a:stretch>
            <a:fillRect/>
          </a:stretch>
        </p:blipFill>
        <p:spPr>
          <a:xfrm>
            <a:off x="8217650" y="209208"/>
            <a:ext cx="3246011" cy="4326286"/>
          </a:xfrm>
          <a:prstGeom prst="rect">
            <a:avLst/>
          </a:prstGeom>
        </p:spPr>
      </p:pic>
      <p:pic>
        <p:nvPicPr>
          <p:cNvPr id="5" name="Picture 4">
            <a:extLst>
              <a:ext uri="{FF2B5EF4-FFF2-40B4-BE49-F238E27FC236}">
                <a16:creationId xmlns:a16="http://schemas.microsoft.com/office/drawing/2014/main" id="{EC2B968C-17B9-FD41-4E6A-57AF2BF29C4E}"/>
              </a:ext>
            </a:extLst>
          </p:cNvPr>
          <p:cNvPicPr>
            <a:picLocks noChangeAspect="1"/>
          </p:cNvPicPr>
          <p:nvPr/>
        </p:nvPicPr>
        <p:blipFill>
          <a:blip r:embed="rId4"/>
          <a:srcRect t="25009" b="12890"/>
          <a:stretch>
            <a:fillRect/>
          </a:stretch>
        </p:blipFill>
        <p:spPr>
          <a:xfrm>
            <a:off x="7087352" y="4019546"/>
            <a:ext cx="4914147" cy="2806700"/>
          </a:xfrm>
          <a:prstGeom prst="rect">
            <a:avLst/>
          </a:prstGeom>
        </p:spPr>
      </p:pic>
      <p:sp>
        <p:nvSpPr>
          <p:cNvPr id="11" name="TextBox 10">
            <a:extLst>
              <a:ext uri="{FF2B5EF4-FFF2-40B4-BE49-F238E27FC236}">
                <a16:creationId xmlns:a16="http://schemas.microsoft.com/office/drawing/2014/main" id="{A1721DBF-5075-9614-4C7A-3933788E5AC4}"/>
              </a:ext>
            </a:extLst>
          </p:cNvPr>
          <p:cNvSpPr txBox="1"/>
          <p:nvPr/>
        </p:nvSpPr>
        <p:spPr>
          <a:xfrm>
            <a:off x="609601" y="4019546"/>
            <a:ext cx="6477751" cy="2308324"/>
          </a:xfrm>
          <a:prstGeom prst="rect">
            <a:avLst/>
          </a:prstGeom>
          <a:noFill/>
        </p:spPr>
        <p:txBody>
          <a:bodyPr wrap="square" rtlCol="0">
            <a:spAutoFit/>
          </a:bodyPr>
          <a:lstStyle/>
          <a:p>
            <a:r>
              <a:rPr lang="en-US" sz="2400" b="1" dirty="0"/>
              <a:t>Complaint</a:t>
            </a:r>
            <a:r>
              <a:rPr lang="en-US" sz="2400" dirty="0"/>
              <a:t>: “Silt fence on southern property line has collapsed or is failing in several parts. Sedimented water is flowing over the fence in concentrated flow into storm drains or into the existing stream/wetland. Fence has been collapsed for multiple rainfall events over the last 2 weeks.</a:t>
            </a:r>
          </a:p>
        </p:txBody>
      </p:sp>
    </p:spTree>
    <p:extLst>
      <p:ext uri="{BB962C8B-B14F-4D97-AF65-F5344CB8AC3E}">
        <p14:creationId xmlns:p14="http://schemas.microsoft.com/office/powerpoint/2010/main" val="4281291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9F810-34A2-96EF-ECB6-E0B5BF4682DF}"/>
              </a:ext>
            </a:extLst>
          </p:cNvPr>
          <p:cNvSpPr>
            <a:spLocks noGrp="1"/>
          </p:cNvSpPr>
          <p:nvPr>
            <p:ph type="title"/>
          </p:nvPr>
        </p:nvSpPr>
        <p:spPr/>
        <p:txBody>
          <a:bodyPr/>
          <a:lstStyle/>
          <a:p>
            <a:r>
              <a:rPr lang="en-US" dirty="0"/>
              <a:t>Stormwater Controls Add Value</a:t>
            </a:r>
          </a:p>
        </p:txBody>
      </p:sp>
      <p:pic>
        <p:nvPicPr>
          <p:cNvPr id="4" name="Picture 3">
            <a:extLst>
              <a:ext uri="{FF2B5EF4-FFF2-40B4-BE49-F238E27FC236}">
                <a16:creationId xmlns:a16="http://schemas.microsoft.com/office/drawing/2014/main" id="{6FA362E5-3F69-CD9F-473B-96D6ED9E6B26}"/>
              </a:ext>
            </a:extLst>
          </p:cNvPr>
          <p:cNvPicPr>
            <a:picLocks noChangeAspect="1"/>
          </p:cNvPicPr>
          <p:nvPr/>
        </p:nvPicPr>
        <p:blipFill>
          <a:blip r:embed="rId3"/>
          <a:stretch>
            <a:fillRect/>
          </a:stretch>
        </p:blipFill>
        <p:spPr>
          <a:xfrm>
            <a:off x="609600" y="1679946"/>
            <a:ext cx="5540672" cy="4159139"/>
          </a:xfrm>
          <a:prstGeom prst="rect">
            <a:avLst/>
          </a:prstGeom>
        </p:spPr>
      </p:pic>
      <p:pic>
        <p:nvPicPr>
          <p:cNvPr id="5" name="Content Placeholder 4">
            <a:extLst>
              <a:ext uri="{FF2B5EF4-FFF2-40B4-BE49-F238E27FC236}">
                <a16:creationId xmlns:a16="http://schemas.microsoft.com/office/drawing/2014/main" id="{68FB8868-C483-4482-118D-A3A6E832001B}"/>
              </a:ext>
            </a:extLst>
          </p:cNvPr>
          <p:cNvPicPr>
            <a:picLocks noGrp="1" noChangeAspect="1"/>
          </p:cNvPicPr>
          <p:nvPr>
            <p:ph idx="1"/>
          </p:nvPr>
        </p:nvPicPr>
        <p:blipFill>
          <a:blip r:embed="rId4"/>
          <a:stretch>
            <a:fillRect/>
          </a:stretch>
        </p:blipFill>
        <p:spPr>
          <a:xfrm>
            <a:off x="6397541" y="1679946"/>
            <a:ext cx="5184860" cy="3996954"/>
          </a:xfrm>
          <a:prstGeom prst="rect">
            <a:avLst/>
          </a:prstGeom>
        </p:spPr>
      </p:pic>
    </p:spTree>
    <p:extLst>
      <p:ext uri="{BB962C8B-B14F-4D97-AF65-F5344CB8AC3E}">
        <p14:creationId xmlns:p14="http://schemas.microsoft.com/office/powerpoint/2010/main" val="2316573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416A-52D7-65CC-254A-44B7D549A401}"/>
              </a:ext>
            </a:extLst>
          </p:cNvPr>
          <p:cNvSpPr>
            <a:spLocks noGrp="1"/>
          </p:cNvSpPr>
          <p:nvPr>
            <p:ph type="title"/>
          </p:nvPr>
        </p:nvSpPr>
        <p:spPr/>
        <p:txBody>
          <a:bodyPr/>
          <a:lstStyle/>
          <a:p>
            <a:r>
              <a:rPr lang="en-US" dirty="0"/>
              <a:t>Case Study — Concrete Slurry</a:t>
            </a:r>
          </a:p>
        </p:txBody>
      </p:sp>
      <p:sp>
        <p:nvSpPr>
          <p:cNvPr id="4" name="Text Placeholder 3">
            <a:extLst>
              <a:ext uri="{FF2B5EF4-FFF2-40B4-BE49-F238E27FC236}">
                <a16:creationId xmlns:a16="http://schemas.microsoft.com/office/drawing/2014/main" id="{1A2BFB5D-B9B4-7306-4C8A-BAE0378D32FA}"/>
              </a:ext>
            </a:extLst>
          </p:cNvPr>
          <p:cNvSpPr>
            <a:spLocks noGrp="1"/>
          </p:cNvSpPr>
          <p:nvPr>
            <p:ph type="body" sz="half" idx="1"/>
          </p:nvPr>
        </p:nvSpPr>
        <p:spPr>
          <a:xfrm>
            <a:off x="609600" y="1719263"/>
            <a:ext cx="6146800" cy="4411662"/>
          </a:xfrm>
        </p:spPr>
        <p:txBody>
          <a:bodyPr>
            <a:normAutofit/>
          </a:bodyPr>
          <a:lstStyle/>
          <a:p>
            <a:r>
              <a:rPr lang="en-US" b="1" dirty="0"/>
              <a:t>Complaint: </a:t>
            </a:r>
            <a:r>
              <a:rPr lang="en-US" dirty="0"/>
              <a:t>“Contractor dumped slurry into drains.”</a:t>
            </a:r>
          </a:p>
          <a:p>
            <a:endParaRPr lang="en-US" dirty="0"/>
          </a:p>
          <a:p>
            <a:r>
              <a:rPr lang="en-US" dirty="0"/>
              <a:t>Also receive complaints on wash waters, fuel/oil leaks from equipment, spills, and dust</a:t>
            </a:r>
          </a:p>
        </p:txBody>
      </p:sp>
      <p:pic>
        <p:nvPicPr>
          <p:cNvPr id="10" name="Content Placeholder 9">
            <a:extLst>
              <a:ext uri="{FF2B5EF4-FFF2-40B4-BE49-F238E27FC236}">
                <a16:creationId xmlns:a16="http://schemas.microsoft.com/office/drawing/2014/main" id="{176587B1-B66C-F96C-6815-74ADF67BEBFC}"/>
              </a:ext>
            </a:extLst>
          </p:cNvPr>
          <p:cNvPicPr>
            <a:picLocks noGrp="1" noChangeAspect="1"/>
          </p:cNvPicPr>
          <p:nvPr>
            <p:ph sz="quarter" idx="2"/>
          </p:nvPr>
        </p:nvPicPr>
        <p:blipFill>
          <a:blip r:embed="rId3"/>
          <a:stretch>
            <a:fillRect/>
          </a:stretch>
        </p:blipFill>
        <p:spPr>
          <a:xfrm>
            <a:off x="8601513" y="1225087"/>
            <a:ext cx="2561728" cy="3415637"/>
          </a:xfrm>
          <a:prstGeom prst="rect">
            <a:avLst/>
          </a:prstGeom>
        </p:spPr>
      </p:pic>
      <p:pic>
        <p:nvPicPr>
          <p:cNvPr id="12" name="Content Placeholder 11">
            <a:extLst>
              <a:ext uri="{FF2B5EF4-FFF2-40B4-BE49-F238E27FC236}">
                <a16:creationId xmlns:a16="http://schemas.microsoft.com/office/drawing/2014/main" id="{71310ECE-7841-857D-3E4C-2FD685CDFB15}"/>
              </a:ext>
            </a:extLst>
          </p:cNvPr>
          <p:cNvPicPr>
            <a:picLocks noGrp="1" noChangeAspect="1"/>
          </p:cNvPicPr>
          <p:nvPr>
            <p:ph sz="quarter" idx="3"/>
          </p:nvPr>
        </p:nvPicPr>
        <p:blipFill>
          <a:blip r:embed="rId4"/>
          <a:srcRect t="11136"/>
          <a:stretch>
            <a:fillRect/>
          </a:stretch>
        </p:blipFill>
        <p:spPr>
          <a:xfrm>
            <a:off x="6756400" y="3366756"/>
            <a:ext cx="2784913" cy="3369006"/>
          </a:xfrm>
          <a:prstGeom prst="rect">
            <a:avLst/>
          </a:prstGeom>
        </p:spPr>
      </p:pic>
    </p:spTree>
    <p:extLst>
      <p:ext uri="{BB962C8B-B14F-4D97-AF65-F5344CB8AC3E}">
        <p14:creationId xmlns:p14="http://schemas.microsoft.com/office/powerpoint/2010/main" val="4072119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749B-20BF-4B75-A9BD-23118A3BF500}"/>
              </a:ext>
            </a:extLst>
          </p:cNvPr>
          <p:cNvSpPr>
            <a:spLocks noGrp="1"/>
          </p:cNvSpPr>
          <p:nvPr>
            <p:ph type="title"/>
          </p:nvPr>
        </p:nvSpPr>
        <p:spPr>
          <a:xfrm>
            <a:off x="609600" y="313308"/>
            <a:ext cx="10972800" cy="1143000"/>
          </a:xfrm>
        </p:spPr>
        <p:txBody>
          <a:bodyPr>
            <a:normAutofit/>
          </a:bodyPr>
          <a:lstStyle/>
          <a:p>
            <a:r>
              <a:rPr lang="en-US" sz="4000" dirty="0">
                <a:solidFill>
                  <a:schemeClr val="accent1"/>
                </a:solidFill>
              </a:rPr>
              <a:t>Long Term BMP O&amp;M is Key</a:t>
            </a:r>
          </a:p>
        </p:txBody>
      </p:sp>
      <p:sp>
        <p:nvSpPr>
          <p:cNvPr id="3" name="Content Placeholder 2">
            <a:extLst>
              <a:ext uri="{FF2B5EF4-FFF2-40B4-BE49-F238E27FC236}">
                <a16:creationId xmlns:a16="http://schemas.microsoft.com/office/drawing/2014/main" id="{2D7E6B9D-1B91-4439-BA91-205CD4303900}"/>
              </a:ext>
            </a:extLst>
          </p:cNvPr>
          <p:cNvSpPr>
            <a:spLocks noGrp="1"/>
          </p:cNvSpPr>
          <p:nvPr>
            <p:ph idx="1"/>
          </p:nvPr>
        </p:nvSpPr>
        <p:spPr>
          <a:xfrm>
            <a:off x="763877" y="1573822"/>
            <a:ext cx="10664245" cy="4360986"/>
          </a:xfrm>
        </p:spPr>
        <p:txBody>
          <a:bodyPr>
            <a:normAutofit/>
          </a:bodyPr>
          <a:lstStyle/>
          <a:p>
            <a:pPr marL="0" indent="0">
              <a:buNone/>
            </a:pPr>
            <a:r>
              <a:rPr lang="en-US" dirty="0"/>
              <a:t>MCM 5 Performance Standard:</a:t>
            </a:r>
          </a:p>
          <a:p>
            <a:pPr marL="0" indent="0">
              <a:buNone/>
            </a:pPr>
            <a:r>
              <a:rPr lang="en-US" dirty="0">
                <a:solidFill>
                  <a:schemeClr val="accent2">
                    <a:lumMod val="60000"/>
                    <a:lumOff val="40000"/>
                  </a:schemeClr>
                </a:solidFill>
              </a:rPr>
              <a:t>Long-term Operations &amp; Maintenance program for post-construction BMPs</a:t>
            </a:r>
          </a:p>
          <a:p>
            <a:pPr lvl="1"/>
            <a:r>
              <a:rPr lang="en-US" sz="2600" dirty="0"/>
              <a:t>Require a long-term O&amp;M plan and maintenance agreement</a:t>
            </a:r>
          </a:p>
          <a:p>
            <a:pPr lvl="1"/>
            <a:r>
              <a:rPr lang="en-US" sz="2600" dirty="0"/>
              <a:t>Inspect initially to ensure installed per approved plan (checklist)</a:t>
            </a:r>
          </a:p>
          <a:p>
            <a:pPr lvl="1"/>
            <a:r>
              <a:rPr lang="en-US" sz="2600" dirty="0"/>
              <a:t>Develop and implement a program to ensure on-going, long-term BMP maintenance</a:t>
            </a:r>
          </a:p>
          <a:p>
            <a:pPr lvl="1"/>
            <a:r>
              <a:rPr lang="en-US" sz="2600" dirty="0"/>
              <a:t>A minimum of one on-site inspection by you or a third party of each post-construction runoff control during this permit term</a:t>
            </a:r>
          </a:p>
          <a:p>
            <a:pPr marL="457200" lvl="1" indent="0">
              <a:buNone/>
            </a:pPr>
            <a:endParaRPr lang="en-US" sz="2400" dirty="0"/>
          </a:p>
          <a:p>
            <a:pPr marL="457200" lvl="1" indent="0">
              <a:buNone/>
            </a:pPr>
            <a:endParaRPr lang="en-US" dirty="0"/>
          </a:p>
          <a:p>
            <a:pPr lvl="1"/>
            <a:endParaRPr lang="en-US" dirty="0"/>
          </a:p>
        </p:txBody>
      </p:sp>
    </p:spTree>
    <p:extLst>
      <p:ext uri="{BB962C8B-B14F-4D97-AF65-F5344CB8AC3E}">
        <p14:creationId xmlns:p14="http://schemas.microsoft.com/office/powerpoint/2010/main" val="2011860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CBB8C-18BE-8AF3-0210-54EC09470E2E}"/>
              </a:ext>
            </a:extLst>
          </p:cNvPr>
          <p:cNvSpPr>
            <a:spLocks noGrp="1"/>
          </p:cNvSpPr>
          <p:nvPr>
            <p:ph type="title"/>
          </p:nvPr>
        </p:nvSpPr>
        <p:spPr>
          <a:xfrm>
            <a:off x="609602" y="489096"/>
            <a:ext cx="4749207" cy="648291"/>
          </a:xfrm>
        </p:spPr>
        <p:txBody>
          <a:bodyPr>
            <a:normAutofit/>
          </a:bodyPr>
          <a:lstStyle/>
          <a:p>
            <a:r>
              <a:rPr lang="en-US" sz="2800" dirty="0"/>
              <a:t>Case Study: Dirty Deeds?</a:t>
            </a:r>
          </a:p>
        </p:txBody>
      </p:sp>
      <p:pic>
        <p:nvPicPr>
          <p:cNvPr id="6" name="Content Placeholder 5">
            <a:extLst>
              <a:ext uri="{FF2B5EF4-FFF2-40B4-BE49-F238E27FC236}">
                <a16:creationId xmlns:a16="http://schemas.microsoft.com/office/drawing/2014/main" id="{149A66F7-A1BD-6233-47A8-7F0AAA387991}"/>
              </a:ext>
            </a:extLst>
          </p:cNvPr>
          <p:cNvPicPr>
            <a:picLocks noGrp="1" noChangeAspect="1"/>
          </p:cNvPicPr>
          <p:nvPr>
            <p:ph idx="1"/>
          </p:nvPr>
        </p:nvPicPr>
        <p:blipFill>
          <a:blip r:embed="rId3"/>
          <a:stretch>
            <a:fillRect/>
          </a:stretch>
        </p:blipFill>
        <p:spPr>
          <a:xfrm>
            <a:off x="6934200" y="1435104"/>
            <a:ext cx="4786853" cy="4127499"/>
          </a:xfrm>
          <a:prstGeom prst="rect">
            <a:avLst/>
          </a:prstGeom>
        </p:spPr>
      </p:pic>
      <p:sp>
        <p:nvSpPr>
          <p:cNvPr id="4" name="Text Placeholder 3">
            <a:extLst>
              <a:ext uri="{FF2B5EF4-FFF2-40B4-BE49-F238E27FC236}">
                <a16:creationId xmlns:a16="http://schemas.microsoft.com/office/drawing/2014/main" id="{57784BD4-E914-CBF4-6E01-2AF1252AA037}"/>
              </a:ext>
            </a:extLst>
          </p:cNvPr>
          <p:cNvSpPr>
            <a:spLocks noGrp="1"/>
          </p:cNvSpPr>
          <p:nvPr>
            <p:ph type="body" sz="half" idx="2"/>
          </p:nvPr>
        </p:nvSpPr>
        <p:spPr>
          <a:xfrm>
            <a:off x="609601" y="1435104"/>
            <a:ext cx="5854699" cy="4800596"/>
          </a:xfrm>
        </p:spPr>
        <p:txBody>
          <a:bodyPr>
            <a:normAutofit fontScale="25000" lnSpcReduction="20000"/>
          </a:bodyPr>
          <a:lstStyle/>
          <a:p>
            <a:r>
              <a:rPr lang="en-US" sz="11200" b="1" dirty="0"/>
              <a:t>Complaint</a:t>
            </a:r>
            <a:r>
              <a:rPr lang="en-US" sz="11200" dirty="0"/>
              <a:t>:  Gray sludge being dumped all day today. It is an empty lot and they are dumping it down an embankment into the creek.</a:t>
            </a:r>
          </a:p>
          <a:p>
            <a:r>
              <a:rPr lang="en-US" sz="11200" dirty="0"/>
              <a:t>* </a:t>
            </a:r>
            <a:r>
              <a:rPr lang="en-US" sz="9600" dirty="0"/>
              <a:t>Co. Engineer responded; dredge material from pond possibly less than an acre. Have copy of their letter to landowner documenting phone call.</a:t>
            </a:r>
          </a:p>
          <a:p>
            <a:endParaRPr lang="en-US" sz="11200" b="1" dirty="0"/>
          </a:p>
          <a:p>
            <a:r>
              <a:rPr lang="en-US" sz="11200" b="1" dirty="0"/>
              <a:t>Complaint: </a:t>
            </a:r>
            <a:r>
              <a:rPr lang="en-US" sz="11200" dirty="0"/>
              <a:t>Pond not holding water; trash in cattails.</a:t>
            </a:r>
          </a:p>
          <a:p>
            <a:endParaRPr lang="en-US" sz="11200" dirty="0"/>
          </a:p>
          <a:p>
            <a:r>
              <a:rPr lang="en-US" sz="11200" dirty="0"/>
              <a:t>Maintenance matters &amp; MS4s must ensure long‑term function.</a:t>
            </a:r>
          </a:p>
          <a:p>
            <a:endParaRPr lang="en-US" sz="9600" dirty="0"/>
          </a:p>
          <a:p>
            <a:endParaRPr lang="en-US" dirty="0"/>
          </a:p>
        </p:txBody>
      </p:sp>
    </p:spTree>
    <p:extLst>
      <p:ext uri="{BB962C8B-B14F-4D97-AF65-F5344CB8AC3E}">
        <p14:creationId xmlns:p14="http://schemas.microsoft.com/office/powerpoint/2010/main" val="4091477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FA24-A271-01B9-E07C-318EACFE4F9B}"/>
              </a:ext>
            </a:extLst>
          </p:cNvPr>
          <p:cNvSpPr>
            <a:spLocks noGrp="1"/>
          </p:cNvSpPr>
          <p:nvPr>
            <p:ph type="title"/>
          </p:nvPr>
        </p:nvSpPr>
        <p:spPr>
          <a:xfrm>
            <a:off x="381918" y="215901"/>
            <a:ext cx="10972800" cy="1143000"/>
          </a:xfrm>
        </p:spPr>
        <p:txBody>
          <a:bodyPr anchor="ctr">
            <a:normAutofit/>
          </a:bodyPr>
          <a:lstStyle/>
          <a:p>
            <a:r>
              <a:rPr lang="en-US"/>
              <a:t>Non-Compliance </a:t>
            </a:r>
            <a:r>
              <a:rPr lang="en-US" dirty="0"/>
              <a:t>&amp; Enforcement</a:t>
            </a:r>
          </a:p>
        </p:txBody>
      </p:sp>
      <p:sp>
        <p:nvSpPr>
          <p:cNvPr id="17" name="Content Placeholder 2">
            <a:extLst>
              <a:ext uri="{FF2B5EF4-FFF2-40B4-BE49-F238E27FC236}">
                <a16:creationId xmlns:a16="http://schemas.microsoft.com/office/drawing/2014/main" id="{C59B7E1E-48FD-DA1A-5E56-BB0937B07029}"/>
              </a:ext>
            </a:extLst>
          </p:cNvPr>
          <p:cNvSpPr>
            <a:spLocks noGrp="1"/>
          </p:cNvSpPr>
          <p:nvPr>
            <p:ph sz="half" idx="2"/>
          </p:nvPr>
        </p:nvSpPr>
        <p:spPr>
          <a:xfrm>
            <a:off x="609600" y="1417638"/>
            <a:ext cx="5141205" cy="5165723"/>
          </a:xfrm>
        </p:spPr>
        <p:style>
          <a:lnRef idx="2">
            <a:schemeClr val="accent2"/>
          </a:lnRef>
          <a:fillRef idx="1">
            <a:schemeClr val="lt1"/>
          </a:fillRef>
          <a:effectRef idx="0">
            <a:schemeClr val="accent2"/>
          </a:effectRef>
          <a:fontRef idx="minor">
            <a:schemeClr val="dk1"/>
          </a:fontRef>
        </p:style>
        <p:txBody>
          <a:bodyPr>
            <a:normAutofit/>
          </a:bodyPr>
          <a:lstStyle/>
          <a:p>
            <a:pPr marL="0" indent="0">
              <a:lnSpc>
                <a:spcPct val="90000"/>
              </a:lnSpc>
              <a:buNone/>
            </a:pPr>
            <a:r>
              <a:rPr lang="en-US" sz="2000" b="1" dirty="0"/>
              <a:t>MS4s must ensure operators comply </a:t>
            </a:r>
          </a:p>
          <a:p>
            <a:pPr>
              <a:lnSpc>
                <a:spcPct val="90000"/>
              </a:lnSpc>
            </a:pPr>
            <a:endParaRPr lang="en-US" sz="2000" dirty="0"/>
          </a:p>
          <a:p>
            <a:pPr>
              <a:lnSpc>
                <a:spcPct val="90000"/>
              </a:lnSpc>
            </a:pPr>
            <a:r>
              <a:rPr lang="en-US" sz="2000" dirty="0"/>
              <a:t>Common Compliance Issues</a:t>
            </a:r>
          </a:p>
          <a:p>
            <a:pPr lvl="1">
              <a:lnSpc>
                <a:spcPct val="90000"/>
              </a:lnSpc>
            </a:pPr>
            <a:r>
              <a:rPr lang="en-US" dirty="0"/>
              <a:t>No CGP/expanded disturbed area</a:t>
            </a:r>
          </a:p>
          <a:p>
            <a:pPr lvl="1">
              <a:lnSpc>
                <a:spcPct val="90000"/>
              </a:lnSpc>
            </a:pPr>
            <a:r>
              <a:rPr lang="en-US" dirty="0"/>
              <a:t>Started without approved SWP3</a:t>
            </a:r>
          </a:p>
          <a:p>
            <a:pPr lvl="1">
              <a:lnSpc>
                <a:spcPct val="90000"/>
              </a:lnSpc>
            </a:pPr>
            <a:r>
              <a:rPr lang="en-US" dirty="0"/>
              <a:t>SWP3 not followed/not current</a:t>
            </a:r>
          </a:p>
          <a:p>
            <a:pPr lvl="1">
              <a:lnSpc>
                <a:spcPct val="90000"/>
              </a:lnSpc>
            </a:pPr>
            <a:r>
              <a:rPr lang="en-US" dirty="0"/>
              <a:t>BMPs absent (perimeter and sed ponds)  </a:t>
            </a:r>
          </a:p>
          <a:p>
            <a:pPr lvl="1">
              <a:lnSpc>
                <a:spcPct val="90000"/>
              </a:lnSpc>
            </a:pPr>
            <a:r>
              <a:rPr lang="en-US" dirty="0"/>
              <a:t>BMP not maintained in a timely manner</a:t>
            </a:r>
          </a:p>
          <a:p>
            <a:pPr lvl="1">
              <a:lnSpc>
                <a:spcPct val="90000"/>
              </a:lnSpc>
            </a:pPr>
            <a:r>
              <a:rPr lang="en-US" dirty="0"/>
              <a:t>Soil stabilization timing</a:t>
            </a:r>
          </a:p>
          <a:p>
            <a:pPr lvl="1">
              <a:lnSpc>
                <a:spcPct val="90000"/>
              </a:lnSpc>
            </a:pPr>
            <a:r>
              <a:rPr lang="en-US" dirty="0"/>
              <a:t>Tracking</a:t>
            </a:r>
          </a:p>
          <a:p>
            <a:pPr lvl="1">
              <a:lnSpc>
                <a:spcPct val="90000"/>
              </a:lnSpc>
            </a:pPr>
            <a:r>
              <a:rPr lang="en-US" dirty="0"/>
              <a:t>Mismanaged washout/dewatering</a:t>
            </a:r>
          </a:p>
          <a:p>
            <a:pPr lvl="1">
              <a:lnSpc>
                <a:spcPct val="90000"/>
              </a:lnSpc>
            </a:pPr>
            <a:r>
              <a:rPr lang="en-US" dirty="0"/>
              <a:t>Sediment/pollutants leaving the site</a:t>
            </a:r>
          </a:p>
          <a:p>
            <a:pPr lvl="1">
              <a:lnSpc>
                <a:spcPct val="90000"/>
              </a:lnSpc>
            </a:pPr>
            <a:r>
              <a:rPr lang="en-US" dirty="0"/>
              <a:t>Inspections not documented</a:t>
            </a:r>
          </a:p>
          <a:p>
            <a:pPr lvl="1">
              <a:lnSpc>
                <a:spcPct val="90000"/>
              </a:lnSpc>
            </a:pPr>
            <a:r>
              <a:rPr lang="en-US" dirty="0"/>
              <a:t>No stabilization log</a:t>
            </a:r>
          </a:p>
          <a:p>
            <a:pPr marL="457200" lvl="1" indent="0">
              <a:lnSpc>
                <a:spcPct val="90000"/>
              </a:lnSpc>
              <a:buNone/>
            </a:pPr>
            <a:endParaRPr lang="en-US" sz="1500" dirty="0"/>
          </a:p>
        </p:txBody>
      </p:sp>
      <p:sp>
        <p:nvSpPr>
          <p:cNvPr id="4" name="Content Placeholder 3">
            <a:extLst>
              <a:ext uri="{FF2B5EF4-FFF2-40B4-BE49-F238E27FC236}">
                <a16:creationId xmlns:a16="http://schemas.microsoft.com/office/drawing/2014/main" id="{09B74187-4357-854B-26D5-15D51CE48568}"/>
              </a:ext>
            </a:extLst>
          </p:cNvPr>
          <p:cNvSpPr>
            <a:spLocks noGrp="1"/>
          </p:cNvSpPr>
          <p:nvPr>
            <p:ph sz="quarter" idx="4"/>
          </p:nvPr>
        </p:nvSpPr>
        <p:spPr>
          <a:xfrm>
            <a:off x="6004194" y="1417639"/>
            <a:ext cx="5728770" cy="3738255"/>
          </a:xfrm>
        </p:spPr>
        <p:style>
          <a:lnRef idx="2">
            <a:schemeClr val="accent2"/>
          </a:lnRef>
          <a:fillRef idx="1">
            <a:schemeClr val="lt1"/>
          </a:fillRef>
          <a:effectRef idx="0">
            <a:schemeClr val="accent2"/>
          </a:effectRef>
          <a:fontRef idx="minor">
            <a:schemeClr val="dk1"/>
          </a:fontRef>
        </p:style>
        <p:txBody>
          <a:bodyPr>
            <a:normAutofit/>
          </a:bodyPr>
          <a:lstStyle/>
          <a:p>
            <a:pPr marL="0" indent="0">
              <a:lnSpc>
                <a:spcPct val="90000"/>
              </a:lnSpc>
              <a:buNone/>
            </a:pPr>
            <a:r>
              <a:rPr lang="en-US" sz="2200" b="1" dirty="0"/>
              <a:t>Escalate enforcement when needed - No quota!</a:t>
            </a:r>
          </a:p>
          <a:p>
            <a:pPr>
              <a:lnSpc>
                <a:spcPct val="90000"/>
              </a:lnSpc>
            </a:pPr>
            <a:endParaRPr lang="en-US" sz="2000" b="1" dirty="0"/>
          </a:p>
          <a:p>
            <a:pPr>
              <a:lnSpc>
                <a:spcPct val="90000"/>
              </a:lnSpc>
            </a:pPr>
            <a:r>
              <a:rPr lang="en-US" sz="2000" b="1" dirty="0"/>
              <a:t>Factors to consider </a:t>
            </a:r>
            <a:r>
              <a:rPr lang="en-US" sz="2000" dirty="0"/>
              <a:t>for escalating enforcement:</a:t>
            </a:r>
          </a:p>
          <a:p>
            <a:pPr lvl="1">
              <a:lnSpc>
                <a:spcPct val="90000"/>
              </a:lnSpc>
            </a:pPr>
            <a:r>
              <a:rPr lang="en-US" dirty="0"/>
              <a:t>Severity, Impact, Frequency, Duration</a:t>
            </a:r>
          </a:p>
          <a:p>
            <a:pPr lvl="1">
              <a:lnSpc>
                <a:spcPct val="90000"/>
              </a:lnSpc>
            </a:pPr>
            <a:r>
              <a:rPr lang="en-US" dirty="0"/>
              <a:t>Weather! </a:t>
            </a:r>
          </a:p>
          <a:p>
            <a:pPr>
              <a:lnSpc>
                <a:spcPct val="90000"/>
              </a:lnSpc>
            </a:pPr>
            <a:endParaRPr lang="en-US" sz="2000" dirty="0"/>
          </a:p>
          <a:p>
            <a:pPr>
              <a:lnSpc>
                <a:spcPct val="90000"/>
              </a:lnSpc>
            </a:pPr>
            <a:r>
              <a:rPr lang="en-US" sz="2000" dirty="0"/>
              <a:t>Toolbox may include:  </a:t>
            </a:r>
          </a:p>
          <a:p>
            <a:pPr lvl="1">
              <a:lnSpc>
                <a:spcPct val="90000"/>
              </a:lnSpc>
            </a:pPr>
            <a:r>
              <a:rPr lang="en-US" dirty="0"/>
              <a:t>Verbal warning (documented), Written Notice of Violation (NOV), </a:t>
            </a:r>
          </a:p>
          <a:p>
            <a:pPr lvl="1">
              <a:lnSpc>
                <a:spcPct val="90000"/>
              </a:lnSpc>
            </a:pPr>
            <a:r>
              <a:rPr lang="en-US" dirty="0"/>
              <a:t>Orders/Fines/Bonds, Stop Work Order (SWO)</a:t>
            </a:r>
          </a:p>
          <a:p>
            <a:pPr lvl="1">
              <a:lnSpc>
                <a:spcPct val="90000"/>
              </a:lnSpc>
            </a:pPr>
            <a:r>
              <a:rPr lang="en-US" dirty="0"/>
              <a:t>Contractual penalties</a:t>
            </a:r>
          </a:p>
          <a:p>
            <a:pPr>
              <a:lnSpc>
                <a:spcPct val="90000"/>
              </a:lnSpc>
            </a:pPr>
            <a:endParaRPr lang="en-US" sz="2000" dirty="0"/>
          </a:p>
        </p:txBody>
      </p:sp>
    </p:spTree>
    <p:extLst>
      <p:ext uri="{BB962C8B-B14F-4D97-AF65-F5344CB8AC3E}">
        <p14:creationId xmlns:p14="http://schemas.microsoft.com/office/powerpoint/2010/main" val="1729140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D9170-4C3B-4CF8-9C0D-1A08CA0435CD}"/>
              </a:ext>
            </a:extLst>
          </p:cNvPr>
          <p:cNvSpPr>
            <a:spLocks noGrp="1"/>
          </p:cNvSpPr>
          <p:nvPr>
            <p:ph type="title"/>
          </p:nvPr>
        </p:nvSpPr>
        <p:spPr/>
        <p:txBody>
          <a:bodyPr>
            <a:normAutofit/>
          </a:bodyPr>
          <a:lstStyle/>
          <a:p>
            <a:r>
              <a:rPr lang="en-US" altLang="en-US" sz="4000" dirty="0">
                <a:solidFill>
                  <a:schemeClr val="accent1"/>
                </a:solidFill>
              </a:rPr>
              <a:t>MCM 5 Performance Standard</a:t>
            </a:r>
            <a:endParaRPr lang="en-US" sz="4000" dirty="0">
              <a:solidFill>
                <a:schemeClr val="accent1"/>
              </a:solidFill>
            </a:endParaRPr>
          </a:p>
        </p:txBody>
      </p:sp>
      <p:sp>
        <p:nvSpPr>
          <p:cNvPr id="3" name="Content Placeholder 2">
            <a:extLst>
              <a:ext uri="{FF2B5EF4-FFF2-40B4-BE49-F238E27FC236}">
                <a16:creationId xmlns:a16="http://schemas.microsoft.com/office/drawing/2014/main" id="{7F9A10AF-654D-46F2-93E0-F150B8A77FC8}"/>
              </a:ext>
            </a:extLst>
          </p:cNvPr>
          <p:cNvSpPr>
            <a:spLocks noGrp="1"/>
          </p:cNvSpPr>
          <p:nvPr>
            <p:ph idx="1"/>
          </p:nvPr>
        </p:nvSpPr>
        <p:spPr>
          <a:xfrm>
            <a:off x="533400" y="1297640"/>
            <a:ext cx="11353800" cy="2600917"/>
          </a:xfrm>
        </p:spPr>
        <p:txBody>
          <a:bodyPr>
            <a:noAutofit/>
          </a:bodyPr>
          <a:lstStyle/>
          <a:p>
            <a:pPr marL="0" indent="0">
              <a:buNone/>
            </a:pPr>
            <a:r>
              <a:rPr lang="en-US" sz="2800" dirty="0"/>
              <a:t>TMDL for TSS, Sediment, Siltation or Nutrients (incl P, N, and Ammonia) then:</a:t>
            </a:r>
          </a:p>
          <a:p>
            <a:r>
              <a:rPr lang="en-US" sz="2800" dirty="0"/>
              <a:t>Provide an educational opportunity on CGP Table 4b/green infrastructure practices.  </a:t>
            </a:r>
          </a:p>
          <a:p>
            <a:pPr marL="0" indent="0">
              <a:buNone/>
            </a:pPr>
            <a:r>
              <a:rPr lang="en-US" sz="2800" b="1" dirty="0">
                <a:solidFill>
                  <a:schemeClr val="accent2">
                    <a:lumMod val="60000"/>
                    <a:lumOff val="40000"/>
                  </a:schemeClr>
                </a:solidFill>
              </a:rPr>
              <a:t>And</a:t>
            </a:r>
            <a:r>
              <a:rPr lang="en-US" sz="2800" dirty="0">
                <a:solidFill>
                  <a:schemeClr val="accent2">
                    <a:lumMod val="60000"/>
                    <a:lumOff val="40000"/>
                  </a:schemeClr>
                </a:solidFill>
              </a:rPr>
              <a:t> </a:t>
            </a:r>
            <a:r>
              <a:rPr lang="en-US" sz="2800" dirty="0"/>
              <a:t>include one of the following:</a:t>
            </a:r>
          </a:p>
          <a:p>
            <a:r>
              <a:rPr lang="en-US" sz="2800" dirty="0"/>
              <a:t>Retrofit 1 peak-discharge stormwater practice during the permit term; </a:t>
            </a:r>
          </a:p>
        </p:txBody>
      </p:sp>
      <p:pic>
        <p:nvPicPr>
          <p:cNvPr id="4" name="Picture 9" descr="tuttle dry detention">
            <a:extLst>
              <a:ext uri="{FF2B5EF4-FFF2-40B4-BE49-F238E27FC236}">
                <a16:creationId xmlns:a16="http://schemas.microsoft.com/office/drawing/2014/main" id="{69160EE1-15F8-41D0-ADA4-E914209A30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927"/>
          <a:stretch/>
        </p:blipFill>
        <p:spPr bwMode="auto">
          <a:xfrm>
            <a:off x="8980155" y="4407111"/>
            <a:ext cx="2514788" cy="157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 name="TextBox 12">
            <a:extLst>
              <a:ext uri="{FF2B5EF4-FFF2-40B4-BE49-F238E27FC236}">
                <a16:creationId xmlns:a16="http://schemas.microsoft.com/office/drawing/2014/main" id="{2D3F5E6C-CB24-466B-8879-3CD477578D81}"/>
              </a:ext>
            </a:extLst>
          </p:cNvPr>
          <p:cNvSpPr txBox="1">
            <a:spLocks noChangeArrowheads="1"/>
          </p:cNvSpPr>
          <p:nvPr/>
        </p:nvSpPr>
        <p:spPr bwMode="auto">
          <a:xfrm>
            <a:off x="8269286" y="6490871"/>
            <a:ext cx="3617914" cy="338554"/>
          </a:xfrm>
          <a:prstGeom prst="rect">
            <a:avLst/>
          </a:prstGeom>
          <a:solidFill>
            <a:schemeClr val="bg2"/>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latin typeface="Arial" panose="020B0604020202020204" pitchFamily="34" charset="0"/>
              </a:rPr>
              <a:t>Post-Construction SW Management</a:t>
            </a:r>
          </a:p>
        </p:txBody>
      </p:sp>
      <p:pic>
        <p:nvPicPr>
          <p:cNvPr id="12" name="Picture 11" descr="A large green field with trees in the background&#10;&#10;Description automatically generated">
            <a:extLst>
              <a:ext uri="{FF2B5EF4-FFF2-40B4-BE49-F238E27FC236}">
                <a16:creationId xmlns:a16="http://schemas.microsoft.com/office/drawing/2014/main" id="{54022627-0E42-4EE9-9BB1-11B04737AA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96" b="4544"/>
          <a:stretch/>
        </p:blipFill>
        <p:spPr>
          <a:xfrm>
            <a:off x="8534401" y="4332003"/>
            <a:ext cx="3267076" cy="2158868"/>
          </a:xfrm>
          <a:prstGeom prst="rect">
            <a:avLst/>
          </a:prstGeom>
        </p:spPr>
      </p:pic>
      <p:sp>
        <p:nvSpPr>
          <p:cNvPr id="14" name="Content Placeholder 2">
            <a:extLst>
              <a:ext uri="{FF2B5EF4-FFF2-40B4-BE49-F238E27FC236}">
                <a16:creationId xmlns:a16="http://schemas.microsoft.com/office/drawing/2014/main" id="{6F0FDFBB-5EED-4C50-B0C9-F7995EDC4052}"/>
              </a:ext>
            </a:extLst>
          </p:cNvPr>
          <p:cNvSpPr txBox="1">
            <a:spLocks/>
          </p:cNvSpPr>
          <p:nvPr/>
        </p:nvSpPr>
        <p:spPr>
          <a:xfrm>
            <a:off x="533400" y="4110979"/>
            <a:ext cx="8302625" cy="2600917"/>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3000" dirty="0"/>
              <a:t>Restore 300 ft. channelized stream</a:t>
            </a:r>
          </a:p>
          <a:p>
            <a:pPr fontAlgn="auto">
              <a:spcAft>
                <a:spcPts val="0"/>
              </a:spcAft>
            </a:pPr>
            <a:r>
              <a:rPr lang="en-US" sz="3000" dirty="0"/>
              <a:t>Require Table 4b practices and/or green infrastructure practices where feasible.</a:t>
            </a:r>
          </a:p>
          <a:p>
            <a:pPr fontAlgn="auto">
              <a:spcAft>
                <a:spcPts val="0"/>
              </a:spcAft>
            </a:pPr>
            <a:r>
              <a:rPr lang="en-US" sz="3000" dirty="0">
                <a:ea typeface="Times New Roman" panose="02020603050405020304" pitchFamily="18" charset="0"/>
                <a:cs typeface="Times New Roman" panose="02020603050405020304" pitchFamily="18" charset="0"/>
              </a:rPr>
              <a:t>Install a Table 4b practice to treat 1 acre of existing impervious area developed prior to 2003</a:t>
            </a:r>
            <a:r>
              <a:rPr lang="en-US" sz="2800" dirty="0"/>
              <a:t>	</a:t>
            </a:r>
          </a:p>
        </p:txBody>
      </p:sp>
    </p:spTree>
    <p:extLst>
      <p:ext uri="{BB962C8B-B14F-4D97-AF65-F5344CB8AC3E}">
        <p14:creationId xmlns:p14="http://schemas.microsoft.com/office/powerpoint/2010/main" val="498059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55" name="Title 3">
            <a:extLst>
              <a:ext uri="{FF2B5EF4-FFF2-40B4-BE49-F238E27FC236}">
                <a16:creationId xmlns:a16="http://schemas.microsoft.com/office/drawing/2014/main" id="{1E955878-1162-44BA-A439-EB94CC0A0BDA}"/>
              </a:ext>
            </a:extLst>
          </p:cNvPr>
          <p:cNvSpPr>
            <a:spLocks noGrp="1"/>
          </p:cNvSpPr>
          <p:nvPr>
            <p:ph type="title"/>
          </p:nvPr>
        </p:nvSpPr>
        <p:spPr>
          <a:xfrm>
            <a:off x="335330" y="265633"/>
            <a:ext cx="11222202" cy="764976"/>
          </a:xfrm>
        </p:spPr>
        <p:txBody>
          <a:bodyPr>
            <a:noAutofit/>
          </a:bodyPr>
          <a:lstStyle/>
          <a:p>
            <a:r>
              <a:rPr lang="en-US" altLang="en-US" sz="3999" dirty="0"/>
              <a:t>What’s an MS4?</a:t>
            </a:r>
          </a:p>
        </p:txBody>
      </p:sp>
      <p:sp>
        <p:nvSpPr>
          <p:cNvPr id="3" name="Content Placeholder 2">
            <a:extLst>
              <a:ext uri="{FF2B5EF4-FFF2-40B4-BE49-F238E27FC236}">
                <a16:creationId xmlns:a16="http://schemas.microsoft.com/office/drawing/2014/main" id="{00DFC21E-1F47-41BF-872B-BFC9F02B0501}"/>
              </a:ext>
            </a:extLst>
          </p:cNvPr>
          <p:cNvSpPr>
            <a:spLocks noGrp="1"/>
          </p:cNvSpPr>
          <p:nvPr>
            <p:ph sz="half" idx="1"/>
          </p:nvPr>
        </p:nvSpPr>
        <p:spPr>
          <a:xfrm>
            <a:off x="335329" y="1589908"/>
            <a:ext cx="7364881" cy="4544192"/>
          </a:xfrm>
        </p:spPr>
        <p:txBody>
          <a:bodyPr>
            <a:normAutofit/>
          </a:bodyPr>
          <a:lstStyle/>
          <a:p>
            <a:pPr eaLnBrk="1" hangingPunct="1">
              <a:buFont typeface="Monotype Sorts" pitchFamily="2" charset="2"/>
              <a:buNone/>
            </a:pPr>
            <a:r>
              <a:rPr lang="en-US" altLang="en-US" sz="2399" dirty="0"/>
              <a:t>A conveyance, or system of conveyances (including roads, catch basins, curbs, gutters, ditches, man-made channels or storm drains):</a:t>
            </a:r>
          </a:p>
          <a:p>
            <a:pPr lvl="1" eaLnBrk="1" hangingPunct="1"/>
            <a:r>
              <a:rPr lang="en-US" altLang="en-US" b="1" dirty="0"/>
              <a:t>Owned or operated by a public body</a:t>
            </a:r>
          </a:p>
          <a:p>
            <a:pPr lvl="2" eaLnBrk="1" hangingPunct="1"/>
            <a:r>
              <a:rPr lang="en-US" altLang="en-US" dirty="0"/>
              <a:t> Traditional (city, county, township, sewer district)</a:t>
            </a:r>
          </a:p>
          <a:p>
            <a:pPr lvl="2" eaLnBrk="1" hangingPunct="1"/>
            <a:r>
              <a:rPr lang="en-US" altLang="en-US" dirty="0"/>
              <a:t> Non-Traditional (e.g. OSU, ODOT, SWCD, NASA, Park Districts)</a:t>
            </a:r>
          </a:p>
          <a:p>
            <a:pPr lvl="1" eaLnBrk="1" hangingPunct="1"/>
            <a:r>
              <a:rPr lang="en-US" altLang="en-US" dirty="0"/>
              <a:t> Designed and used for collecting/conveying stormwater</a:t>
            </a:r>
          </a:p>
          <a:p>
            <a:pPr lvl="1" eaLnBrk="1" hangingPunct="1"/>
            <a:r>
              <a:rPr lang="en-US" altLang="en-US" dirty="0"/>
              <a:t> </a:t>
            </a:r>
            <a:r>
              <a:rPr lang="en-US" altLang="en-US" b="1" dirty="0"/>
              <a:t>Is not a combined sewer</a:t>
            </a:r>
          </a:p>
          <a:p>
            <a:pPr lvl="1" eaLnBrk="1" hangingPunct="1"/>
            <a:r>
              <a:rPr lang="en-US" altLang="en-US" dirty="0"/>
              <a:t> Is not part of a POTW</a:t>
            </a:r>
          </a:p>
        </p:txBody>
      </p:sp>
      <p:pic>
        <p:nvPicPr>
          <p:cNvPr id="23554" name="Content Placeholder 9">
            <a:extLst>
              <a:ext uri="{FF2B5EF4-FFF2-40B4-BE49-F238E27FC236}">
                <a16:creationId xmlns:a16="http://schemas.microsoft.com/office/drawing/2014/main" id="{78C862D3-015F-4AF1-946C-E4752433643E}"/>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8178996" y="1622752"/>
            <a:ext cx="3378536" cy="3612496"/>
          </a:xfrm>
        </p:spPr>
      </p:pic>
    </p:spTree>
    <p:extLst>
      <p:ext uri="{BB962C8B-B14F-4D97-AF65-F5344CB8AC3E}">
        <p14:creationId xmlns:p14="http://schemas.microsoft.com/office/powerpoint/2010/main" val="126620379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1C64-8DF0-334D-3715-BF341F10337E}"/>
              </a:ext>
            </a:extLst>
          </p:cNvPr>
          <p:cNvSpPr>
            <a:spLocks noGrp="1"/>
          </p:cNvSpPr>
          <p:nvPr>
            <p:ph type="title"/>
          </p:nvPr>
        </p:nvSpPr>
        <p:spPr>
          <a:xfrm>
            <a:off x="663516" y="462858"/>
            <a:ext cx="4504658" cy="648161"/>
          </a:xfrm>
        </p:spPr>
        <p:txBody>
          <a:bodyPr>
            <a:normAutofit/>
          </a:bodyPr>
          <a:lstStyle/>
          <a:p>
            <a:r>
              <a:rPr lang="en-US" sz="2800" dirty="0"/>
              <a:t>Case Study — City Flooding</a:t>
            </a:r>
          </a:p>
        </p:txBody>
      </p:sp>
      <p:pic>
        <p:nvPicPr>
          <p:cNvPr id="6" name="Content Placeholder 5">
            <a:extLst>
              <a:ext uri="{FF2B5EF4-FFF2-40B4-BE49-F238E27FC236}">
                <a16:creationId xmlns:a16="http://schemas.microsoft.com/office/drawing/2014/main" id="{65E58FCD-ECDE-DF0A-E344-03817B4EDAF2}"/>
              </a:ext>
            </a:extLst>
          </p:cNvPr>
          <p:cNvPicPr>
            <a:picLocks noGrp="1" noChangeAspect="1"/>
          </p:cNvPicPr>
          <p:nvPr>
            <p:ph idx="1"/>
          </p:nvPr>
        </p:nvPicPr>
        <p:blipFill>
          <a:blip r:embed="rId3"/>
          <a:stretch>
            <a:fillRect/>
          </a:stretch>
        </p:blipFill>
        <p:spPr>
          <a:xfrm>
            <a:off x="6331308" y="786939"/>
            <a:ext cx="5322269" cy="3993226"/>
          </a:xfrm>
          <a:prstGeom prst="rect">
            <a:avLst/>
          </a:prstGeom>
        </p:spPr>
      </p:pic>
      <p:sp>
        <p:nvSpPr>
          <p:cNvPr id="4" name="Text Placeholder 3">
            <a:extLst>
              <a:ext uri="{FF2B5EF4-FFF2-40B4-BE49-F238E27FC236}">
                <a16:creationId xmlns:a16="http://schemas.microsoft.com/office/drawing/2014/main" id="{FA9DA767-AC0D-4D67-C148-05032E0150DD}"/>
              </a:ext>
            </a:extLst>
          </p:cNvPr>
          <p:cNvSpPr>
            <a:spLocks noGrp="1"/>
          </p:cNvSpPr>
          <p:nvPr>
            <p:ph type="body" sz="half" idx="2"/>
          </p:nvPr>
        </p:nvSpPr>
        <p:spPr>
          <a:xfrm>
            <a:off x="609601" y="1435104"/>
            <a:ext cx="5621077" cy="4127499"/>
          </a:xfrm>
        </p:spPr>
        <p:txBody>
          <a:bodyPr>
            <a:normAutofit/>
          </a:bodyPr>
          <a:lstStyle/>
          <a:p>
            <a:r>
              <a:rPr lang="en-US" sz="2400" b="1" dirty="0"/>
              <a:t>Complaint: </a:t>
            </a:r>
            <a:r>
              <a:rPr lang="en-US" sz="2400" dirty="0"/>
              <a:t>“City failing to maintain stormwater system.”</a:t>
            </a:r>
          </a:p>
          <a:p>
            <a:r>
              <a:rPr lang="en-US" sz="2000" dirty="0"/>
              <a:t>*Maintenance protects water quality and reduces angry phone calls.</a:t>
            </a:r>
          </a:p>
        </p:txBody>
      </p:sp>
      <p:pic>
        <p:nvPicPr>
          <p:cNvPr id="8" name="Picture 7">
            <a:extLst>
              <a:ext uri="{FF2B5EF4-FFF2-40B4-BE49-F238E27FC236}">
                <a16:creationId xmlns:a16="http://schemas.microsoft.com/office/drawing/2014/main" id="{C721E640-1F48-91CE-F274-127CE5306C53}"/>
              </a:ext>
            </a:extLst>
          </p:cNvPr>
          <p:cNvPicPr>
            <a:picLocks noChangeAspect="1"/>
          </p:cNvPicPr>
          <p:nvPr/>
        </p:nvPicPr>
        <p:blipFill>
          <a:blip r:embed="rId4"/>
          <a:srcRect t="29053" b="22969"/>
          <a:stretch>
            <a:fillRect/>
          </a:stretch>
        </p:blipFill>
        <p:spPr>
          <a:xfrm>
            <a:off x="663516" y="3374935"/>
            <a:ext cx="5197177" cy="3322481"/>
          </a:xfrm>
          <a:prstGeom prst="rect">
            <a:avLst/>
          </a:prstGeom>
        </p:spPr>
      </p:pic>
    </p:spTree>
    <p:extLst>
      <p:ext uri="{BB962C8B-B14F-4D97-AF65-F5344CB8AC3E}">
        <p14:creationId xmlns:p14="http://schemas.microsoft.com/office/powerpoint/2010/main" val="17278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40E75B-15BB-4854-94E0-CE899481ABC4}"/>
              </a:ext>
            </a:extLst>
          </p:cNvPr>
          <p:cNvSpPr>
            <a:spLocks noGrp="1"/>
          </p:cNvSpPr>
          <p:nvPr>
            <p:ph type="title"/>
          </p:nvPr>
        </p:nvSpPr>
        <p:spPr>
          <a:xfrm>
            <a:off x="99666" y="99842"/>
            <a:ext cx="11992668" cy="1143000"/>
          </a:xfrm>
        </p:spPr>
        <p:txBody>
          <a:bodyPr>
            <a:noAutofit/>
          </a:bodyPr>
          <a:lstStyle/>
          <a:p>
            <a:r>
              <a:rPr lang="en-US" sz="3600" dirty="0">
                <a:solidFill>
                  <a:schemeClr val="accent1"/>
                </a:solidFill>
              </a:rPr>
              <a:t>MCM 6: Pollution Prevention &amp; Good Housekeeping (P2GH)</a:t>
            </a:r>
          </a:p>
        </p:txBody>
      </p:sp>
      <p:pic>
        <p:nvPicPr>
          <p:cNvPr id="5" name="Picture 4">
            <a:extLst>
              <a:ext uri="{FF2B5EF4-FFF2-40B4-BE49-F238E27FC236}">
                <a16:creationId xmlns:a16="http://schemas.microsoft.com/office/drawing/2014/main" id="{524D6335-F55A-47BF-AE82-66763DD8F30E}"/>
              </a:ext>
            </a:extLst>
          </p:cNvPr>
          <p:cNvPicPr>
            <a:picLocks noChangeAspect="1"/>
          </p:cNvPicPr>
          <p:nvPr/>
        </p:nvPicPr>
        <p:blipFill rotWithShape="1">
          <a:blip r:embed="rId3">
            <a:extLst>
              <a:ext uri="{28A0092B-C50C-407E-A947-70E740481C1C}">
                <a14:useLocalDpi xmlns:a14="http://schemas.microsoft.com/office/drawing/2010/main" val="0"/>
              </a:ext>
            </a:extLst>
          </a:blip>
          <a:srcRect l="19990"/>
          <a:stretch/>
        </p:blipFill>
        <p:spPr>
          <a:xfrm>
            <a:off x="99666" y="1185809"/>
            <a:ext cx="2491134" cy="2340984"/>
          </a:xfrm>
          <a:prstGeom prst="rect">
            <a:avLst/>
          </a:prstGeom>
        </p:spPr>
      </p:pic>
      <p:pic>
        <p:nvPicPr>
          <p:cNvPr id="6" name="Picture 5">
            <a:extLst>
              <a:ext uri="{FF2B5EF4-FFF2-40B4-BE49-F238E27FC236}">
                <a16:creationId xmlns:a16="http://schemas.microsoft.com/office/drawing/2014/main" id="{056131EF-4C29-4EF3-9B44-EBEB7F2D44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66" y="3733800"/>
            <a:ext cx="5376637" cy="3024358"/>
          </a:xfrm>
          <a:prstGeom prst="rect">
            <a:avLst/>
          </a:prstGeom>
        </p:spPr>
      </p:pic>
      <p:pic>
        <p:nvPicPr>
          <p:cNvPr id="7" name="Picture 6">
            <a:extLst>
              <a:ext uri="{FF2B5EF4-FFF2-40B4-BE49-F238E27FC236}">
                <a16:creationId xmlns:a16="http://schemas.microsoft.com/office/drawing/2014/main" id="{0CB87F34-7B33-4F76-BC8A-25CBCA876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185809"/>
            <a:ext cx="5519423" cy="2348690"/>
          </a:xfrm>
          <a:prstGeom prst="rect">
            <a:avLst/>
          </a:prstGeom>
        </p:spPr>
      </p:pic>
      <p:pic>
        <p:nvPicPr>
          <p:cNvPr id="8" name="Picture 7">
            <a:extLst>
              <a:ext uri="{FF2B5EF4-FFF2-40B4-BE49-F238E27FC236}">
                <a16:creationId xmlns:a16="http://schemas.microsoft.com/office/drawing/2014/main" id="{94150DD3-1984-4E87-87BF-B2D4A781312E}"/>
              </a:ext>
            </a:extLst>
          </p:cNvPr>
          <p:cNvPicPr>
            <a:picLocks noChangeAspect="1"/>
          </p:cNvPicPr>
          <p:nvPr/>
        </p:nvPicPr>
        <p:blipFill rotWithShape="1">
          <a:blip r:embed="rId6">
            <a:extLst>
              <a:ext uri="{28A0092B-C50C-407E-A947-70E740481C1C}">
                <a14:useLocalDpi xmlns:a14="http://schemas.microsoft.com/office/drawing/2010/main" val="0"/>
              </a:ext>
            </a:extLst>
          </a:blip>
          <a:srcRect l="3648"/>
          <a:stretch/>
        </p:blipFill>
        <p:spPr>
          <a:xfrm>
            <a:off x="5543607" y="4409468"/>
            <a:ext cx="3373301" cy="2348690"/>
          </a:xfrm>
          <a:prstGeom prst="rect">
            <a:avLst/>
          </a:prstGeom>
        </p:spPr>
      </p:pic>
      <p:pic>
        <p:nvPicPr>
          <p:cNvPr id="9" name="Picture 8">
            <a:extLst>
              <a:ext uri="{FF2B5EF4-FFF2-40B4-BE49-F238E27FC236}">
                <a16:creationId xmlns:a16="http://schemas.microsoft.com/office/drawing/2014/main" id="{1E9676F7-6052-4219-BAD5-5CB163E1AD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2490" y="1219201"/>
            <a:ext cx="3843310" cy="2348690"/>
          </a:xfrm>
          <a:prstGeom prst="rect">
            <a:avLst/>
          </a:prstGeom>
        </p:spPr>
      </p:pic>
      <p:pic>
        <p:nvPicPr>
          <p:cNvPr id="10" name="Picture 9">
            <a:extLst>
              <a:ext uri="{FF2B5EF4-FFF2-40B4-BE49-F238E27FC236}">
                <a16:creationId xmlns:a16="http://schemas.microsoft.com/office/drawing/2014/main" id="{DAA26E60-A68E-47C3-952D-198599748B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84213" y="4408744"/>
            <a:ext cx="3131587" cy="2348690"/>
          </a:xfrm>
          <a:prstGeom prst="rect">
            <a:avLst/>
          </a:prstGeom>
        </p:spPr>
      </p:pic>
    </p:spTree>
    <p:extLst>
      <p:ext uri="{BB962C8B-B14F-4D97-AF65-F5344CB8AC3E}">
        <p14:creationId xmlns:p14="http://schemas.microsoft.com/office/powerpoint/2010/main" val="1632630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5293-D7B3-56EE-6F84-08BBB5700F2A}"/>
              </a:ext>
            </a:extLst>
          </p:cNvPr>
          <p:cNvSpPr>
            <a:spLocks noGrp="1"/>
          </p:cNvSpPr>
          <p:nvPr>
            <p:ph type="title"/>
          </p:nvPr>
        </p:nvSpPr>
        <p:spPr>
          <a:xfrm>
            <a:off x="4032584" y="191385"/>
            <a:ext cx="3346412" cy="630936"/>
          </a:xfrm>
        </p:spPr>
        <p:txBody>
          <a:bodyPr anchor="b">
            <a:noAutofit/>
          </a:bodyPr>
          <a:lstStyle/>
          <a:p>
            <a:r>
              <a:rPr lang="en-US" sz="3600" dirty="0">
                <a:solidFill>
                  <a:schemeClr val="accent1"/>
                </a:solidFill>
              </a:rPr>
              <a:t>P2GH Overview</a:t>
            </a:r>
          </a:p>
        </p:txBody>
      </p:sp>
      <p:sp>
        <p:nvSpPr>
          <p:cNvPr id="9" name="Text Placeholder 3">
            <a:extLst>
              <a:ext uri="{FF2B5EF4-FFF2-40B4-BE49-F238E27FC236}">
                <a16:creationId xmlns:a16="http://schemas.microsoft.com/office/drawing/2014/main" id="{D47E9B30-498B-A230-91A4-C0F1FBB8D04B}"/>
              </a:ext>
            </a:extLst>
          </p:cNvPr>
          <p:cNvSpPr>
            <a:spLocks noGrp="1"/>
          </p:cNvSpPr>
          <p:nvPr>
            <p:ph type="body" sz="half" idx="2"/>
          </p:nvPr>
        </p:nvSpPr>
        <p:spPr>
          <a:xfrm>
            <a:off x="-3720571" y="2540890"/>
            <a:ext cx="11632019" cy="5269613"/>
          </a:xfrm>
        </p:spPr>
        <p:txBody>
          <a:bodyPr/>
          <a:lstStyle/>
          <a:p>
            <a:endParaRPr lang="en-US" dirty="0"/>
          </a:p>
        </p:txBody>
      </p:sp>
      <p:graphicFrame>
        <p:nvGraphicFramePr>
          <p:cNvPr id="5" name="Content Placeholder 2">
            <a:extLst>
              <a:ext uri="{FF2B5EF4-FFF2-40B4-BE49-F238E27FC236}">
                <a16:creationId xmlns:a16="http://schemas.microsoft.com/office/drawing/2014/main" id="{8E431972-CA25-4C99-D0D7-C9F77F66D457}"/>
              </a:ext>
            </a:extLst>
          </p:cNvPr>
          <p:cNvGraphicFramePr>
            <a:graphicFrameLocks noGrp="1"/>
          </p:cNvGraphicFramePr>
          <p:nvPr>
            <p:ph idx="1"/>
            <p:extLst>
              <p:ext uri="{D42A27DB-BD31-4B8C-83A1-F6EECF244321}">
                <p14:modId xmlns:p14="http://schemas.microsoft.com/office/powerpoint/2010/main" val="4011781970"/>
              </p:ext>
            </p:extLst>
          </p:nvPr>
        </p:nvGraphicFramePr>
        <p:xfrm>
          <a:off x="467833" y="981905"/>
          <a:ext cx="11111023" cy="5684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8490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F6476-7B55-454A-A058-2E4FE65396FA}"/>
              </a:ext>
            </a:extLst>
          </p:cNvPr>
          <p:cNvSpPr>
            <a:spLocks noGrp="1"/>
          </p:cNvSpPr>
          <p:nvPr>
            <p:ph type="title"/>
          </p:nvPr>
        </p:nvSpPr>
        <p:spPr/>
        <p:txBody>
          <a:bodyPr>
            <a:normAutofit/>
          </a:bodyPr>
          <a:lstStyle/>
          <a:p>
            <a:r>
              <a:rPr lang="en-US" sz="3999" dirty="0">
                <a:solidFill>
                  <a:schemeClr val="accent1"/>
                </a:solidFill>
              </a:rPr>
              <a:t>P2GH Performance Standards</a:t>
            </a:r>
          </a:p>
        </p:txBody>
      </p:sp>
      <p:sp>
        <p:nvSpPr>
          <p:cNvPr id="3" name="Content Placeholder 2">
            <a:extLst>
              <a:ext uri="{FF2B5EF4-FFF2-40B4-BE49-F238E27FC236}">
                <a16:creationId xmlns:a16="http://schemas.microsoft.com/office/drawing/2014/main" id="{85C6E0BD-4BB8-45BB-99FD-B7D6DCC55FEA}"/>
              </a:ext>
            </a:extLst>
          </p:cNvPr>
          <p:cNvSpPr>
            <a:spLocks noGrp="1"/>
          </p:cNvSpPr>
          <p:nvPr>
            <p:ph idx="1"/>
          </p:nvPr>
        </p:nvSpPr>
        <p:spPr>
          <a:xfrm>
            <a:off x="524539" y="1417638"/>
            <a:ext cx="11506200" cy="5714999"/>
          </a:xfrm>
        </p:spPr>
        <p:txBody>
          <a:bodyPr>
            <a:normAutofit/>
          </a:bodyPr>
          <a:lstStyle/>
          <a:p>
            <a:r>
              <a:rPr lang="en-US" sz="2800" dirty="0"/>
              <a:t>Develop &amp; implement facility-specific SWPPP</a:t>
            </a:r>
          </a:p>
          <a:p>
            <a:pPr lvl="1"/>
            <a:r>
              <a:rPr lang="en-US" dirty="0"/>
              <a:t>Municipal facilities regulated under industrial Stormwater program</a:t>
            </a:r>
          </a:p>
          <a:p>
            <a:pPr lvl="2"/>
            <a:r>
              <a:rPr lang="en-US" dirty="0"/>
              <a:t>Examples:  WWTP ≥ 1 MGD, landfills, airports, marinas, steam electric power plants </a:t>
            </a:r>
          </a:p>
          <a:p>
            <a:pPr lvl="1"/>
            <a:r>
              <a:rPr lang="en-US" dirty="0"/>
              <a:t>Service facilities with vehicle maintenance operations</a:t>
            </a:r>
          </a:p>
          <a:p>
            <a:pPr lvl="1"/>
            <a:r>
              <a:rPr lang="en-US" dirty="0"/>
              <a:t>Municipally-operated bus terminals, composting facilities, impound lots and waste transfer stations</a:t>
            </a:r>
          </a:p>
          <a:p>
            <a:r>
              <a:rPr lang="en-US" sz="2800" dirty="0"/>
              <a:t>SWPPP must meet technical requirements of Ohio EPA’s industrial stormwater general permit (MSGP).</a:t>
            </a:r>
          </a:p>
        </p:txBody>
      </p:sp>
    </p:spTree>
    <p:extLst>
      <p:ext uri="{BB962C8B-B14F-4D97-AF65-F5344CB8AC3E}">
        <p14:creationId xmlns:p14="http://schemas.microsoft.com/office/powerpoint/2010/main" val="521034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28E4-7837-D063-2B97-FC4CB37E2EA2}"/>
              </a:ext>
            </a:extLst>
          </p:cNvPr>
          <p:cNvSpPr>
            <a:spLocks noGrp="1"/>
          </p:cNvSpPr>
          <p:nvPr>
            <p:ph type="title"/>
          </p:nvPr>
        </p:nvSpPr>
        <p:spPr>
          <a:xfrm>
            <a:off x="1821711" y="103106"/>
            <a:ext cx="8229600" cy="1143000"/>
          </a:xfrm>
        </p:spPr>
        <p:txBody>
          <a:bodyPr>
            <a:normAutofit/>
          </a:bodyPr>
          <a:lstStyle/>
          <a:p>
            <a:r>
              <a:rPr lang="en-US" sz="3600" dirty="0"/>
              <a:t>P2GH Performance Standards</a:t>
            </a:r>
          </a:p>
        </p:txBody>
      </p:sp>
      <p:sp>
        <p:nvSpPr>
          <p:cNvPr id="3" name="Content Placeholder 2">
            <a:extLst>
              <a:ext uri="{FF2B5EF4-FFF2-40B4-BE49-F238E27FC236}">
                <a16:creationId xmlns:a16="http://schemas.microsoft.com/office/drawing/2014/main" id="{BEC199A7-C2CA-F821-EB77-EDAC5CB82D27}"/>
              </a:ext>
            </a:extLst>
          </p:cNvPr>
          <p:cNvSpPr>
            <a:spLocks noGrp="1"/>
          </p:cNvSpPr>
          <p:nvPr>
            <p:ph idx="1"/>
          </p:nvPr>
        </p:nvSpPr>
        <p:spPr>
          <a:xfrm>
            <a:off x="733647" y="1246106"/>
            <a:ext cx="10356111" cy="2900592"/>
          </a:xfrm>
        </p:spPr>
        <p:txBody>
          <a:bodyPr>
            <a:normAutofit fontScale="85000" lnSpcReduction="20000"/>
          </a:bodyPr>
          <a:lstStyle/>
          <a:p>
            <a:r>
              <a:rPr lang="en-US" dirty="0"/>
              <a:t>Annual employee training on SWPPP &amp; P2GH. </a:t>
            </a:r>
          </a:p>
          <a:p>
            <a:r>
              <a:rPr lang="en-US" dirty="0"/>
              <a:t>Document procedures, controls, and schedules for municipal operations and maintenance activities. </a:t>
            </a:r>
          </a:p>
          <a:p>
            <a:r>
              <a:rPr lang="en-US" dirty="0"/>
              <a:t>Store salt covered, with no run-on and runoff.</a:t>
            </a:r>
          </a:p>
          <a:p>
            <a:r>
              <a:rPr lang="en-US" dirty="0"/>
              <a:t>Secondary containment or traffic barriers for liquid road treatments.</a:t>
            </a:r>
          </a:p>
          <a:p>
            <a:r>
              <a:rPr lang="en-US" dirty="0"/>
              <a:t>Initiate soil stabilization per CGP timeframes on municipal ditch/MS4 maintenance projects.</a:t>
            </a:r>
          </a:p>
        </p:txBody>
      </p:sp>
      <p:pic>
        <p:nvPicPr>
          <p:cNvPr id="11" name="Picture 10">
            <a:extLst>
              <a:ext uri="{FF2B5EF4-FFF2-40B4-BE49-F238E27FC236}">
                <a16:creationId xmlns:a16="http://schemas.microsoft.com/office/drawing/2014/main" id="{4933702A-2C9B-D07E-4C02-23F120C4115E}"/>
              </a:ext>
            </a:extLst>
          </p:cNvPr>
          <p:cNvPicPr>
            <a:picLocks noChangeAspect="1"/>
          </p:cNvPicPr>
          <p:nvPr/>
        </p:nvPicPr>
        <p:blipFill>
          <a:blip r:embed="rId3"/>
          <a:stretch>
            <a:fillRect/>
          </a:stretch>
        </p:blipFill>
        <p:spPr>
          <a:xfrm>
            <a:off x="3335490" y="4178682"/>
            <a:ext cx="5152423" cy="2576212"/>
          </a:xfrm>
          <a:prstGeom prst="rect">
            <a:avLst/>
          </a:prstGeom>
        </p:spPr>
      </p:pic>
      <p:pic>
        <p:nvPicPr>
          <p:cNvPr id="5" name="Picture 4">
            <a:extLst>
              <a:ext uri="{FF2B5EF4-FFF2-40B4-BE49-F238E27FC236}">
                <a16:creationId xmlns:a16="http://schemas.microsoft.com/office/drawing/2014/main" id="{F078520F-B5B1-51E5-2538-9170C8D64E82}"/>
              </a:ext>
            </a:extLst>
          </p:cNvPr>
          <p:cNvPicPr>
            <a:picLocks noChangeAspect="1"/>
          </p:cNvPicPr>
          <p:nvPr/>
        </p:nvPicPr>
        <p:blipFill>
          <a:blip r:embed="rId4"/>
          <a:stretch>
            <a:fillRect/>
          </a:stretch>
        </p:blipFill>
        <p:spPr>
          <a:xfrm>
            <a:off x="214297" y="4419924"/>
            <a:ext cx="2895851" cy="2334970"/>
          </a:xfrm>
          <a:prstGeom prst="rect">
            <a:avLst/>
          </a:prstGeom>
        </p:spPr>
      </p:pic>
    </p:spTree>
    <p:extLst>
      <p:ext uri="{BB962C8B-B14F-4D97-AF65-F5344CB8AC3E}">
        <p14:creationId xmlns:p14="http://schemas.microsoft.com/office/powerpoint/2010/main" val="1925776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D9170-4C3B-4CF8-9C0D-1A08CA0435CD}"/>
              </a:ext>
            </a:extLst>
          </p:cNvPr>
          <p:cNvSpPr>
            <a:spLocks noGrp="1"/>
          </p:cNvSpPr>
          <p:nvPr>
            <p:ph type="title"/>
          </p:nvPr>
        </p:nvSpPr>
        <p:spPr/>
        <p:txBody>
          <a:bodyPr>
            <a:normAutofit/>
          </a:bodyPr>
          <a:lstStyle/>
          <a:p>
            <a:r>
              <a:rPr lang="en-US" sz="3999" dirty="0">
                <a:solidFill>
                  <a:schemeClr val="accent1"/>
                </a:solidFill>
              </a:rPr>
              <a:t>P2GH Performance Standards</a:t>
            </a:r>
          </a:p>
        </p:txBody>
      </p:sp>
      <p:sp>
        <p:nvSpPr>
          <p:cNvPr id="3" name="Content Placeholder 2">
            <a:extLst>
              <a:ext uri="{FF2B5EF4-FFF2-40B4-BE49-F238E27FC236}">
                <a16:creationId xmlns:a16="http://schemas.microsoft.com/office/drawing/2014/main" id="{7F9A10AF-654D-46F2-93E0-F150B8A77FC8}"/>
              </a:ext>
            </a:extLst>
          </p:cNvPr>
          <p:cNvSpPr>
            <a:spLocks noGrp="1"/>
          </p:cNvSpPr>
          <p:nvPr>
            <p:ph idx="1"/>
          </p:nvPr>
        </p:nvSpPr>
        <p:spPr>
          <a:xfrm>
            <a:off x="471375" y="1555862"/>
            <a:ext cx="11500885" cy="4708526"/>
          </a:xfrm>
        </p:spPr>
        <p:txBody>
          <a:bodyPr>
            <a:normAutofit/>
          </a:bodyPr>
          <a:lstStyle/>
          <a:p>
            <a:pPr marL="0" indent="0">
              <a:buNone/>
            </a:pPr>
            <a:r>
              <a:rPr lang="en-US" dirty="0"/>
              <a:t>TMDL for TSS/sediment/siltation); Nutrients/P/N/ammonia; E. coli; Bacteria; Metals; or Dissolved Oxygen and Organic Enrichment?</a:t>
            </a:r>
          </a:p>
          <a:p>
            <a:pPr marL="0" indent="0">
              <a:buNone/>
            </a:pPr>
            <a:r>
              <a:rPr lang="en-US" dirty="0"/>
              <a:t>Then implement </a:t>
            </a:r>
            <a:r>
              <a:rPr lang="en-US" dirty="0">
                <a:solidFill>
                  <a:schemeClr val="accent2">
                    <a:lumMod val="60000"/>
                    <a:lumOff val="40000"/>
                  </a:schemeClr>
                </a:solidFill>
              </a:rPr>
              <a:t>one</a:t>
            </a:r>
            <a:r>
              <a:rPr lang="en-US" dirty="0"/>
              <a:t> of the following:</a:t>
            </a:r>
          </a:p>
          <a:p>
            <a:pPr lvl="1"/>
            <a:r>
              <a:rPr lang="en-US" dirty="0"/>
              <a:t>Develop a street sweeping program (curbed streets 2/</a:t>
            </a:r>
            <a:r>
              <a:rPr lang="en-US" dirty="0" err="1"/>
              <a:t>yr</a:t>
            </a:r>
            <a:r>
              <a:rPr lang="en-US" dirty="0"/>
              <a:t>); or</a:t>
            </a:r>
          </a:p>
          <a:p>
            <a:pPr lvl="1"/>
            <a:r>
              <a:rPr lang="en-US" dirty="0"/>
              <a:t>Develop a catch basin cleaning program (1/5yrs);</a:t>
            </a:r>
          </a:p>
          <a:p>
            <a:pPr lvl="1"/>
            <a:r>
              <a:rPr lang="en-US" dirty="0"/>
              <a:t>Develop and implement a leaf/yard waste collection program;  or</a:t>
            </a:r>
          </a:p>
          <a:p>
            <a:pPr lvl="1"/>
            <a:r>
              <a:rPr lang="en-US" dirty="0"/>
              <a:t>Perform and document inspections (1/</a:t>
            </a:r>
            <a:r>
              <a:rPr lang="en-US" dirty="0" err="1"/>
              <a:t>qtr</a:t>
            </a:r>
            <a:r>
              <a:rPr lang="en-US" dirty="0"/>
              <a:t>) on your facilities that require a SWPPP.		</a:t>
            </a:r>
          </a:p>
        </p:txBody>
      </p:sp>
    </p:spTree>
    <p:extLst>
      <p:ext uri="{BB962C8B-B14F-4D97-AF65-F5344CB8AC3E}">
        <p14:creationId xmlns:p14="http://schemas.microsoft.com/office/powerpoint/2010/main" val="4057909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301" y="228600"/>
            <a:ext cx="11398103" cy="1143000"/>
          </a:xfrm>
        </p:spPr>
        <p:txBody>
          <a:bodyPr>
            <a:normAutofit/>
          </a:bodyPr>
          <a:lstStyle/>
          <a:p>
            <a:pPr algn="ctr"/>
            <a:r>
              <a:rPr lang="en-US" dirty="0"/>
              <a:t>Other Municipal Ops Subject to P2GH</a:t>
            </a:r>
          </a:p>
        </p:txBody>
      </p:sp>
      <p:pic>
        <p:nvPicPr>
          <p:cNvPr id="18434" name="Picture 2" descr="http://turftech.com/wp-content/uploads/2009/07/image14.axd.jpg"/>
          <p:cNvPicPr>
            <a:picLocks noChangeAspect="1" noChangeArrowheads="1"/>
          </p:cNvPicPr>
          <p:nvPr/>
        </p:nvPicPr>
        <p:blipFill>
          <a:blip r:embed="rId3" cstate="print"/>
          <a:srcRect/>
          <a:stretch>
            <a:fillRect/>
          </a:stretch>
        </p:blipFill>
        <p:spPr bwMode="auto">
          <a:xfrm>
            <a:off x="6934200" y="1523999"/>
            <a:ext cx="2797384" cy="2098038"/>
          </a:xfrm>
          <a:prstGeom prst="rect">
            <a:avLst/>
          </a:prstGeom>
          <a:noFill/>
          <a:ln>
            <a:solidFill>
              <a:srgbClr val="000000"/>
            </a:solidFill>
          </a:ln>
        </p:spPr>
      </p:pic>
      <p:sp>
        <p:nvSpPr>
          <p:cNvPr id="16" name="TextBox 15"/>
          <p:cNvSpPr txBox="1"/>
          <p:nvPr/>
        </p:nvSpPr>
        <p:spPr>
          <a:xfrm>
            <a:off x="7038124" y="3622037"/>
            <a:ext cx="2286000" cy="738664"/>
          </a:xfrm>
          <a:prstGeom prst="rect">
            <a:avLst/>
          </a:prstGeom>
          <a:noFill/>
        </p:spPr>
        <p:txBody>
          <a:bodyPr wrap="square" rtlCol="0">
            <a:spAutoFit/>
          </a:bodyPr>
          <a:lstStyle/>
          <a:p>
            <a:pPr algn="ctr"/>
            <a:r>
              <a:rPr lang="en-US" sz="1400" dirty="0"/>
              <a:t>Maintenance Facilities at Golf Courses, Cemeteries &amp; Parks</a:t>
            </a:r>
          </a:p>
        </p:txBody>
      </p:sp>
      <p:pic>
        <p:nvPicPr>
          <p:cNvPr id="18438" name="Picture 6" descr="http://www.terrierman.com/roadkill.jpg"/>
          <p:cNvPicPr>
            <a:picLocks noChangeAspect="1" noChangeArrowheads="1"/>
          </p:cNvPicPr>
          <p:nvPr/>
        </p:nvPicPr>
        <p:blipFill>
          <a:blip r:embed="rId4" cstate="print"/>
          <a:srcRect l="4093" t="102" r="706" b="-102"/>
          <a:stretch>
            <a:fillRect/>
          </a:stretch>
        </p:blipFill>
        <p:spPr bwMode="auto">
          <a:xfrm>
            <a:off x="6692992" y="4328074"/>
            <a:ext cx="2694039" cy="1861483"/>
          </a:xfrm>
          <a:prstGeom prst="rect">
            <a:avLst/>
          </a:prstGeom>
          <a:noFill/>
          <a:ln>
            <a:solidFill>
              <a:srgbClr val="000000"/>
            </a:solidFill>
          </a:ln>
        </p:spPr>
      </p:pic>
      <p:sp>
        <p:nvSpPr>
          <p:cNvPr id="20" name="TextBox 19"/>
          <p:cNvSpPr txBox="1"/>
          <p:nvPr/>
        </p:nvSpPr>
        <p:spPr>
          <a:xfrm>
            <a:off x="6287412" y="6194208"/>
            <a:ext cx="1954888" cy="523220"/>
          </a:xfrm>
          <a:prstGeom prst="rect">
            <a:avLst/>
          </a:prstGeom>
          <a:noFill/>
        </p:spPr>
        <p:txBody>
          <a:bodyPr wrap="square" rtlCol="0">
            <a:spAutoFit/>
          </a:bodyPr>
          <a:lstStyle/>
          <a:p>
            <a:pPr algn="ctr"/>
            <a:r>
              <a:rPr lang="en-US" sz="1400" dirty="0"/>
              <a:t>Road Kill Management Area</a:t>
            </a:r>
          </a:p>
        </p:txBody>
      </p:sp>
      <p:pic>
        <p:nvPicPr>
          <p:cNvPr id="23" name="Picture 22" descr="IMG_1953.JPG"/>
          <p:cNvPicPr>
            <a:picLocks noChangeAspect="1"/>
          </p:cNvPicPr>
          <p:nvPr/>
        </p:nvPicPr>
        <p:blipFill>
          <a:blip r:embed="rId5" cstate="print"/>
          <a:stretch>
            <a:fillRect/>
          </a:stretch>
        </p:blipFill>
        <p:spPr>
          <a:xfrm>
            <a:off x="2499740" y="1380430"/>
            <a:ext cx="2530825" cy="1898119"/>
          </a:xfrm>
          <a:prstGeom prst="rect">
            <a:avLst/>
          </a:prstGeom>
          <a:ln>
            <a:solidFill>
              <a:srgbClr val="000000"/>
            </a:solidFill>
          </a:ln>
        </p:spPr>
      </p:pic>
      <p:sp>
        <p:nvSpPr>
          <p:cNvPr id="24" name="TextBox 23"/>
          <p:cNvSpPr txBox="1"/>
          <p:nvPr/>
        </p:nvSpPr>
        <p:spPr>
          <a:xfrm>
            <a:off x="2551922" y="3360427"/>
            <a:ext cx="1676400" cy="523220"/>
          </a:xfrm>
          <a:prstGeom prst="rect">
            <a:avLst/>
          </a:prstGeom>
          <a:noFill/>
        </p:spPr>
        <p:txBody>
          <a:bodyPr wrap="square" rtlCol="0">
            <a:spAutoFit/>
          </a:bodyPr>
          <a:lstStyle/>
          <a:p>
            <a:pPr algn="ctr"/>
            <a:r>
              <a:rPr lang="en-US" sz="1400" dirty="0"/>
              <a:t>Leaf/Woody Debris Collection Yards</a:t>
            </a:r>
          </a:p>
        </p:txBody>
      </p:sp>
      <p:pic>
        <p:nvPicPr>
          <p:cNvPr id="25" name="Picture 24" descr="IMG_1956.JPG"/>
          <p:cNvPicPr>
            <a:picLocks noChangeAspect="1"/>
          </p:cNvPicPr>
          <p:nvPr/>
        </p:nvPicPr>
        <p:blipFill>
          <a:blip r:embed="rId6" cstate="print"/>
          <a:stretch>
            <a:fillRect/>
          </a:stretch>
        </p:blipFill>
        <p:spPr>
          <a:xfrm>
            <a:off x="2088753" y="4156087"/>
            <a:ext cx="2354260" cy="1765695"/>
          </a:xfrm>
          <a:prstGeom prst="rect">
            <a:avLst/>
          </a:prstGeom>
          <a:ln>
            <a:solidFill>
              <a:srgbClr val="000000"/>
            </a:solidFill>
          </a:ln>
        </p:spPr>
      </p:pic>
      <p:sp>
        <p:nvSpPr>
          <p:cNvPr id="26" name="TextBox 25"/>
          <p:cNvSpPr txBox="1"/>
          <p:nvPr/>
        </p:nvSpPr>
        <p:spPr>
          <a:xfrm>
            <a:off x="1881283" y="6072296"/>
            <a:ext cx="2802226" cy="523220"/>
          </a:xfrm>
          <a:prstGeom prst="rect">
            <a:avLst/>
          </a:prstGeom>
          <a:noFill/>
        </p:spPr>
        <p:txBody>
          <a:bodyPr wrap="square" rtlCol="0">
            <a:spAutoFit/>
          </a:bodyPr>
          <a:lstStyle/>
          <a:p>
            <a:pPr algn="ctr"/>
            <a:r>
              <a:rPr lang="en-US" sz="1400" dirty="0"/>
              <a:t>Street Sweepings/Catch Basin Debris  Management Areas</a:t>
            </a: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537" y="2174162"/>
            <a:ext cx="2871882" cy="21539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516433" y="4386448"/>
            <a:ext cx="2218108" cy="523220"/>
          </a:xfrm>
          <a:prstGeom prst="rect">
            <a:avLst/>
          </a:prstGeom>
          <a:noFill/>
        </p:spPr>
        <p:txBody>
          <a:bodyPr wrap="none" rtlCol="0">
            <a:spAutoFit/>
          </a:bodyPr>
          <a:lstStyle/>
          <a:p>
            <a:r>
              <a:rPr lang="en-US" sz="1400" dirty="0"/>
              <a:t>Public Parking Lots/Streets: </a:t>
            </a:r>
          </a:p>
          <a:p>
            <a:r>
              <a:rPr lang="en-US" sz="1400" dirty="0"/>
              <a:t>Paving, Striping, Patching</a:t>
            </a:r>
          </a:p>
        </p:txBody>
      </p:sp>
      <p:pic>
        <p:nvPicPr>
          <p:cNvPr id="3" name="Picture 5">
            <a:extLst>
              <a:ext uri="{FF2B5EF4-FFF2-40B4-BE49-F238E27FC236}">
                <a16:creationId xmlns:a16="http://schemas.microsoft.com/office/drawing/2014/main" id="{C59FC81F-08D5-583C-F8E0-144A1E1A46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289" y="2548992"/>
            <a:ext cx="2372213" cy="17790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362378BE-67A9-98A8-C7D3-720743AC56D4}"/>
              </a:ext>
            </a:extLst>
          </p:cNvPr>
          <p:cNvSpPr txBox="1"/>
          <p:nvPr/>
        </p:nvSpPr>
        <p:spPr>
          <a:xfrm>
            <a:off x="342288" y="2083875"/>
            <a:ext cx="1988288" cy="369332"/>
          </a:xfrm>
          <a:prstGeom prst="rect">
            <a:avLst/>
          </a:prstGeom>
          <a:noFill/>
        </p:spPr>
        <p:txBody>
          <a:bodyPr wrap="square" rtlCol="0">
            <a:spAutoFit/>
          </a:bodyPr>
          <a:lstStyle/>
          <a:p>
            <a:r>
              <a:rPr lang="en-US" dirty="0"/>
              <a:t>Pools/Splash Pad</a:t>
            </a:r>
          </a:p>
        </p:txBody>
      </p:sp>
      <p:pic>
        <p:nvPicPr>
          <p:cNvPr id="5" name="Picture 4" descr="IMG_2103.JPG">
            <a:extLst>
              <a:ext uri="{FF2B5EF4-FFF2-40B4-BE49-F238E27FC236}">
                <a16:creationId xmlns:a16="http://schemas.microsoft.com/office/drawing/2014/main" id="{4DD32ECB-7A28-7E27-CCA0-EB5AB6B7E3BE}"/>
              </a:ext>
            </a:extLst>
          </p:cNvPr>
          <p:cNvPicPr>
            <a:picLocks noChangeAspect="1"/>
          </p:cNvPicPr>
          <p:nvPr/>
        </p:nvPicPr>
        <p:blipFill>
          <a:blip r:embed="rId9" cstate="print"/>
          <a:stretch>
            <a:fillRect/>
          </a:stretch>
        </p:blipFill>
        <p:spPr>
          <a:xfrm>
            <a:off x="9428048" y="2232536"/>
            <a:ext cx="2553207" cy="215391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EDF38FB-F827-896B-D809-30048976DDFB}"/>
              </a:ext>
            </a:extLst>
          </p:cNvPr>
          <p:cNvSpPr txBox="1"/>
          <p:nvPr/>
        </p:nvSpPr>
        <p:spPr>
          <a:xfrm>
            <a:off x="7893050" y="1804830"/>
            <a:ext cx="6235700" cy="369332"/>
          </a:xfrm>
          <a:prstGeom prst="rect">
            <a:avLst/>
          </a:prstGeom>
          <a:noFill/>
        </p:spPr>
        <p:txBody>
          <a:bodyPr wrap="square">
            <a:spAutoFit/>
          </a:bodyPr>
          <a:lstStyle/>
          <a:p>
            <a:pPr algn="ctr"/>
            <a:r>
              <a:rPr lang="en-US" dirty="0"/>
              <a:t>Snow Disposal Lots</a:t>
            </a:r>
          </a:p>
        </p:txBody>
      </p:sp>
      <p:pic>
        <p:nvPicPr>
          <p:cNvPr id="8" name="Picture 2">
            <a:extLst>
              <a:ext uri="{FF2B5EF4-FFF2-40B4-BE49-F238E27FC236}">
                <a16:creationId xmlns:a16="http://schemas.microsoft.com/office/drawing/2014/main" id="{7828F57E-390B-AD69-323D-B101B922DD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83871" y="4639567"/>
            <a:ext cx="2797384" cy="20980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ECBAFAB2-C587-9C9E-F3FA-D08F4A2360F8}"/>
              </a:ext>
            </a:extLst>
          </p:cNvPr>
          <p:cNvSpPr txBox="1"/>
          <p:nvPr/>
        </p:nvSpPr>
        <p:spPr>
          <a:xfrm>
            <a:off x="9011056" y="4628797"/>
            <a:ext cx="3387190" cy="646331"/>
          </a:xfrm>
          <a:prstGeom prst="rect">
            <a:avLst/>
          </a:prstGeom>
          <a:noFill/>
        </p:spPr>
        <p:txBody>
          <a:bodyPr wrap="square" rtlCol="0">
            <a:spAutoFit/>
          </a:bodyPr>
          <a:lstStyle/>
          <a:p>
            <a:pPr marL="638175" lvl="2" indent="-342900">
              <a:buClr>
                <a:schemeClr val="tx2"/>
              </a:buClr>
            </a:pPr>
            <a:r>
              <a:rPr lang="en-US" dirty="0"/>
              <a:t>Building Maintenance </a:t>
            </a:r>
          </a:p>
          <a:p>
            <a:pPr marL="638175" lvl="2" indent="-342900">
              <a:buClr>
                <a:schemeClr val="tx2"/>
              </a:buClr>
            </a:pPr>
            <a:r>
              <a:rPr lang="en-US" dirty="0"/>
              <a:t>(washing, painting, sealing)</a:t>
            </a:r>
          </a:p>
        </p:txBody>
      </p:sp>
    </p:spTree>
    <p:extLst>
      <p:ext uri="{BB962C8B-B14F-4D97-AF65-F5344CB8AC3E}">
        <p14:creationId xmlns:p14="http://schemas.microsoft.com/office/powerpoint/2010/main" val="2906299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C047-0201-E543-DAF9-F489C8C86D1D}"/>
              </a:ext>
            </a:extLst>
          </p:cNvPr>
          <p:cNvSpPr>
            <a:spLocks noGrp="1"/>
          </p:cNvSpPr>
          <p:nvPr>
            <p:ph type="title"/>
          </p:nvPr>
        </p:nvSpPr>
        <p:spPr/>
        <p:txBody>
          <a:bodyPr/>
          <a:lstStyle/>
          <a:p>
            <a:r>
              <a:rPr lang="en-US" sz="4400" dirty="0">
                <a:solidFill>
                  <a:schemeClr val="accent1"/>
                </a:solidFill>
              </a:rPr>
              <a:t>P2GH Complaints</a:t>
            </a:r>
          </a:p>
        </p:txBody>
      </p:sp>
      <p:sp>
        <p:nvSpPr>
          <p:cNvPr id="3" name="Content Placeholder 2">
            <a:extLst>
              <a:ext uri="{FF2B5EF4-FFF2-40B4-BE49-F238E27FC236}">
                <a16:creationId xmlns:a16="http://schemas.microsoft.com/office/drawing/2014/main" id="{D7A052F8-56CB-1D49-AD39-5C20A433D3D3}"/>
              </a:ext>
            </a:extLst>
          </p:cNvPr>
          <p:cNvSpPr>
            <a:spLocks noGrp="1"/>
          </p:cNvSpPr>
          <p:nvPr>
            <p:ph idx="1"/>
          </p:nvPr>
        </p:nvSpPr>
        <p:spPr/>
        <p:txBody>
          <a:bodyPr>
            <a:normAutofit lnSpcReduction="10000"/>
          </a:bodyPr>
          <a:lstStyle/>
          <a:p>
            <a:pPr marL="0" indent="0">
              <a:buNone/>
            </a:pPr>
            <a:r>
              <a:rPr lang="en-US" b="1" dirty="0"/>
              <a:t>Complaint: </a:t>
            </a:r>
            <a:r>
              <a:rPr lang="en-US" dirty="0"/>
              <a:t>City illegal dumping of refrigerators into dumpsters without recovering refrigerant. Last year’s leaf pile  not properly disposed. Vehicles leaking on parking lot. Chemicals for spraying are mixed next to storm drain. Wash out area and wash bay overflows to storm drains.</a:t>
            </a:r>
          </a:p>
          <a:p>
            <a:pPr marL="0" indent="0">
              <a:buNone/>
            </a:pPr>
            <a:endParaRPr lang="en-US" dirty="0"/>
          </a:p>
          <a:p>
            <a:pPr marL="0" indent="0">
              <a:buNone/>
            </a:pPr>
            <a:r>
              <a:rPr lang="en-US" b="1" dirty="0"/>
              <a:t>Complaint: </a:t>
            </a:r>
            <a:r>
              <a:rPr lang="en-US" dirty="0"/>
              <a:t>Working at water works plant. A transformer has leaked a large amount of oil onto the ground. </a:t>
            </a:r>
          </a:p>
          <a:p>
            <a:endParaRPr lang="en-US" dirty="0"/>
          </a:p>
          <a:p>
            <a:endParaRPr lang="en-US" dirty="0"/>
          </a:p>
        </p:txBody>
      </p:sp>
    </p:spTree>
    <p:extLst>
      <p:ext uri="{BB962C8B-B14F-4D97-AF65-F5344CB8AC3E}">
        <p14:creationId xmlns:p14="http://schemas.microsoft.com/office/powerpoint/2010/main" val="162903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1AF6F-91C7-E257-4EDB-8E4018B070DF}"/>
              </a:ext>
            </a:extLst>
          </p:cNvPr>
          <p:cNvSpPr>
            <a:spLocks noGrp="1"/>
          </p:cNvSpPr>
          <p:nvPr>
            <p:ph type="title"/>
          </p:nvPr>
        </p:nvSpPr>
        <p:spPr/>
        <p:txBody>
          <a:bodyPr>
            <a:normAutofit/>
          </a:bodyPr>
          <a:lstStyle/>
          <a:p>
            <a:r>
              <a:rPr kumimoji="0" lang="en-US" sz="3600" b="1" i="0" u="none" strike="noStrike" kern="1200" cap="none" spc="0" normalizeH="0" baseline="0" noProof="0" dirty="0">
                <a:ln>
                  <a:noFill/>
                </a:ln>
                <a:solidFill>
                  <a:srgbClr val="C12637"/>
                </a:solidFill>
                <a:effectLst/>
                <a:uLnTx/>
                <a:uFillTx/>
                <a:latin typeface="Source Sans 3" panose="020B0503030403020204" pitchFamily="34" charset="0"/>
                <a:ea typeface="+mj-ea"/>
                <a:cs typeface="+mj-cs"/>
              </a:rPr>
              <a:t>Complaints Outside Ohio EPA  Authority</a:t>
            </a:r>
            <a:endParaRPr lang="en-US" sz="3600" dirty="0"/>
          </a:p>
        </p:txBody>
      </p:sp>
      <p:sp>
        <p:nvSpPr>
          <p:cNvPr id="3" name="Content Placeholder 2">
            <a:extLst>
              <a:ext uri="{FF2B5EF4-FFF2-40B4-BE49-F238E27FC236}">
                <a16:creationId xmlns:a16="http://schemas.microsoft.com/office/drawing/2014/main" id="{D4E02B83-496C-4CDC-4E4B-93A70F0B3A1D}"/>
              </a:ext>
            </a:extLst>
          </p:cNvPr>
          <p:cNvSpPr>
            <a:spLocks noGrp="1"/>
          </p:cNvSpPr>
          <p:nvPr>
            <p:ph idx="1"/>
          </p:nvPr>
        </p:nvSpPr>
        <p:spPr>
          <a:xfrm>
            <a:off x="609600" y="1265238"/>
            <a:ext cx="10756900" cy="4114799"/>
          </a:xfr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1" i="0" u="none" strike="noStrike" kern="1200" cap="none" spc="0" normalizeH="0" baseline="0" noProof="0" dirty="0">
                <a:ln>
                  <a:noFill/>
                </a:ln>
                <a:solidFill>
                  <a:prstClr val="black"/>
                </a:solidFill>
                <a:effectLst/>
                <a:uLnTx/>
                <a:uFillTx/>
                <a:latin typeface="Source Sans 3" panose="020B0503030403020204" pitchFamily="34" charset="0"/>
                <a:ea typeface="+mn-ea"/>
                <a:cs typeface="+mn-cs"/>
              </a:rPr>
              <a:t>Flooding, Junky yards vs. Junk Yards, and Contrails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Source Sans 3" panose="020B0503030403020204" pitchFamily="34" charset="0"/>
                <a:ea typeface="+mn-ea"/>
                <a:cs typeface="+mn-cs"/>
              </a:rPr>
              <a:t>“</a:t>
            </a:r>
            <a:r>
              <a:rPr kumimoji="0" lang="en-US" sz="2400" b="0" i="0" u="none" strike="noStrike" kern="1200" cap="none" spc="0" normalizeH="0" baseline="0" noProof="0" dirty="0">
                <a:ln>
                  <a:noFill/>
                </a:ln>
                <a:solidFill>
                  <a:prstClr val="black"/>
                </a:solidFill>
                <a:effectLst/>
                <a:uLnTx/>
                <a:uFillTx/>
                <a:latin typeface="Source Sans 3" panose="020B0503030403020204" pitchFamily="34" charset="0"/>
                <a:ea typeface="+mn-ea"/>
                <a:cs typeface="+mn-cs"/>
              </a:rPr>
              <a:t>Stop these streaks of strontium, barium and aluminum oxide in our skies. Go after these obvious criminals, now. Do your job.”</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Source Sans 3" panose="020B0503030403020204" pitchFamily="34" charset="0"/>
                <a:ea typeface="+mn-ea"/>
                <a:cs typeface="+mn-cs"/>
              </a:rPr>
              <a:t>“The caller called in to file a complaint against the US Government. He reported that Cambridge, Ohio usually has good weather but was experiencing chemical trails that makes clouds last longer.”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Source Sans 3" panose="020B0503030403020204" pitchFamily="34" charset="0"/>
                <a:ea typeface="+mn-ea"/>
                <a:cs typeface="+mn-cs"/>
              </a:rPr>
              <a:t>“Why are you allowing Jet spraying in our skies!! Why are you doing it? What chemicals are in these sprays. There are currently LINES all over in every which way in my sky in TOLEDO this morning!!” </a:t>
            </a:r>
          </a:p>
          <a:p>
            <a:endParaRPr lang="en-US" dirty="0"/>
          </a:p>
        </p:txBody>
      </p:sp>
      <p:pic>
        <p:nvPicPr>
          <p:cNvPr id="5" name="Picture 4">
            <a:extLst>
              <a:ext uri="{FF2B5EF4-FFF2-40B4-BE49-F238E27FC236}">
                <a16:creationId xmlns:a16="http://schemas.microsoft.com/office/drawing/2014/main" id="{DE220679-DFA9-9E4F-B5B2-EF8F3EE2C9A1}"/>
              </a:ext>
            </a:extLst>
          </p:cNvPr>
          <p:cNvPicPr>
            <a:picLocks noChangeAspect="1"/>
          </p:cNvPicPr>
          <p:nvPr/>
        </p:nvPicPr>
        <p:blipFill>
          <a:blip r:embed="rId3"/>
          <a:srcRect l="13351" t="31300"/>
          <a:stretch>
            <a:fillRect/>
          </a:stretch>
        </p:blipFill>
        <p:spPr>
          <a:xfrm>
            <a:off x="2419924" y="5268029"/>
            <a:ext cx="5663053" cy="14169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9051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DCD4B-7B3D-6C33-E2F6-E23CE816DFD7}"/>
              </a:ext>
            </a:extLst>
          </p:cNvPr>
          <p:cNvSpPr>
            <a:spLocks noGrp="1"/>
          </p:cNvSpPr>
          <p:nvPr>
            <p:ph type="title"/>
          </p:nvPr>
        </p:nvSpPr>
        <p:spPr>
          <a:xfrm>
            <a:off x="609600" y="274638"/>
            <a:ext cx="10972800" cy="1143000"/>
          </a:xfrm>
        </p:spPr>
        <p:txBody>
          <a:bodyPr anchor="ctr">
            <a:normAutofit/>
          </a:bodyPr>
          <a:lstStyle/>
          <a:p>
            <a:r>
              <a:rPr lang="en-US" sz="4000" dirty="0"/>
              <a:t>When does Ohio EPA inspect?</a:t>
            </a:r>
          </a:p>
        </p:txBody>
      </p:sp>
      <p:graphicFrame>
        <p:nvGraphicFramePr>
          <p:cNvPr id="7" name="Content Placeholder 2">
            <a:extLst>
              <a:ext uri="{FF2B5EF4-FFF2-40B4-BE49-F238E27FC236}">
                <a16:creationId xmlns:a16="http://schemas.microsoft.com/office/drawing/2014/main" id="{947FE9C3-AA54-6790-6950-5B6C07CBE177}"/>
              </a:ext>
            </a:extLst>
          </p:cNvPr>
          <p:cNvGraphicFramePr>
            <a:graphicFrameLocks/>
          </p:cNvGraphicFramePr>
          <p:nvPr>
            <p:extLst>
              <p:ext uri="{D42A27DB-BD31-4B8C-83A1-F6EECF244321}">
                <p14:modId xmlns:p14="http://schemas.microsoft.com/office/powerpoint/2010/main" val="2908548412"/>
              </p:ext>
            </p:extLst>
          </p:nvPr>
        </p:nvGraphicFramePr>
        <p:xfrm>
          <a:off x="5583211" y="1589366"/>
          <a:ext cx="5622690" cy="4151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4">
            <a:extLst>
              <a:ext uri="{FF2B5EF4-FFF2-40B4-BE49-F238E27FC236}">
                <a16:creationId xmlns:a16="http://schemas.microsoft.com/office/drawing/2014/main" id="{AA0B8B4C-0FE8-E964-AFEE-AE9F85DD8E1D}"/>
              </a:ext>
            </a:extLst>
          </p:cNvPr>
          <p:cNvPicPr>
            <a:picLocks noGrp="1" noChangeAspect="1"/>
          </p:cNvPicPr>
          <p:nvPr>
            <p:ph sz="half" idx="1"/>
          </p:nvPr>
        </p:nvPicPr>
        <p:blipFill>
          <a:blip r:embed="rId8"/>
          <a:stretch>
            <a:fillRect/>
          </a:stretch>
        </p:blipFill>
        <p:spPr>
          <a:xfrm rot="21014634">
            <a:off x="947374" y="1890382"/>
            <a:ext cx="3921565" cy="4321284"/>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730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9D67C-039E-0022-29DC-EAA3A76CE43D}"/>
              </a:ext>
            </a:extLst>
          </p:cNvPr>
          <p:cNvSpPr>
            <a:spLocks noGrp="1"/>
          </p:cNvSpPr>
          <p:nvPr>
            <p:ph type="title"/>
          </p:nvPr>
        </p:nvSpPr>
        <p:spPr>
          <a:xfrm>
            <a:off x="611030" y="322986"/>
            <a:ext cx="11054774" cy="776214"/>
          </a:xfrm>
        </p:spPr>
        <p:txBody>
          <a:bodyPr anchor="b">
            <a:noAutofit/>
          </a:bodyPr>
          <a:lstStyle/>
          <a:p>
            <a:pPr algn="ctr"/>
            <a:r>
              <a:rPr lang="en-US" sz="3999" dirty="0"/>
              <a:t>Why permit an MS4?</a:t>
            </a:r>
          </a:p>
        </p:txBody>
      </p:sp>
      <p:graphicFrame>
        <p:nvGraphicFramePr>
          <p:cNvPr id="5" name="Content Placeholder 2">
            <a:extLst>
              <a:ext uri="{FF2B5EF4-FFF2-40B4-BE49-F238E27FC236}">
                <a16:creationId xmlns:a16="http://schemas.microsoft.com/office/drawing/2014/main" id="{302F6842-E84D-25D1-B665-CC298BEEE68C}"/>
              </a:ext>
            </a:extLst>
          </p:cNvPr>
          <p:cNvGraphicFramePr>
            <a:graphicFrameLocks noGrp="1"/>
          </p:cNvGraphicFramePr>
          <p:nvPr>
            <p:ph idx="1"/>
            <p:extLst>
              <p:ext uri="{D42A27DB-BD31-4B8C-83A1-F6EECF244321}">
                <p14:modId xmlns:p14="http://schemas.microsoft.com/office/powerpoint/2010/main" val="687043859"/>
              </p:ext>
            </p:extLst>
          </p:nvPr>
        </p:nvGraphicFramePr>
        <p:xfrm>
          <a:off x="5143352" y="1178804"/>
          <a:ext cx="6336223" cy="48143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 Placeholder 3">
            <a:extLst>
              <a:ext uri="{FF2B5EF4-FFF2-40B4-BE49-F238E27FC236}">
                <a16:creationId xmlns:a16="http://schemas.microsoft.com/office/drawing/2014/main" id="{90CF1C9B-72C3-0D8E-A9D3-1BE41AFECE05}"/>
              </a:ext>
            </a:extLst>
          </p:cNvPr>
          <p:cNvSpPr>
            <a:spLocks noGrp="1"/>
          </p:cNvSpPr>
          <p:nvPr>
            <p:ph type="body" sz="half" idx="2"/>
          </p:nvPr>
        </p:nvSpPr>
        <p:spPr>
          <a:xfrm>
            <a:off x="1727201" y="2422557"/>
            <a:ext cx="3022600" cy="3063844"/>
          </a:xfrm>
        </p:spPr>
        <p:txBody>
          <a:bodyPr/>
          <a:lstStyle/>
          <a:p>
            <a:endParaRPr lang="en-US" dirty="0"/>
          </a:p>
        </p:txBody>
      </p:sp>
      <p:pic>
        <p:nvPicPr>
          <p:cNvPr id="7" name="Picture 6">
            <a:extLst>
              <a:ext uri="{FF2B5EF4-FFF2-40B4-BE49-F238E27FC236}">
                <a16:creationId xmlns:a16="http://schemas.microsoft.com/office/drawing/2014/main" id="{40495071-D0CF-C157-BEC8-1EBFAA86761E}"/>
              </a:ext>
            </a:extLst>
          </p:cNvPr>
          <p:cNvPicPr>
            <a:picLocks noChangeAspect="1"/>
          </p:cNvPicPr>
          <p:nvPr/>
        </p:nvPicPr>
        <p:blipFill rotWithShape="1">
          <a:blip r:embed="rId9"/>
          <a:srcRect l="7503" t="20180" r="-1878" b="19275"/>
          <a:stretch/>
        </p:blipFill>
        <p:spPr>
          <a:xfrm>
            <a:off x="414863" y="1448718"/>
            <a:ext cx="4531714" cy="3779030"/>
          </a:xfrm>
          <a:prstGeom prst="rect">
            <a:avLst/>
          </a:prstGeom>
        </p:spPr>
      </p:pic>
    </p:spTree>
    <p:extLst>
      <p:ext uri="{BB962C8B-B14F-4D97-AF65-F5344CB8AC3E}">
        <p14:creationId xmlns:p14="http://schemas.microsoft.com/office/powerpoint/2010/main" val="1836983291"/>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E2170-54DF-3D26-46A6-84D1A7A36B94}"/>
              </a:ext>
            </a:extLst>
          </p:cNvPr>
          <p:cNvSpPr>
            <a:spLocks noGrp="1"/>
          </p:cNvSpPr>
          <p:nvPr>
            <p:ph type="title"/>
          </p:nvPr>
        </p:nvSpPr>
        <p:spPr>
          <a:xfrm>
            <a:off x="609600" y="274638"/>
            <a:ext cx="10972800" cy="1143000"/>
          </a:xfrm>
        </p:spPr>
        <p:txBody>
          <a:bodyPr anchor="ctr">
            <a:normAutofit fontScale="90000"/>
          </a:bodyPr>
          <a:lstStyle/>
          <a:p>
            <a:r>
              <a:rPr lang="en-US" dirty="0"/>
              <a:t>What happens after an Ohio EPA Inspection/Audit?</a:t>
            </a:r>
          </a:p>
        </p:txBody>
      </p:sp>
      <p:graphicFrame>
        <p:nvGraphicFramePr>
          <p:cNvPr id="7" name="Content Placeholder 2">
            <a:extLst>
              <a:ext uri="{FF2B5EF4-FFF2-40B4-BE49-F238E27FC236}">
                <a16:creationId xmlns:a16="http://schemas.microsoft.com/office/drawing/2014/main" id="{69856E7D-3489-6404-46B4-6DCBAE97DE51}"/>
              </a:ext>
            </a:extLst>
          </p:cNvPr>
          <p:cNvGraphicFramePr>
            <a:graphicFrameLocks noGrp="1"/>
          </p:cNvGraphicFramePr>
          <p:nvPr>
            <p:ph idx="1"/>
            <p:extLst>
              <p:ext uri="{D42A27DB-BD31-4B8C-83A1-F6EECF244321}">
                <p14:modId xmlns:p14="http://schemas.microsoft.com/office/powerpoint/2010/main" val="15743157"/>
              </p:ext>
            </p:extLst>
          </p:nvPr>
        </p:nvGraphicFramePr>
        <p:xfrm>
          <a:off x="609600" y="1600201"/>
          <a:ext cx="10972800" cy="4114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5578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2195D9-FE6C-9BBC-F9D7-A0D3C76CB67C}"/>
              </a:ext>
            </a:extLst>
          </p:cNvPr>
          <p:cNvSpPr>
            <a:spLocks noGrp="1"/>
          </p:cNvSpPr>
          <p:nvPr>
            <p:ph type="title"/>
          </p:nvPr>
        </p:nvSpPr>
        <p:spPr>
          <a:xfrm>
            <a:off x="609600" y="274638"/>
            <a:ext cx="10972800" cy="1143000"/>
          </a:xfrm>
        </p:spPr>
        <p:txBody>
          <a:bodyPr anchor="ctr">
            <a:normAutofit/>
          </a:bodyPr>
          <a:lstStyle/>
          <a:p>
            <a:r>
              <a:rPr lang="en-US" sz="3999" dirty="0">
                <a:solidFill>
                  <a:schemeClr val="accent1"/>
                </a:solidFill>
              </a:rPr>
              <a:t>Small MS4 General Permit Status</a:t>
            </a:r>
          </a:p>
        </p:txBody>
      </p:sp>
      <p:pic>
        <p:nvPicPr>
          <p:cNvPr id="6" name="Content Placeholder 5">
            <a:extLst>
              <a:ext uri="{FF2B5EF4-FFF2-40B4-BE49-F238E27FC236}">
                <a16:creationId xmlns:a16="http://schemas.microsoft.com/office/drawing/2014/main" id="{BEF2F8B1-B05C-D811-6FA6-2CC745F1A097}"/>
              </a:ext>
            </a:extLst>
          </p:cNvPr>
          <p:cNvPicPr>
            <a:picLocks noGrp="1" noChangeAspect="1"/>
          </p:cNvPicPr>
          <p:nvPr>
            <p:ph sz="half" idx="1"/>
          </p:nvPr>
        </p:nvPicPr>
        <p:blipFill>
          <a:blip r:embed="rId3"/>
          <a:srcRect l="3441" r="3844" b="5473"/>
          <a:stretch>
            <a:fillRect/>
          </a:stretch>
        </p:blipFill>
        <p:spPr>
          <a:xfrm rot="21228167">
            <a:off x="1114101" y="1668186"/>
            <a:ext cx="3462416" cy="4605346"/>
          </a:xfrm>
          <a:prstGeom prst="rect">
            <a:avLst/>
          </a:prstGeom>
          <a:ln>
            <a:noFill/>
          </a:ln>
          <a:effectLst>
            <a:outerShdw blurRad="292100" dist="139700" dir="2700000" algn="tl" rotWithShape="0">
              <a:srgbClr val="333333">
                <a:alpha val="65000"/>
              </a:srgbClr>
            </a:outerShdw>
          </a:effectLst>
        </p:spPr>
      </p:pic>
      <p:graphicFrame>
        <p:nvGraphicFramePr>
          <p:cNvPr id="39" name="Content Placeholder 5">
            <a:extLst>
              <a:ext uri="{FF2B5EF4-FFF2-40B4-BE49-F238E27FC236}">
                <a16:creationId xmlns:a16="http://schemas.microsoft.com/office/drawing/2014/main" id="{3B6A007A-75AB-5017-C3C6-F181FA8898BF}"/>
              </a:ext>
            </a:extLst>
          </p:cNvPr>
          <p:cNvGraphicFramePr>
            <a:graphicFrameLocks noGrp="1"/>
          </p:cNvGraphicFramePr>
          <p:nvPr>
            <p:ph sz="half" idx="2"/>
          </p:nvPr>
        </p:nvGraphicFramePr>
        <p:xfrm>
          <a:off x="5638799" y="1600203"/>
          <a:ext cx="5791201" cy="42730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66836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36536A-C904-1275-DAEE-A7311FC89550}"/>
              </a:ext>
            </a:extLst>
          </p:cNvPr>
          <p:cNvSpPr>
            <a:spLocks noGrp="1"/>
          </p:cNvSpPr>
          <p:nvPr>
            <p:ph type="title"/>
          </p:nvPr>
        </p:nvSpPr>
        <p:spPr/>
        <p:txBody>
          <a:bodyPr/>
          <a:lstStyle/>
          <a:p>
            <a:r>
              <a:rPr lang="en-US" dirty="0"/>
              <a:t>Draft Small MS4 General Permit </a:t>
            </a:r>
          </a:p>
        </p:txBody>
      </p:sp>
      <p:sp>
        <p:nvSpPr>
          <p:cNvPr id="6" name="Content Placeholder 5">
            <a:extLst>
              <a:ext uri="{FF2B5EF4-FFF2-40B4-BE49-F238E27FC236}">
                <a16:creationId xmlns:a16="http://schemas.microsoft.com/office/drawing/2014/main" id="{1AB32EBA-0AA0-4574-CAE0-72CBC7B0E8CC}"/>
              </a:ext>
            </a:extLst>
          </p:cNvPr>
          <p:cNvSpPr>
            <a:spLocks noGrp="1"/>
          </p:cNvSpPr>
          <p:nvPr>
            <p:ph idx="1"/>
          </p:nvPr>
        </p:nvSpPr>
        <p:spPr/>
        <p:txBody>
          <a:bodyPr>
            <a:normAutofit fontScale="85000" lnSpcReduction="20000"/>
          </a:bodyPr>
          <a:lstStyle/>
          <a:p>
            <a:pPr lvl="0"/>
            <a:r>
              <a:rPr lang="en-US" dirty="0"/>
              <a:t>Existing MS4s submit updated SWMP w/ April 1, 2027, Annual Report </a:t>
            </a:r>
          </a:p>
          <a:p>
            <a:pPr lvl="0"/>
            <a:r>
              <a:rPr lang="en-US" dirty="0"/>
              <a:t>PE – Include one message to residential or commercial/institutional facilities on salt storage, handling, and application</a:t>
            </a:r>
          </a:p>
          <a:p>
            <a:pPr lvl="0"/>
            <a:r>
              <a:rPr lang="en-US" dirty="0"/>
              <a:t>Construction &amp; Post-Construction </a:t>
            </a:r>
          </a:p>
          <a:p>
            <a:pPr lvl="1"/>
            <a:r>
              <a:rPr lang="en-US" dirty="0"/>
              <a:t>Update to meet current CGP, OHC000006. </a:t>
            </a:r>
          </a:p>
          <a:p>
            <a:pPr lvl="1"/>
            <a:r>
              <a:rPr lang="en-US" dirty="0"/>
              <a:t>Final SWP3 approval shall be documented by letter or email  </a:t>
            </a:r>
          </a:p>
          <a:p>
            <a:pPr lvl="1"/>
            <a:r>
              <a:rPr lang="en-US" dirty="0"/>
              <a:t>Initial construction inspection w/in 14 days of start of earth disturbance</a:t>
            </a:r>
          </a:p>
          <a:p>
            <a:pPr lvl="1"/>
            <a:r>
              <a:rPr lang="en-US" dirty="0"/>
              <a:t>Provide inspection findings to site operator, &amp; document (e.g., emails; letters; or via phone/verbally with date, time, participants’ names and discussion summary). </a:t>
            </a:r>
          </a:p>
          <a:p>
            <a:pPr lvl="0"/>
            <a:r>
              <a:rPr lang="en-US" dirty="0"/>
              <a:t>P2 – Annual Inspection at SWPPP facilities.</a:t>
            </a:r>
          </a:p>
          <a:p>
            <a:endParaRPr lang="en-US" dirty="0"/>
          </a:p>
        </p:txBody>
      </p:sp>
    </p:spTree>
    <p:extLst>
      <p:ext uri="{BB962C8B-B14F-4D97-AF65-F5344CB8AC3E}">
        <p14:creationId xmlns:p14="http://schemas.microsoft.com/office/powerpoint/2010/main" val="2033117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46577E19-EE6A-561E-F576-B65E565437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B3373-97C6-B66E-A930-88E1F8BA1CC7}"/>
              </a:ext>
            </a:extLst>
          </p:cNvPr>
          <p:cNvSpPr>
            <a:spLocks noGrp="1"/>
          </p:cNvSpPr>
          <p:nvPr>
            <p:ph type="title"/>
          </p:nvPr>
        </p:nvSpPr>
        <p:spPr/>
        <p:txBody>
          <a:bodyPr anchor="ctr">
            <a:normAutofit/>
          </a:bodyPr>
          <a:lstStyle/>
          <a:p>
            <a:r>
              <a:rPr lang="en-US" dirty="0"/>
              <a:t>Final Thoughts</a:t>
            </a:r>
          </a:p>
        </p:txBody>
      </p:sp>
      <p:graphicFrame>
        <p:nvGraphicFramePr>
          <p:cNvPr id="5" name="Content Placeholder 2">
            <a:extLst>
              <a:ext uri="{FF2B5EF4-FFF2-40B4-BE49-F238E27FC236}">
                <a16:creationId xmlns:a16="http://schemas.microsoft.com/office/drawing/2014/main" id="{1AD6B7FB-621C-FF80-327A-5C9A5C560CFD}"/>
              </a:ext>
            </a:extLst>
          </p:cNvPr>
          <p:cNvGraphicFramePr>
            <a:graphicFrameLocks noGrp="1"/>
          </p:cNvGraphicFramePr>
          <p:nvPr>
            <p:ph idx="1"/>
            <p:extLst>
              <p:ext uri="{D42A27DB-BD31-4B8C-83A1-F6EECF244321}">
                <p14:modId xmlns:p14="http://schemas.microsoft.com/office/powerpoint/2010/main" val="3383980217"/>
              </p:ext>
            </p:extLst>
          </p:nvPr>
        </p:nvGraphicFramePr>
        <p:xfrm>
          <a:off x="609600" y="1600200"/>
          <a:ext cx="109728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68027409"/>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AB67A-A6CB-3C15-2D7D-00FA422C438A}"/>
              </a:ext>
            </a:extLst>
          </p:cNvPr>
          <p:cNvSpPr>
            <a:spLocks noGrp="1"/>
          </p:cNvSpPr>
          <p:nvPr>
            <p:ph type="title"/>
          </p:nvPr>
        </p:nvSpPr>
        <p:spPr>
          <a:xfrm>
            <a:off x="1779182" y="275460"/>
            <a:ext cx="8410354" cy="1142702"/>
          </a:xfrm>
        </p:spPr>
        <p:txBody>
          <a:bodyPr anchor="ctr">
            <a:noAutofit/>
          </a:bodyPr>
          <a:lstStyle/>
          <a:p>
            <a:r>
              <a:rPr lang="en-US" sz="3600" dirty="0"/>
              <a:t>Resources to get new staff up to speed</a:t>
            </a:r>
          </a:p>
        </p:txBody>
      </p:sp>
      <p:pic>
        <p:nvPicPr>
          <p:cNvPr id="3" name="Content Placeholder 2" descr="A screenshot of a computer&#10;&#10;Description automatically generated">
            <a:extLst>
              <a:ext uri="{FF2B5EF4-FFF2-40B4-BE49-F238E27FC236}">
                <a16:creationId xmlns:a16="http://schemas.microsoft.com/office/drawing/2014/main" id="{70E553F1-B87C-C270-1AF3-7047B6322EDF}"/>
              </a:ext>
            </a:extLst>
          </p:cNvPr>
          <p:cNvPicPr>
            <a:picLocks noGrp="1" noChangeAspect="1"/>
          </p:cNvPicPr>
          <p:nvPr>
            <p:ph sz="half" idx="1"/>
          </p:nvPr>
        </p:nvPicPr>
        <p:blipFill rotWithShape="1">
          <a:blip r:embed="rId3"/>
          <a:srcRect b="8305"/>
          <a:stretch/>
        </p:blipFill>
        <p:spPr>
          <a:xfrm>
            <a:off x="1779182" y="1729490"/>
            <a:ext cx="4326938" cy="3832557"/>
          </a:xfrm>
          <a:prstGeom prst="roundRect">
            <a:avLst>
              <a:gd name="adj" fmla="val 4167"/>
            </a:avLst>
          </a:prstGeom>
          <a:no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Content Placeholder 5">
            <a:extLst>
              <a:ext uri="{FF2B5EF4-FFF2-40B4-BE49-F238E27FC236}">
                <a16:creationId xmlns:a16="http://schemas.microsoft.com/office/drawing/2014/main" id="{5816B8A2-72EB-3D1A-0269-AFF0CADDC1F1}"/>
              </a:ext>
            </a:extLst>
          </p:cNvPr>
          <p:cNvSpPr>
            <a:spLocks noGrp="1"/>
          </p:cNvSpPr>
          <p:nvPr>
            <p:ph sz="half" idx="2"/>
          </p:nvPr>
        </p:nvSpPr>
        <p:spPr>
          <a:xfrm>
            <a:off x="6274689" y="1860221"/>
            <a:ext cx="5149801" cy="3701826"/>
          </a:xfrm>
        </p:spPr>
        <p:txBody>
          <a:bodyPr>
            <a:normAutofit/>
          </a:bodyPr>
          <a:lstStyle/>
          <a:p>
            <a:pPr>
              <a:lnSpc>
                <a:spcPct val="90000"/>
              </a:lnSpc>
              <a:spcBef>
                <a:spcPts val="0"/>
              </a:spcBef>
              <a:buFont typeface="Times New Roman" panose="02020603050405020304" pitchFamily="18" charset="0"/>
              <a:buChar char="•"/>
              <a:tabLst>
                <a:tab pos="457063" algn="l"/>
              </a:tabLst>
            </a:pPr>
            <a:r>
              <a:rPr lang="en-US" sz="2199" dirty="0"/>
              <a:t>Ohio eBusiness Center &gt; STREAMS service</a:t>
            </a:r>
          </a:p>
          <a:p>
            <a:pPr>
              <a:lnSpc>
                <a:spcPct val="90000"/>
              </a:lnSpc>
              <a:spcBef>
                <a:spcPts val="0"/>
              </a:spcBef>
              <a:buFont typeface="Times New Roman" panose="02020603050405020304" pitchFamily="18" charset="0"/>
              <a:buChar char="•"/>
              <a:tabLst>
                <a:tab pos="457063" algn="l"/>
              </a:tabLst>
            </a:pPr>
            <a:endParaRPr lang="en-US" sz="2199" dirty="0"/>
          </a:p>
          <a:p>
            <a:pPr>
              <a:lnSpc>
                <a:spcPct val="90000"/>
              </a:lnSpc>
              <a:spcBef>
                <a:spcPts val="0"/>
              </a:spcBef>
              <a:buFont typeface="Times New Roman" panose="02020603050405020304" pitchFamily="18" charset="0"/>
              <a:buChar char="•"/>
              <a:tabLst>
                <a:tab pos="457063" algn="l"/>
              </a:tabLst>
            </a:pPr>
            <a:r>
              <a:rPr lang="en-US" sz="2199" dirty="0"/>
              <a:t>Ohio EPA’s </a:t>
            </a:r>
            <a:r>
              <a:rPr lang="en-US" sz="2199" dirty="0" err="1"/>
              <a:t>eDOC</a:t>
            </a:r>
            <a:r>
              <a:rPr lang="en-US" sz="2199" dirty="0"/>
              <a:t> for public records</a:t>
            </a:r>
          </a:p>
          <a:p>
            <a:pPr>
              <a:lnSpc>
                <a:spcPct val="90000"/>
              </a:lnSpc>
              <a:spcBef>
                <a:spcPts val="0"/>
              </a:spcBef>
              <a:buFont typeface="Times New Roman" panose="02020603050405020304" pitchFamily="18" charset="0"/>
              <a:buChar char="•"/>
              <a:tabLst>
                <a:tab pos="457063" algn="l"/>
              </a:tabLst>
            </a:pPr>
            <a:endParaRPr lang="en-US" sz="2199" dirty="0"/>
          </a:p>
          <a:p>
            <a:pPr>
              <a:lnSpc>
                <a:spcPct val="90000"/>
              </a:lnSpc>
              <a:spcBef>
                <a:spcPts val="0"/>
              </a:spcBef>
              <a:buFont typeface="Times New Roman" panose="02020603050405020304" pitchFamily="18" charset="0"/>
              <a:buChar char="•"/>
              <a:tabLst>
                <a:tab pos="457063" algn="l"/>
              </a:tabLst>
            </a:pPr>
            <a:r>
              <a:rPr lang="en-US" sz="2199" dirty="0"/>
              <a:t>Ohio EPA’s Stormwater Program webpage </a:t>
            </a:r>
          </a:p>
          <a:p>
            <a:pPr lvl="1">
              <a:lnSpc>
                <a:spcPct val="90000"/>
              </a:lnSpc>
              <a:spcBef>
                <a:spcPts val="0"/>
              </a:spcBef>
              <a:buFont typeface="Courier New" panose="02070309020205020404" pitchFamily="49" charset="0"/>
              <a:buChar char="o"/>
              <a:tabLst>
                <a:tab pos="914126" algn="l"/>
              </a:tabLst>
            </a:pPr>
            <a:r>
              <a:rPr lang="en-US" sz="1999" dirty="0"/>
              <a:t>MS4 permit, interactive map, model ordinances &amp; ordinance checklist</a:t>
            </a:r>
          </a:p>
          <a:p>
            <a:pPr lvl="1">
              <a:lnSpc>
                <a:spcPct val="90000"/>
              </a:lnSpc>
              <a:spcBef>
                <a:spcPts val="0"/>
              </a:spcBef>
              <a:buFont typeface="Courier New" panose="02070309020205020404" pitchFamily="49" charset="0"/>
              <a:buChar char="o"/>
              <a:tabLst>
                <a:tab pos="914126" algn="l"/>
              </a:tabLst>
            </a:pPr>
            <a:r>
              <a:rPr lang="en-US" sz="1999" dirty="0"/>
              <a:t>SWPPP/SWP3 Templates, videos,  Fact Sheets, Rainwater and Land Development Manual</a:t>
            </a:r>
          </a:p>
          <a:p>
            <a:pPr>
              <a:lnSpc>
                <a:spcPct val="90000"/>
              </a:lnSpc>
            </a:pPr>
            <a:endParaRPr lang="en-US" sz="2199" dirty="0"/>
          </a:p>
        </p:txBody>
      </p:sp>
    </p:spTree>
    <p:extLst>
      <p:ext uri="{BB962C8B-B14F-4D97-AF65-F5344CB8AC3E}">
        <p14:creationId xmlns:p14="http://schemas.microsoft.com/office/powerpoint/2010/main" val="676002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555365A-896C-8E69-CD3D-EAA614E7C179}"/>
              </a:ext>
            </a:extLst>
          </p:cNvPr>
          <p:cNvSpPr/>
          <p:nvPr/>
        </p:nvSpPr>
        <p:spPr>
          <a:xfrm>
            <a:off x="304877" y="1714500"/>
            <a:ext cx="3756913" cy="303059"/>
          </a:xfrm>
          <a:prstGeom prst="rect">
            <a:avLst/>
          </a:prstGeom>
          <a:solidFill>
            <a:schemeClr val="accent3">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C14F153-D000-36FE-B0FA-FEDF8D78EE42}"/>
              </a:ext>
            </a:extLst>
          </p:cNvPr>
          <p:cNvSpPr/>
          <p:nvPr/>
        </p:nvSpPr>
        <p:spPr>
          <a:xfrm>
            <a:off x="304876" y="2537784"/>
            <a:ext cx="3756913" cy="303059"/>
          </a:xfrm>
          <a:prstGeom prst="rect">
            <a:avLst/>
          </a:prstGeom>
          <a:solidFill>
            <a:schemeClr val="accent3">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8618B13-8B9C-CC7D-EC81-8A473D5A4E8A}"/>
              </a:ext>
            </a:extLst>
          </p:cNvPr>
          <p:cNvSpPr/>
          <p:nvPr/>
        </p:nvSpPr>
        <p:spPr>
          <a:xfrm>
            <a:off x="304877" y="3359191"/>
            <a:ext cx="3756913" cy="303059"/>
          </a:xfrm>
          <a:prstGeom prst="rect">
            <a:avLst/>
          </a:prstGeom>
          <a:solidFill>
            <a:schemeClr val="accent3">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44CA1ED-B3DD-A24A-BB59-9A00D44C41BB}"/>
              </a:ext>
            </a:extLst>
          </p:cNvPr>
          <p:cNvSpPr/>
          <p:nvPr/>
        </p:nvSpPr>
        <p:spPr>
          <a:xfrm>
            <a:off x="304876" y="4182475"/>
            <a:ext cx="3756913" cy="303059"/>
          </a:xfrm>
          <a:prstGeom prst="rect">
            <a:avLst/>
          </a:prstGeom>
          <a:solidFill>
            <a:schemeClr val="accent3">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1F77A70-B21A-1816-FA3A-48FEE945AA41}"/>
              </a:ext>
            </a:extLst>
          </p:cNvPr>
          <p:cNvSpPr/>
          <p:nvPr/>
        </p:nvSpPr>
        <p:spPr>
          <a:xfrm>
            <a:off x="304875" y="4731275"/>
            <a:ext cx="3756913" cy="303059"/>
          </a:xfrm>
          <a:prstGeom prst="rect">
            <a:avLst/>
          </a:prstGeom>
          <a:solidFill>
            <a:schemeClr val="accent3">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4BE23A-5F26-7895-7D5E-D12719E08AFC}"/>
              </a:ext>
            </a:extLst>
          </p:cNvPr>
          <p:cNvSpPr/>
          <p:nvPr/>
        </p:nvSpPr>
        <p:spPr>
          <a:xfrm>
            <a:off x="8017631" y="1737751"/>
            <a:ext cx="3756913" cy="303059"/>
          </a:xfrm>
          <a:prstGeom prst="rect">
            <a:avLst/>
          </a:prstGeom>
          <a:solidFill>
            <a:schemeClr val="accent3">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860049A-285E-42F4-A5DA-2D775630133D}"/>
              </a:ext>
            </a:extLst>
          </p:cNvPr>
          <p:cNvSpPr/>
          <p:nvPr/>
        </p:nvSpPr>
        <p:spPr>
          <a:xfrm>
            <a:off x="8017631" y="2559419"/>
            <a:ext cx="3756913" cy="303059"/>
          </a:xfrm>
          <a:prstGeom prst="rect">
            <a:avLst/>
          </a:prstGeom>
          <a:solidFill>
            <a:schemeClr val="accent3">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39377CC-43C6-49EA-0A99-8D271706F689}"/>
              </a:ext>
            </a:extLst>
          </p:cNvPr>
          <p:cNvSpPr/>
          <p:nvPr/>
        </p:nvSpPr>
        <p:spPr>
          <a:xfrm>
            <a:off x="8027155" y="3381087"/>
            <a:ext cx="3756913" cy="303059"/>
          </a:xfrm>
          <a:prstGeom prst="rect">
            <a:avLst/>
          </a:prstGeom>
          <a:solidFill>
            <a:schemeClr val="accent3">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63393E7-739A-D5F6-C1E9-93BB09B6FCE8}"/>
              </a:ext>
            </a:extLst>
          </p:cNvPr>
          <p:cNvSpPr/>
          <p:nvPr/>
        </p:nvSpPr>
        <p:spPr>
          <a:xfrm>
            <a:off x="8032765" y="3934074"/>
            <a:ext cx="3756913" cy="303059"/>
          </a:xfrm>
          <a:prstGeom prst="rect">
            <a:avLst/>
          </a:prstGeom>
          <a:solidFill>
            <a:schemeClr val="accent3">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8E0B9-6A09-6208-8AA6-085C00368A65}"/>
              </a:ext>
            </a:extLst>
          </p:cNvPr>
          <p:cNvSpPr txBox="1">
            <a:spLocks/>
          </p:cNvSpPr>
          <p:nvPr/>
        </p:nvSpPr>
        <p:spPr>
          <a:xfrm>
            <a:off x="652696" y="-916"/>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lumMod val="50000"/>
                  </a:schemeClr>
                </a:solidFill>
                <a:latin typeface="Source Sans 3" panose="020B0503030403020204" pitchFamily="34" charset="0"/>
                <a:ea typeface="+mj-ea"/>
                <a:cs typeface="+mj-cs"/>
              </a:defRPr>
            </a:lvl1pPr>
          </a:lstStyle>
          <a:p>
            <a:pPr fontAlgn="auto">
              <a:spcAft>
                <a:spcPts val="0"/>
              </a:spcAft>
            </a:pPr>
            <a:r>
              <a:rPr lang="en-US" altLang="en-US" dirty="0">
                <a:solidFill>
                  <a:schemeClr val="accent1"/>
                </a:solidFill>
              </a:rPr>
              <a:t>Ohio EPA’s Stormwater Program Staff</a:t>
            </a:r>
            <a:endParaRPr lang="en-US" dirty="0">
              <a:solidFill>
                <a:schemeClr val="accent1"/>
              </a:solidFill>
            </a:endParaRPr>
          </a:p>
        </p:txBody>
      </p:sp>
      <p:sp>
        <p:nvSpPr>
          <p:cNvPr id="6" name="TextBox 5">
            <a:extLst>
              <a:ext uri="{FF2B5EF4-FFF2-40B4-BE49-F238E27FC236}">
                <a16:creationId xmlns:a16="http://schemas.microsoft.com/office/drawing/2014/main" id="{8DBB3AC9-865B-48BE-AE02-086B049DA083}"/>
              </a:ext>
            </a:extLst>
          </p:cNvPr>
          <p:cNvSpPr txBox="1">
            <a:spLocks/>
          </p:cNvSpPr>
          <p:nvPr/>
        </p:nvSpPr>
        <p:spPr>
          <a:xfrm>
            <a:off x="8017631" y="1190088"/>
            <a:ext cx="3869493" cy="3647152"/>
          </a:xfrm>
          <a:prstGeom prst="rect">
            <a:avLst/>
          </a:prstGeom>
          <a:noFill/>
          <a:effectLst>
            <a:glow rad="63500">
              <a:schemeClr val="accent1">
                <a:satMod val="175000"/>
                <a:alpha val="40000"/>
              </a:schemeClr>
            </a:glow>
          </a:effectLst>
        </p:spPr>
        <p:txBody>
          <a:bodyPr wrap="square" rtlCol="0">
            <a:spAutoFit/>
          </a:bodyPr>
          <a:lstStyle/>
          <a:p>
            <a:pPr>
              <a:spcAft>
                <a:spcPts val="600"/>
              </a:spcAft>
            </a:pPr>
            <a:r>
              <a:rPr lang="en-US" sz="2800" b="1" dirty="0">
                <a:ln w="0">
                  <a:noFill/>
                </a:ln>
                <a:effectLst>
                  <a:outerShdw blurRad="38100" dist="38100" dir="2700000" algn="tl">
                    <a:srgbClr val="000000">
                      <a:alpha val="43137"/>
                    </a:srgbClr>
                  </a:outerShdw>
                </a:effectLst>
              </a:rPr>
              <a:t>Program Administration</a:t>
            </a:r>
            <a:endParaRPr lang="en-US" sz="2800" b="1" u="sng" dirty="0">
              <a:ln w="0">
                <a:noFill/>
              </a:ln>
              <a:effectLst>
                <a:outerShdw blurRad="38100" dist="38100" dir="2700000" algn="tl">
                  <a:srgbClr val="000000">
                    <a:alpha val="43137"/>
                  </a:srgbClr>
                </a:outerShdw>
              </a:effectLst>
            </a:endParaRPr>
          </a:p>
          <a:p>
            <a:r>
              <a:rPr lang="en-US" b="1" dirty="0">
                <a:solidFill>
                  <a:srgbClr val="009ADA"/>
                </a:solidFill>
                <a:effectLst>
                  <a:outerShdw blurRad="38100" dist="38100" dir="2700000" algn="tl">
                    <a:srgbClr val="000000">
                      <a:alpha val="43137"/>
                    </a:srgbClr>
                  </a:outerShdw>
                </a:effectLst>
              </a:rPr>
              <a:t>Technical Assistance</a:t>
            </a:r>
          </a:p>
          <a:p>
            <a:pPr marL="0" indent="0">
              <a:lnSpc>
                <a:spcPct val="100000"/>
              </a:lnSpc>
              <a:spcBef>
                <a:spcPts val="0"/>
              </a:spcBef>
              <a:buNone/>
            </a:pPr>
            <a:r>
              <a:rPr lang="en-US" dirty="0"/>
              <a:t>     Justin Reinhart             614.705.1149</a:t>
            </a:r>
          </a:p>
          <a:p>
            <a:pPr marL="0" indent="0">
              <a:spcBef>
                <a:spcPts val="0"/>
              </a:spcBef>
              <a:buNone/>
            </a:pPr>
            <a:r>
              <a:rPr lang="en-US" dirty="0"/>
              <a:t>     Emily Coffin                  614.644.2884</a:t>
            </a:r>
            <a:endParaRPr lang="en-US" u="sng" dirty="0">
              <a:effectLst>
                <a:outerShdw blurRad="38100" dist="38100" dir="2700000" algn="tl">
                  <a:srgbClr val="000000">
                    <a:alpha val="43137"/>
                  </a:srgbClr>
                </a:outerShdw>
              </a:effectLst>
            </a:endParaRPr>
          </a:p>
          <a:p>
            <a:r>
              <a:rPr lang="en-US" b="1" dirty="0">
                <a:solidFill>
                  <a:srgbClr val="009ADA"/>
                </a:solidFill>
                <a:effectLst>
                  <a:outerShdw blurRad="38100" dist="38100" dir="2700000" algn="tl">
                    <a:srgbClr val="000000">
                      <a:alpha val="43137"/>
                    </a:srgbClr>
                  </a:outerShdw>
                </a:effectLst>
              </a:rPr>
              <a:t>Permitting Specialists</a:t>
            </a:r>
          </a:p>
          <a:p>
            <a:r>
              <a:rPr lang="en-US" dirty="0"/>
              <a:t>     Mike Joseph                 614.752.0782</a:t>
            </a:r>
          </a:p>
          <a:p>
            <a:r>
              <a:rPr lang="en-US" dirty="0"/>
              <a:t>     Anthony Robinson      614.728.3392</a:t>
            </a:r>
          </a:p>
          <a:p>
            <a:r>
              <a:rPr lang="en-US" b="1" dirty="0">
                <a:solidFill>
                  <a:srgbClr val="009ADA"/>
                </a:solidFill>
                <a:effectLst>
                  <a:outerShdw blurRad="38100" dist="38100" dir="2700000" algn="tl">
                    <a:srgbClr val="000000">
                      <a:alpha val="43137"/>
                    </a:srgbClr>
                  </a:outerShdw>
                </a:effectLst>
              </a:rPr>
              <a:t>Lead Worker</a:t>
            </a:r>
          </a:p>
          <a:p>
            <a:r>
              <a:rPr lang="en-US" dirty="0"/>
              <a:t>     Lynette Hablitzel	         419.373.3009</a:t>
            </a:r>
          </a:p>
          <a:p>
            <a:r>
              <a:rPr lang="en-US" b="1" dirty="0">
                <a:solidFill>
                  <a:srgbClr val="009ADA"/>
                </a:solidFill>
                <a:effectLst>
                  <a:outerShdw blurRad="38100" dist="38100" dir="2700000" algn="tl">
                    <a:srgbClr val="000000">
                      <a:alpha val="43137"/>
                    </a:srgbClr>
                  </a:outerShdw>
                </a:effectLst>
              </a:rPr>
              <a:t>Management</a:t>
            </a:r>
          </a:p>
          <a:p>
            <a:r>
              <a:rPr lang="en-US" dirty="0"/>
              <a:t>     Jason Fyffe                    614.728.1793</a:t>
            </a:r>
          </a:p>
          <a:p>
            <a:r>
              <a:rPr lang="en-US" dirty="0"/>
              <a:t>     Wesley Sluga                614.644.2141</a:t>
            </a:r>
          </a:p>
        </p:txBody>
      </p:sp>
      <p:sp>
        <p:nvSpPr>
          <p:cNvPr id="8" name="TextBox 7">
            <a:extLst>
              <a:ext uri="{FF2B5EF4-FFF2-40B4-BE49-F238E27FC236}">
                <a16:creationId xmlns:a16="http://schemas.microsoft.com/office/drawing/2014/main" id="{81BF91D3-9F36-40C0-9C4B-11524D3ED6B4}"/>
              </a:ext>
            </a:extLst>
          </p:cNvPr>
          <p:cNvSpPr txBox="1">
            <a:spLocks/>
          </p:cNvSpPr>
          <p:nvPr/>
        </p:nvSpPr>
        <p:spPr>
          <a:xfrm>
            <a:off x="304876" y="1170179"/>
            <a:ext cx="3869493" cy="4478149"/>
          </a:xfrm>
          <a:prstGeom prst="rect">
            <a:avLst/>
          </a:prstGeom>
          <a:noFill/>
        </p:spPr>
        <p:txBody>
          <a:bodyPr wrap="square" rtlCol="0">
            <a:spAutoFit/>
          </a:bodyPr>
          <a:lstStyle/>
          <a:p>
            <a:pPr>
              <a:spcAft>
                <a:spcPts val="600"/>
              </a:spcAft>
            </a:pPr>
            <a:r>
              <a:rPr lang="en-US" sz="2800" b="1" dirty="0">
                <a:ln w="0">
                  <a:noFill/>
                </a:ln>
                <a:effectLst>
                  <a:outerShdw blurRad="38100" dist="38100" dir="2700000" algn="tl">
                    <a:srgbClr val="000000">
                      <a:alpha val="43137"/>
                    </a:srgbClr>
                  </a:outerShdw>
                </a:effectLst>
              </a:rPr>
              <a:t>Compliance/Inspections</a:t>
            </a:r>
          </a:p>
          <a:p>
            <a:r>
              <a:rPr lang="en-US" b="1" dirty="0">
                <a:ln w="0">
                  <a:noFill/>
                </a:ln>
                <a:solidFill>
                  <a:srgbClr val="009ADA"/>
                </a:solidFill>
                <a:effectLst>
                  <a:outerShdw blurRad="38100" dist="38100" dir="2700000" algn="tl">
                    <a:srgbClr val="000000">
                      <a:alpha val="43137"/>
                    </a:srgbClr>
                  </a:outerShdw>
                </a:effectLst>
              </a:rPr>
              <a:t>Central Ohio</a:t>
            </a:r>
          </a:p>
          <a:p>
            <a:r>
              <a:rPr lang="en-US" dirty="0"/>
              <a:t>     Sullivan Rogers 	         614.448.1416</a:t>
            </a:r>
          </a:p>
          <a:p>
            <a:r>
              <a:rPr lang="en-US" dirty="0"/>
              <a:t>     Loren Gormley 	         614.728.3803</a:t>
            </a:r>
            <a:endParaRPr lang="en-US" b="1" u="sng" dirty="0">
              <a:effectLst>
                <a:outerShdw blurRad="38100" dist="38100" dir="2700000" algn="tl">
                  <a:srgbClr val="000000">
                    <a:alpha val="43137"/>
                  </a:srgbClr>
                </a:outerShdw>
              </a:effectLst>
            </a:endParaRPr>
          </a:p>
          <a:p>
            <a:r>
              <a:rPr lang="en-US" b="1" dirty="0">
                <a:solidFill>
                  <a:srgbClr val="B1B3AF"/>
                </a:solidFill>
                <a:effectLst>
                  <a:outerShdw blurRad="38100" dist="38100" dir="2700000" algn="tl">
                    <a:srgbClr val="000000">
                      <a:alpha val="43137"/>
                    </a:srgbClr>
                  </a:outerShdw>
                </a:effectLst>
              </a:rPr>
              <a:t>Northeast Ohio</a:t>
            </a:r>
            <a:endParaRPr lang="en-US" dirty="0">
              <a:solidFill>
                <a:schemeClr val="bg2"/>
              </a:solidFill>
            </a:endParaRPr>
          </a:p>
          <a:p>
            <a:r>
              <a:rPr lang="en-US" dirty="0"/>
              <a:t>     Ed Wilk                          330.963.1172</a:t>
            </a:r>
          </a:p>
          <a:p>
            <a:r>
              <a:rPr lang="en-US" dirty="0"/>
              <a:t>     Laura Shriver                330.963.1136</a:t>
            </a:r>
            <a:endParaRPr lang="en-US" u="sng" dirty="0">
              <a:effectLst>
                <a:outerShdw blurRad="38100" dist="38100" dir="2700000" algn="tl">
                  <a:srgbClr val="000000">
                    <a:alpha val="43137"/>
                  </a:srgbClr>
                </a:outerShdw>
              </a:effectLst>
            </a:endParaRPr>
          </a:p>
          <a:p>
            <a:r>
              <a:rPr lang="en-US" b="1" dirty="0">
                <a:solidFill>
                  <a:srgbClr val="BBD36E"/>
                </a:solidFill>
                <a:effectLst>
                  <a:outerShdw blurRad="38100" dist="38100" dir="2700000" algn="tl">
                    <a:srgbClr val="000000">
                      <a:alpha val="43137"/>
                    </a:srgbClr>
                  </a:outerShdw>
                </a:effectLst>
              </a:rPr>
              <a:t>Northwest Ohio</a:t>
            </a:r>
            <a:endParaRPr lang="en-US" b="1" dirty="0">
              <a:ln w="0">
                <a:noFill/>
              </a:ln>
              <a:solidFill>
                <a:schemeClr val="bg1"/>
              </a:solidFill>
              <a:effectLst>
                <a:outerShdw blurRad="38100" dist="38100" dir="2700000" algn="tl">
                  <a:srgbClr val="000000">
                    <a:alpha val="43137"/>
                  </a:srgbClr>
                </a:outerShdw>
              </a:effectLst>
            </a:endParaRPr>
          </a:p>
          <a:p>
            <a:r>
              <a:rPr lang="en-US" dirty="0"/>
              <a:t>     Brittany Brockmann     419.373.3021 </a:t>
            </a:r>
          </a:p>
          <a:p>
            <a:r>
              <a:rPr lang="en-US" dirty="0"/>
              <a:t>     Eric Kostecky	          419.352.8461</a:t>
            </a:r>
            <a:endParaRPr lang="en-US" b="1" u="sng" dirty="0"/>
          </a:p>
          <a:p>
            <a:r>
              <a:rPr lang="en-US" b="1" dirty="0">
                <a:solidFill>
                  <a:srgbClr val="FBAD18"/>
                </a:solidFill>
                <a:effectLst>
                  <a:outerShdw blurRad="38100" dist="38100" dir="2700000" algn="tl">
                    <a:srgbClr val="000000">
                      <a:alpha val="43137"/>
                    </a:srgbClr>
                  </a:outerShdw>
                </a:effectLst>
              </a:rPr>
              <a:t>Southeast Ohio</a:t>
            </a:r>
            <a:endParaRPr lang="en-US" b="1" dirty="0">
              <a:ln w="0">
                <a:noFill/>
              </a:ln>
              <a:solidFill>
                <a:schemeClr val="bg1"/>
              </a:solidFill>
              <a:effectLst>
                <a:outerShdw blurRad="38100" dist="38100" dir="2700000" algn="tl">
                  <a:srgbClr val="000000">
                    <a:alpha val="43137"/>
                  </a:srgbClr>
                </a:outerShdw>
              </a:effectLst>
            </a:endParaRPr>
          </a:p>
          <a:p>
            <a:r>
              <a:rPr lang="en-US" dirty="0">
                <a:solidFill>
                  <a:schemeClr val="bg2"/>
                </a:solidFill>
              </a:rPr>
              <a:t>     </a:t>
            </a:r>
            <a:r>
              <a:rPr lang="en-US" dirty="0"/>
              <a:t>Joseph Jarvis                 740.279.1495</a:t>
            </a:r>
            <a:endParaRPr lang="en-US" u="sng" dirty="0">
              <a:effectLst>
                <a:outerShdw blurRad="38100" dist="38100" dir="2700000" algn="tl">
                  <a:srgbClr val="000000">
                    <a:alpha val="43137"/>
                  </a:srgbClr>
                </a:outerShdw>
              </a:effectLst>
            </a:endParaRPr>
          </a:p>
          <a:p>
            <a:r>
              <a:rPr lang="en-US" b="1" dirty="0">
                <a:solidFill>
                  <a:srgbClr val="F4E089"/>
                </a:solidFill>
                <a:effectLst>
                  <a:outerShdw blurRad="38100" dist="38100" dir="2700000" algn="tl">
                    <a:srgbClr val="000000">
                      <a:alpha val="43137"/>
                    </a:srgbClr>
                  </a:outerShdw>
                </a:effectLst>
              </a:rPr>
              <a:t>Southwest Ohio</a:t>
            </a:r>
            <a:endParaRPr lang="en-US" b="1" dirty="0">
              <a:ln w="0">
                <a:noFill/>
              </a:ln>
              <a:solidFill>
                <a:schemeClr val="bg1"/>
              </a:solidFill>
              <a:effectLst>
                <a:outerShdw blurRad="38100" dist="38100" dir="2700000" algn="tl">
                  <a:srgbClr val="000000">
                    <a:alpha val="43137"/>
                  </a:srgbClr>
                </a:outerShdw>
              </a:effectLst>
            </a:endParaRPr>
          </a:p>
          <a:p>
            <a:r>
              <a:rPr lang="en-US" dirty="0"/>
              <a:t>     Michelle Flanagan        937.285.6440</a:t>
            </a:r>
          </a:p>
          <a:p>
            <a:r>
              <a:rPr lang="en-US" dirty="0"/>
              <a:t>     Daniel Hoit                    937.285.6104</a:t>
            </a:r>
          </a:p>
        </p:txBody>
      </p:sp>
      <p:pic>
        <p:nvPicPr>
          <p:cNvPr id="10" name="Picture 9" descr="A map of Ohio showing the boundaries for the different district offices.">
            <a:extLst>
              <a:ext uri="{FF2B5EF4-FFF2-40B4-BE49-F238E27FC236}">
                <a16:creationId xmlns:a16="http://schemas.microsoft.com/office/drawing/2014/main" id="{BF4E78F4-B0E7-ED6B-C6FF-EA7F84C4D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552" y="1787723"/>
            <a:ext cx="3071604" cy="3326516"/>
          </a:xfrm>
          <a:prstGeom prst="rect">
            <a:avLst/>
          </a:prstGeom>
          <a:effectLst>
            <a:outerShdw blurRad="50800" dist="38100" dir="7860000" sx="101000" sy="101000" algn="tl" rotWithShape="0">
              <a:prstClr val="black">
                <a:alpha val="32000"/>
              </a:prstClr>
            </a:outerShdw>
          </a:effectLst>
        </p:spPr>
      </p:pic>
      <p:sp>
        <p:nvSpPr>
          <p:cNvPr id="13" name="Star: 5 Points 12">
            <a:extLst>
              <a:ext uri="{FF2B5EF4-FFF2-40B4-BE49-F238E27FC236}">
                <a16:creationId xmlns:a16="http://schemas.microsoft.com/office/drawing/2014/main" id="{135CFAD7-88A9-4141-A02C-F7FB8C9DD7B5}"/>
              </a:ext>
              <a:ext uri="{C183D7F6-B498-43B3-948B-1728B52AA6E4}">
                <adec:decorative xmlns:adec="http://schemas.microsoft.com/office/drawing/2017/decorative" val="1"/>
              </a:ext>
            </a:extLst>
          </p:cNvPr>
          <p:cNvSpPr/>
          <p:nvPr/>
        </p:nvSpPr>
        <p:spPr>
          <a:xfrm>
            <a:off x="5487095" y="2344817"/>
            <a:ext cx="109728" cy="1097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Star: 5 Points 13">
            <a:extLst>
              <a:ext uri="{FF2B5EF4-FFF2-40B4-BE49-F238E27FC236}">
                <a16:creationId xmlns:a16="http://schemas.microsoft.com/office/drawing/2014/main" id="{68D9E01C-C301-4ECF-A185-C0E17C1009FB}"/>
              </a:ext>
              <a:ext uri="{C183D7F6-B498-43B3-948B-1728B52AA6E4}">
                <adec:decorative xmlns:adec="http://schemas.microsoft.com/office/drawing/2017/decorative" val="1"/>
              </a:ext>
            </a:extLst>
          </p:cNvPr>
          <p:cNvSpPr/>
          <p:nvPr/>
        </p:nvSpPr>
        <p:spPr>
          <a:xfrm>
            <a:off x="5882032" y="3615964"/>
            <a:ext cx="109728" cy="1097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Star: 5 Points 14">
            <a:extLst>
              <a:ext uri="{FF2B5EF4-FFF2-40B4-BE49-F238E27FC236}">
                <a16:creationId xmlns:a16="http://schemas.microsoft.com/office/drawing/2014/main" id="{E1FC40F1-118E-4121-A9BE-B076F43B9D80}"/>
              </a:ext>
              <a:ext uri="{C183D7F6-B498-43B3-948B-1728B52AA6E4}">
                <adec:decorative xmlns:adec="http://schemas.microsoft.com/office/drawing/2017/decorative" val="1"/>
              </a:ext>
            </a:extLst>
          </p:cNvPr>
          <p:cNvSpPr/>
          <p:nvPr/>
        </p:nvSpPr>
        <p:spPr>
          <a:xfrm>
            <a:off x="6280921" y="4073164"/>
            <a:ext cx="109728" cy="1097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Star: 5 Points 15">
            <a:extLst>
              <a:ext uri="{FF2B5EF4-FFF2-40B4-BE49-F238E27FC236}">
                <a16:creationId xmlns:a16="http://schemas.microsoft.com/office/drawing/2014/main" id="{D5103125-5A39-468A-A592-2C77B5DF06B5}"/>
              </a:ext>
              <a:ext uri="{C183D7F6-B498-43B3-948B-1728B52AA6E4}">
                <adec:decorative xmlns:adec="http://schemas.microsoft.com/office/drawing/2017/decorative" val="1"/>
              </a:ext>
            </a:extLst>
          </p:cNvPr>
          <p:cNvSpPr/>
          <p:nvPr/>
        </p:nvSpPr>
        <p:spPr>
          <a:xfrm>
            <a:off x="6964417" y="2487791"/>
            <a:ext cx="109728" cy="1097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Star: 5 Points 16">
            <a:extLst>
              <a:ext uri="{FF2B5EF4-FFF2-40B4-BE49-F238E27FC236}">
                <a16:creationId xmlns:a16="http://schemas.microsoft.com/office/drawing/2014/main" id="{CCB2C1D4-A2AB-43A0-8D92-F92A2E680F7F}"/>
              </a:ext>
              <a:ext uri="{C183D7F6-B498-43B3-948B-1728B52AA6E4}">
                <adec:decorative xmlns:adec="http://schemas.microsoft.com/office/drawing/2017/decorative" val="1"/>
              </a:ext>
            </a:extLst>
          </p:cNvPr>
          <p:cNvSpPr/>
          <p:nvPr/>
        </p:nvSpPr>
        <p:spPr>
          <a:xfrm>
            <a:off x="4991564" y="3768364"/>
            <a:ext cx="109728" cy="1097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0988E596-3A06-40A2-A0AD-AAF5B6B399C2}"/>
              </a:ext>
              <a:ext uri="{C183D7F6-B498-43B3-948B-1728B52AA6E4}">
                <adec:decorative xmlns:adec="http://schemas.microsoft.com/office/drawing/2017/decorative" val="1"/>
              </a:ext>
            </a:extLst>
          </p:cNvPr>
          <p:cNvSpPr txBox="1">
            <a:spLocks/>
          </p:cNvSpPr>
          <p:nvPr/>
        </p:nvSpPr>
        <p:spPr>
          <a:xfrm>
            <a:off x="854634" y="4665866"/>
            <a:ext cx="3207155" cy="658743"/>
          </a:xfrm>
          <a:prstGeom prst="rect">
            <a:avLst/>
          </a:prstGeom>
        </p:spPr>
        <p:txBody>
          <a:bodyPr vert="horz" lIns="91440" tIns="45720" rIns="91440" bIns="45720" rtlCol="0" anchor="ctr">
            <a:normAutofit/>
          </a:bodyPr>
          <a:lstStyle>
            <a:lvl1pPr algn="ctr" defTabSz="685783" rtl="0" eaLnBrk="1" latinLnBrk="0" hangingPunct="1">
              <a:spcBef>
                <a:spcPct val="0"/>
              </a:spcBef>
              <a:buNone/>
              <a:defRPr sz="3300" b="1" kern="1200">
                <a:solidFill>
                  <a:srgbClr val="0046AD"/>
                </a:solidFill>
                <a:latin typeface="+mj-lt"/>
                <a:ea typeface="+mj-ea"/>
                <a:cs typeface="+mj-cs"/>
              </a:defRPr>
            </a:lvl1pPr>
          </a:lstStyle>
          <a:p>
            <a:pPr algn="l"/>
            <a:endParaRPr lang="en-US" sz="2000" u="sng" dirty="0">
              <a:solidFill>
                <a:schemeClr val="tx1">
                  <a:lumMod val="95000"/>
                </a:schemeClr>
              </a:solidFill>
              <a:effectLst>
                <a:outerShdw blurRad="38100" dist="38100" dir="2700000" algn="tl">
                  <a:srgbClr val="000000">
                    <a:alpha val="43137"/>
                  </a:srgbClr>
                </a:outerShdw>
              </a:effectLst>
            </a:endParaRPr>
          </a:p>
        </p:txBody>
      </p:sp>
      <p:sp>
        <p:nvSpPr>
          <p:cNvPr id="20" name="Title 1">
            <a:extLst>
              <a:ext uri="{FF2B5EF4-FFF2-40B4-BE49-F238E27FC236}">
                <a16:creationId xmlns:a16="http://schemas.microsoft.com/office/drawing/2014/main" id="{D8C9DD87-41EA-42D9-AC78-8ECABB63D826}"/>
              </a:ext>
            </a:extLst>
          </p:cNvPr>
          <p:cNvSpPr txBox="1">
            <a:spLocks/>
          </p:cNvSpPr>
          <p:nvPr/>
        </p:nvSpPr>
        <p:spPr>
          <a:xfrm>
            <a:off x="4250493" y="7571440"/>
            <a:ext cx="4437489" cy="646332"/>
          </a:xfrm>
          <a:prstGeom prst="rect">
            <a:avLst/>
          </a:prstGeom>
        </p:spPr>
        <p:txBody>
          <a:bodyPr vert="horz" lIns="91440" tIns="45720" rIns="91440" bIns="45720" rtlCol="0" anchor="ctr">
            <a:normAutofit/>
          </a:bodyPr>
          <a:lstStyle>
            <a:lvl1pPr algn="ctr" defTabSz="685783" rtl="0" eaLnBrk="1" latinLnBrk="0" hangingPunct="1">
              <a:spcBef>
                <a:spcPct val="0"/>
              </a:spcBef>
              <a:buNone/>
              <a:defRPr sz="3300" b="1" kern="1200">
                <a:solidFill>
                  <a:srgbClr val="0046AD"/>
                </a:solidFill>
                <a:latin typeface="+mj-lt"/>
                <a:ea typeface="+mj-ea"/>
                <a:cs typeface="+mj-cs"/>
              </a:defRPr>
            </a:lvl1pPr>
          </a:lstStyle>
          <a:p>
            <a:r>
              <a:rPr lang="en-US" sz="1600" b="0" dirty="0">
                <a:solidFill>
                  <a:schemeClr val="accent3">
                    <a:lumMod val="75000"/>
                    <a:lumOff val="25000"/>
                  </a:schemeClr>
                </a:solidFill>
                <a:latin typeface="+mn-lt"/>
              </a:rPr>
              <a:t>Division of Surface Water</a:t>
            </a:r>
          </a:p>
        </p:txBody>
      </p:sp>
      <p:sp>
        <p:nvSpPr>
          <p:cNvPr id="9" name="Rectangle 8">
            <a:extLst>
              <a:ext uri="{FF2B5EF4-FFF2-40B4-BE49-F238E27FC236}">
                <a16:creationId xmlns:a16="http://schemas.microsoft.com/office/drawing/2014/main" id="{EE8D17E2-21EE-4ADB-8167-57234CC75A53}"/>
              </a:ext>
            </a:extLst>
          </p:cNvPr>
          <p:cNvSpPr/>
          <p:nvPr/>
        </p:nvSpPr>
        <p:spPr>
          <a:xfrm>
            <a:off x="0" y="5989714"/>
            <a:ext cx="12192000" cy="707886"/>
          </a:xfrm>
          <a:prstGeom prst="rect">
            <a:avLst/>
          </a:prstGeom>
        </p:spPr>
        <p:txBody>
          <a:bodyPr wrap="square">
            <a:spAutoFit/>
          </a:bodyPr>
          <a:lstStyle/>
          <a:p>
            <a:pPr algn="ctr"/>
            <a:r>
              <a:rPr lang="en-US" sz="2000" b="1" dirty="0">
                <a:solidFill>
                  <a:schemeClr val="accent1"/>
                </a:solidFill>
                <a:latin typeface="Source Sans 3" panose="020B0503030403020204" pitchFamily="34" charset="0"/>
                <a:ea typeface="+mj-ea"/>
                <a:cs typeface="+mj-cs"/>
              </a:rPr>
              <a:t>Firstname.Lastname@epa.ohio.gov</a:t>
            </a:r>
          </a:p>
          <a:p>
            <a:pPr algn="ctr"/>
            <a:r>
              <a:rPr lang="en-US" sz="2000" b="1" dirty="0">
                <a:solidFill>
                  <a:schemeClr val="accent1"/>
                </a:solidFill>
                <a:latin typeface="Source Sans 3" panose="020B0503030403020204" pitchFamily="34" charset="0"/>
                <a:ea typeface="+mj-ea"/>
                <a:cs typeface="+mj-cs"/>
              </a:rPr>
              <a:t>epa.ohio.gov/stormwater</a:t>
            </a:r>
          </a:p>
        </p:txBody>
      </p:sp>
    </p:spTree>
    <p:extLst>
      <p:ext uri="{BB962C8B-B14F-4D97-AF65-F5344CB8AC3E}">
        <p14:creationId xmlns:p14="http://schemas.microsoft.com/office/powerpoint/2010/main" val="368124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24929-8373-46F3-4EAA-C6829FC9CF37}"/>
              </a:ext>
            </a:extLst>
          </p:cNvPr>
          <p:cNvSpPr>
            <a:spLocks noGrp="1"/>
          </p:cNvSpPr>
          <p:nvPr>
            <p:ph type="title"/>
          </p:nvPr>
        </p:nvSpPr>
        <p:spPr>
          <a:xfrm>
            <a:off x="973243" y="157575"/>
            <a:ext cx="10710801" cy="1050172"/>
          </a:xfrm>
        </p:spPr>
        <p:txBody>
          <a:bodyPr>
            <a:noAutofit/>
          </a:bodyPr>
          <a:lstStyle/>
          <a:p>
            <a:pPr algn="ctr"/>
            <a:r>
              <a:rPr lang="en-US" sz="3999" dirty="0">
                <a:solidFill>
                  <a:schemeClr val="accent1"/>
                </a:solidFill>
              </a:rPr>
              <a:t>Who</a:t>
            </a:r>
            <a:r>
              <a:rPr lang="en-US" sz="3999" dirty="0"/>
              <a:t> </a:t>
            </a:r>
            <a:r>
              <a:rPr lang="en-US" sz="3999" dirty="0">
                <a:solidFill>
                  <a:schemeClr val="accent1"/>
                </a:solidFill>
              </a:rPr>
              <a:t>needs an MS4 NPDES permit?</a:t>
            </a:r>
          </a:p>
        </p:txBody>
      </p:sp>
      <p:sp>
        <p:nvSpPr>
          <p:cNvPr id="5" name="Text Placeholder 4">
            <a:extLst>
              <a:ext uri="{FF2B5EF4-FFF2-40B4-BE49-F238E27FC236}">
                <a16:creationId xmlns:a16="http://schemas.microsoft.com/office/drawing/2014/main" id="{5B88CB12-1F12-3EF2-DA41-AA4B2283D916}"/>
              </a:ext>
            </a:extLst>
          </p:cNvPr>
          <p:cNvSpPr>
            <a:spLocks noGrp="1"/>
          </p:cNvSpPr>
          <p:nvPr>
            <p:ph type="body" sz="half" idx="2"/>
          </p:nvPr>
        </p:nvSpPr>
        <p:spPr>
          <a:xfrm>
            <a:off x="325703" y="1406292"/>
            <a:ext cx="6254755" cy="3873278"/>
          </a:xfrm>
        </p:spPr>
        <p:txBody>
          <a:bodyPr>
            <a:noAutofit/>
          </a:bodyPr>
          <a:lstStyle/>
          <a:p>
            <a:pPr marL="457200" indent="-457200">
              <a:buFont typeface="+mj-lt"/>
              <a:buAutoNum type="arabicPeriod"/>
            </a:pPr>
            <a:r>
              <a:rPr lang="en-US" sz="2399" dirty="0"/>
              <a:t>MS4s w/ pop. ≥ 100,000 per 1990 Census</a:t>
            </a:r>
          </a:p>
          <a:p>
            <a:pPr marL="457200" indent="-457200">
              <a:buFont typeface="+mj-lt"/>
              <a:buAutoNum type="arabicPeriod"/>
            </a:pPr>
            <a:r>
              <a:rPr lang="en-US" sz="2399" dirty="0"/>
              <a:t>“Urbanized Area” per 1990, 2000, 2010 Census </a:t>
            </a:r>
          </a:p>
          <a:p>
            <a:pPr marL="457200" indent="-457200">
              <a:buFont typeface="+mj-lt"/>
              <a:buAutoNum type="arabicPeriod"/>
            </a:pPr>
            <a:r>
              <a:rPr lang="en-US" sz="2399" dirty="0"/>
              <a:t>“Urban Area with a Population of 50,000 or More” per 2020 Census</a:t>
            </a:r>
          </a:p>
          <a:p>
            <a:pPr lvl="1"/>
            <a:r>
              <a:rPr lang="en-US" sz="2200" i="1" dirty="0"/>
              <a:t>*Ohio EPA notified newly regulated MS4s </a:t>
            </a:r>
          </a:p>
          <a:p>
            <a:pPr marL="457200" indent="-457200">
              <a:buFont typeface="+mj-lt"/>
              <a:buAutoNum type="arabicPeriod"/>
            </a:pPr>
            <a:r>
              <a:rPr lang="en-US" sz="2399" dirty="0"/>
              <a:t>MS4s with a pop. ≥  10,000; pop. density ≥ 1000; and discharge to an impaired water</a:t>
            </a:r>
          </a:p>
          <a:p>
            <a:endParaRPr lang="en-US" sz="2399" dirty="0"/>
          </a:p>
          <a:p>
            <a:pPr marL="285664" indent="-285664">
              <a:buFont typeface="Arial" panose="020B0604020202020204" pitchFamily="34" charset="0"/>
              <a:buChar char="•"/>
            </a:pPr>
            <a:endParaRPr lang="en-US" sz="2399" dirty="0"/>
          </a:p>
          <a:p>
            <a:pPr marL="285664" indent="-285664">
              <a:buFont typeface="Arial" panose="020B0604020202020204" pitchFamily="34" charset="0"/>
              <a:buChar char="•"/>
            </a:pPr>
            <a:endParaRPr lang="en-US" sz="2399" dirty="0"/>
          </a:p>
          <a:p>
            <a:pPr marL="285664" indent="-285664">
              <a:buFont typeface="Arial" panose="020B0604020202020204" pitchFamily="34" charset="0"/>
              <a:buChar char="•"/>
            </a:pPr>
            <a:endParaRPr lang="en-US" sz="2399" b="1" dirty="0"/>
          </a:p>
        </p:txBody>
      </p:sp>
      <p:pic>
        <p:nvPicPr>
          <p:cNvPr id="7" name="Picture 6">
            <a:extLst>
              <a:ext uri="{FF2B5EF4-FFF2-40B4-BE49-F238E27FC236}">
                <a16:creationId xmlns:a16="http://schemas.microsoft.com/office/drawing/2014/main" id="{78BC74C9-E69D-9AF1-FE6B-6DB14D6D712D}"/>
              </a:ext>
            </a:extLst>
          </p:cNvPr>
          <p:cNvPicPr>
            <a:picLocks noChangeAspect="1"/>
          </p:cNvPicPr>
          <p:nvPr/>
        </p:nvPicPr>
        <p:blipFill>
          <a:blip r:embed="rId3"/>
          <a:stretch>
            <a:fillRect/>
          </a:stretch>
        </p:blipFill>
        <p:spPr>
          <a:xfrm>
            <a:off x="6788625" y="1406292"/>
            <a:ext cx="4978520" cy="4194123"/>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0D6D23A7-51F9-E805-C3E1-C8AC07AD3715}"/>
              </a:ext>
            </a:extLst>
          </p:cNvPr>
          <p:cNvSpPr>
            <a:spLocks noGrp="1"/>
          </p:cNvSpPr>
          <p:nvPr>
            <p:ph idx="1"/>
          </p:nvPr>
        </p:nvSpPr>
        <p:spPr>
          <a:xfrm>
            <a:off x="8304085" y="5157063"/>
            <a:ext cx="3463060" cy="366923"/>
          </a:xfrm>
          <a:solidFill>
            <a:schemeClr val="bg1"/>
          </a:solidFill>
        </p:spPr>
        <p:txBody>
          <a:bodyPr>
            <a:normAutofit fontScale="85000" lnSpcReduction="20000"/>
          </a:bodyPr>
          <a:lstStyle/>
          <a:p>
            <a:pPr marL="0" indent="0" algn="ctr">
              <a:buNone/>
            </a:pPr>
            <a:r>
              <a:rPr lang="en-US" sz="2399" dirty="0"/>
              <a:t> </a:t>
            </a:r>
            <a:r>
              <a:rPr lang="en-US" sz="2399" b="1" dirty="0"/>
              <a:t>Ohio EPA’s Interactive Map</a:t>
            </a:r>
          </a:p>
        </p:txBody>
      </p:sp>
      <p:sp>
        <p:nvSpPr>
          <p:cNvPr id="8" name="TextBox 7">
            <a:extLst>
              <a:ext uri="{FF2B5EF4-FFF2-40B4-BE49-F238E27FC236}">
                <a16:creationId xmlns:a16="http://schemas.microsoft.com/office/drawing/2014/main" id="{FF17E028-894D-1AF3-75AE-BBE68A39DB38}"/>
              </a:ext>
            </a:extLst>
          </p:cNvPr>
          <p:cNvSpPr txBox="1"/>
          <p:nvPr/>
        </p:nvSpPr>
        <p:spPr>
          <a:xfrm>
            <a:off x="528938" y="5451708"/>
            <a:ext cx="6155603" cy="923330"/>
          </a:xfrm>
          <a:prstGeom prst="rect">
            <a:avLst/>
          </a:prstGeom>
          <a:noFill/>
        </p:spPr>
        <p:txBody>
          <a:bodyPr wrap="square" rtlCol="0">
            <a:spAutoFit/>
          </a:bodyPr>
          <a:lstStyle/>
          <a:p>
            <a:r>
              <a:rPr lang="en-US" i="1" dirty="0"/>
              <a:t>Waiver:</a:t>
            </a:r>
            <a:r>
              <a:rPr lang="en-US" dirty="0"/>
              <a:t> regulated area population &lt; 1,000 &amp; Integrated Report does not list urban runoff, storm sewers, land development, etc., as a cause of impairment</a:t>
            </a:r>
          </a:p>
        </p:txBody>
      </p:sp>
    </p:spTree>
    <p:extLst>
      <p:ext uri="{BB962C8B-B14F-4D97-AF65-F5344CB8AC3E}">
        <p14:creationId xmlns:p14="http://schemas.microsoft.com/office/powerpoint/2010/main" val="2590436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66178-FF93-F872-30E1-F3FA364E5C6F}"/>
              </a:ext>
            </a:extLst>
          </p:cNvPr>
          <p:cNvSpPr>
            <a:spLocks noGrp="1"/>
          </p:cNvSpPr>
          <p:nvPr>
            <p:ph type="title"/>
          </p:nvPr>
        </p:nvSpPr>
        <p:spPr>
          <a:xfrm>
            <a:off x="1163989" y="169641"/>
            <a:ext cx="9209403" cy="1143000"/>
          </a:xfrm>
        </p:spPr>
        <p:txBody>
          <a:bodyPr>
            <a:noAutofit/>
          </a:bodyPr>
          <a:lstStyle/>
          <a:p>
            <a:r>
              <a:rPr lang="en-US" sz="3600" dirty="0">
                <a:solidFill>
                  <a:schemeClr val="accent1"/>
                </a:solidFill>
              </a:rPr>
              <a:t>How does the permit reduce pollution?</a:t>
            </a:r>
          </a:p>
        </p:txBody>
      </p:sp>
      <p:sp>
        <p:nvSpPr>
          <p:cNvPr id="3" name="Content Placeholder 2">
            <a:extLst>
              <a:ext uri="{FF2B5EF4-FFF2-40B4-BE49-F238E27FC236}">
                <a16:creationId xmlns:a16="http://schemas.microsoft.com/office/drawing/2014/main" id="{278E6781-B9E8-45A7-2576-0F0D3E93431B}"/>
              </a:ext>
            </a:extLst>
          </p:cNvPr>
          <p:cNvSpPr>
            <a:spLocks noGrp="1"/>
          </p:cNvSpPr>
          <p:nvPr>
            <p:ph idx="1"/>
          </p:nvPr>
        </p:nvSpPr>
        <p:spPr>
          <a:xfrm>
            <a:off x="1163989" y="1312641"/>
            <a:ext cx="10113611" cy="4897659"/>
          </a:xfrm>
        </p:spPr>
        <p:txBody>
          <a:bodyPr>
            <a:normAutofit fontScale="92500" lnSpcReduction="20000"/>
          </a:bodyPr>
          <a:lstStyle/>
          <a:p>
            <a:r>
              <a:rPr lang="en-US" dirty="0"/>
              <a:t>Stormwater Management Program (SWMP)</a:t>
            </a:r>
          </a:p>
          <a:p>
            <a:pPr lvl="1"/>
            <a:r>
              <a:rPr lang="en-US" dirty="0"/>
              <a:t>Implement Best Management Practices (BMPs)</a:t>
            </a:r>
          </a:p>
          <a:p>
            <a:pPr lvl="2"/>
            <a:r>
              <a:rPr lang="en-US" dirty="0"/>
              <a:t>Structural and operational</a:t>
            </a:r>
          </a:p>
          <a:p>
            <a:pPr lvl="1"/>
            <a:r>
              <a:rPr lang="en-US" dirty="0"/>
              <a:t>Address 6 Minimum Control Measures (MCMs)</a:t>
            </a:r>
          </a:p>
          <a:p>
            <a:pPr lvl="1"/>
            <a:r>
              <a:rPr lang="en-US" dirty="0"/>
              <a:t>Set measurable goals &amp; timelines</a:t>
            </a:r>
          </a:p>
          <a:p>
            <a:pPr lvl="2"/>
            <a:r>
              <a:rPr lang="en-US" dirty="0"/>
              <a:t>Tracks BMP effectiveness. Drives continuous improvement.</a:t>
            </a:r>
          </a:p>
          <a:p>
            <a:pPr lvl="1"/>
            <a:r>
              <a:rPr lang="en-US" dirty="0"/>
              <a:t>Define responsible party/contact</a:t>
            </a:r>
          </a:p>
          <a:p>
            <a:pPr lvl="2"/>
            <a:r>
              <a:rPr lang="en-US" dirty="0"/>
              <a:t>Clear accountability for each BMP</a:t>
            </a:r>
          </a:p>
          <a:p>
            <a:pPr lvl="1"/>
            <a:r>
              <a:rPr lang="en-US" dirty="0"/>
              <a:t>Meet permit’s Performance Standards, including TMDL</a:t>
            </a:r>
          </a:p>
          <a:p>
            <a:pPr lvl="2"/>
            <a:r>
              <a:rPr lang="en-US" dirty="0"/>
              <a:t>Align local actions with watershed pollutant reduction targets.</a:t>
            </a:r>
          </a:p>
          <a:p>
            <a:r>
              <a:rPr lang="en-US" dirty="0"/>
              <a:t>Annual Report – Feedback loop &amp; shows compliance</a:t>
            </a:r>
          </a:p>
          <a:p>
            <a:pPr lvl="1"/>
            <a:r>
              <a:rPr lang="en-US" dirty="0"/>
              <a:t>Submit via eBusiness Center by April 1</a:t>
            </a:r>
            <a:r>
              <a:rPr lang="en-US" baseline="30000" dirty="0"/>
              <a:t>st</a:t>
            </a:r>
            <a:r>
              <a:rPr lang="en-US" dirty="0"/>
              <a:t>  </a:t>
            </a:r>
          </a:p>
          <a:p>
            <a:pPr lvl="2"/>
            <a:endParaRPr lang="en-US" dirty="0"/>
          </a:p>
        </p:txBody>
      </p:sp>
    </p:spTree>
    <p:extLst>
      <p:ext uri="{BB962C8B-B14F-4D97-AF65-F5344CB8AC3E}">
        <p14:creationId xmlns:p14="http://schemas.microsoft.com/office/powerpoint/2010/main" val="3839155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D61661-AA04-469B-BA71-59C2CE66F3E7}"/>
              </a:ext>
            </a:extLst>
          </p:cNvPr>
          <p:cNvSpPr/>
          <p:nvPr/>
        </p:nvSpPr>
        <p:spPr>
          <a:xfrm>
            <a:off x="-19843" y="-24228"/>
            <a:ext cx="12192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Title 1">
            <a:extLst>
              <a:ext uri="{FF2B5EF4-FFF2-40B4-BE49-F238E27FC236}">
                <a16:creationId xmlns:a16="http://schemas.microsoft.com/office/drawing/2014/main" id="{64EBD0F6-5F94-4A71-AFC6-5C666EEC9A09}"/>
              </a:ext>
            </a:extLst>
          </p:cNvPr>
          <p:cNvSpPr>
            <a:spLocks noGrp="1"/>
          </p:cNvSpPr>
          <p:nvPr>
            <p:ph type="title"/>
          </p:nvPr>
        </p:nvSpPr>
        <p:spPr>
          <a:xfrm>
            <a:off x="330506" y="257928"/>
            <a:ext cx="11215171" cy="574675"/>
          </a:xfrm>
        </p:spPr>
        <p:txBody>
          <a:bodyPr>
            <a:noAutofit/>
          </a:bodyPr>
          <a:lstStyle/>
          <a:p>
            <a:pPr>
              <a:defRPr/>
            </a:pPr>
            <a:r>
              <a:rPr kumimoji="0" lang="en-US" sz="2800" b="1" i="0" u="none" strike="noStrike" kern="1200" cap="none" spc="0" normalizeH="0" baseline="0" noProof="0" dirty="0">
                <a:ln>
                  <a:noFill/>
                </a:ln>
                <a:solidFill>
                  <a:srgbClr val="0E3F75"/>
                </a:solidFill>
                <a:effectLst/>
                <a:uLnTx/>
                <a:uFillTx/>
                <a:latin typeface="Source Sans 3" panose="020B0503030403020204" pitchFamily="34" charset="0"/>
                <a:ea typeface="+mj-ea"/>
                <a:cs typeface="+mj-cs"/>
              </a:rPr>
              <a:t>Permit: </a:t>
            </a:r>
            <a:r>
              <a:rPr lang="en-US" sz="2800" dirty="0"/>
              <a:t>6 MCMs</a:t>
            </a:r>
            <a:endParaRPr lang="en-US" altLang="en-US" sz="3600" dirty="0"/>
          </a:p>
        </p:txBody>
      </p:sp>
      <p:pic>
        <p:nvPicPr>
          <p:cNvPr id="26628" name="Picture 10">
            <a:extLst>
              <a:ext uri="{FF2B5EF4-FFF2-40B4-BE49-F238E27FC236}">
                <a16:creationId xmlns:a16="http://schemas.microsoft.com/office/drawing/2014/main" id="{67A020B4-292F-47C7-A5B5-8D385C62B1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95"/>
          <a:stretch/>
        </p:blipFill>
        <p:spPr bwMode="auto">
          <a:xfrm>
            <a:off x="8128002" y="978208"/>
            <a:ext cx="2870199" cy="232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6629" name="Picture 2" descr="M:\Stormwater\PICTURES\MS4 Photos_Diagrams\PP GH\PP_GH_NO.JPG">
            <a:extLst>
              <a:ext uri="{FF2B5EF4-FFF2-40B4-BE49-F238E27FC236}">
                <a16:creationId xmlns:a16="http://schemas.microsoft.com/office/drawing/2014/main" id="{1E8736A4-539B-45D5-B325-DDB01805AA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22" b="7506"/>
          <a:stretch/>
        </p:blipFill>
        <p:spPr bwMode="auto">
          <a:xfrm>
            <a:off x="8305800" y="4009188"/>
            <a:ext cx="2768601" cy="221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6630" name="Picture 8" descr="j0145577">
            <a:extLst>
              <a:ext uri="{FF2B5EF4-FFF2-40B4-BE49-F238E27FC236}">
                <a16:creationId xmlns:a16="http://schemas.microsoft.com/office/drawing/2014/main" id="{12EB703B-4B2B-4FC3-BF85-0C4244A0F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838" y="4114726"/>
            <a:ext cx="3267074" cy="215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6631" name="Picture 9" descr="tuttle dry detention">
            <a:extLst>
              <a:ext uri="{FF2B5EF4-FFF2-40B4-BE49-F238E27FC236}">
                <a16:creationId xmlns:a16="http://schemas.microsoft.com/office/drawing/2014/main" id="{540371C8-8201-4A6A-B95D-E20E7DE5AA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4526" y="4058784"/>
            <a:ext cx="3276788" cy="215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6633" name="TextBox 8">
            <a:extLst>
              <a:ext uri="{FF2B5EF4-FFF2-40B4-BE49-F238E27FC236}">
                <a16:creationId xmlns:a16="http://schemas.microsoft.com/office/drawing/2014/main" id="{AA01F5D8-F083-4A34-B2E7-B0D2D7B34F5F}"/>
              </a:ext>
            </a:extLst>
          </p:cNvPr>
          <p:cNvSpPr txBox="1">
            <a:spLocks noChangeArrowheads="1"/>
          </p:cNvSpPr>
          <p:nvPr/>
        </p:nvSpPr>
        <p:spPr bwMode="auto">
          <a:xfrm>
            <a:off x="589755" y="3404772"/>
            <a:ext cx="31289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effectLst>
                  <a:outerShdw blurRad="38100" dist="38100" dir="2700000" algn="tl">
                    <a:srgbClr val="000000">
                      <a:alpha val="43137"/>
                    </a:srgbClr>
                  </a:outerShdw>
                </a:effectLst>
                <a:latin typeface="Arial" panose="020B0604020202020204" pitchFamily="34" charset="0"/>
              </a:rPr>
              <a:t>Public Education &amp; Outreach</a:t>
            </a:r>
          </a:p>
        </p:txBody>
      </p:sp>
      <p:sp>
        <p:nvSpPr>
          <p:cNvPr id="26634" name="TextBox 9">
            <a:extLst>
              <a:ext uri="{FF2B5EF4-FFF2-40B4-BE49-F238E27FC236}">
                <a16:creationId xmlns:a16="http://schemas.microsoft.com/office/drawing/2014/main" id="{84247D7F-752A-48F0-8085-B80B81265B05}"/>
              </a:ext>
            </a:extLst>
          </p:cNvPr>
          <p:cNvSpPr txBox="1">
            <a:spLocks noChangeArrowheads="1"/>
          </p:cNvSpPr>
          <p:nvPr/>
        </p:nvSpPr>
        <p:spPr bwMode="auto">
          <a:xfrm>
            <a:off x="4648200" y="3404772"/>
            <a:ext cx="3267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effectLst>
                  <a:outerShdw blurRad="38100" dist="38100" dir="2700000" algn="tl">
                    <a:srgbClr val="000000">
                      <a:alpha val="43137"/>
                    </a:srgbClr>
                  </a:outerShdw>
                </a:effectLst>
                <a:latin typeface="Arial" panose="020B0604020202020204" pitchFamily="34" charset="0"/>
              </a:rPr>
              <a:t>Public Involvement &amp; Participation</a:t>
            </a:r>
          </a:p>
        </p:txBody>
      </p:sp>
      <p:sp>
        <p:nvSpPr>
          <p:cNvPr id="26635" name="TextBox 10">
            <a:extLst>
              <a:ext uri="{FF2B5EF4-FFF2-40B4-BE49-F238E27FC236}">
                <a16:creationId xmlns:a16="http://schemas.microsoft.com/office/drawing/2014/main" id="{426299B5-E81B-4D24-8F60-99177D36F6DF}"/>
              </a:ext>
            </a:extLst>
          </p:cNvPr>
          <p:cNvSpPr txBox="1">
            <a:spLocks noChangeArrowheads="1"/>
          </p:cNvSpPr>
          <p:nvPr/>
        </p:nvSpPr>
        <p:spPr bwMode="auto">
          <a:xfrm>
            <a:off x="8026402" y="3404772"/>
            <a:ext cx="37083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effectLst>
                  <a:outerShdw blurRad="38100" dist="38100" dir="2700000" algn="tl">
                    <a:srgbClr val="000000">
                      <a:alpha val="43137"/>
                    </a:srgbClr>
                  </a:outerShdw>
                </a:effectLst>
                <a:latin typeface="Arial" panose="020B0604020202020204" pitchFamily="34" charset="0"/>
              </a:rPr>
              <a:t>Illicit Discharge Detection &amp; Elimination</a:t>
            </a:r>
          </a:p>
        </p:txBody>
      </p:sp>
      <p:sp>
        <p:nvSpPr>
          <p:cNvPr id="26636" name="TextBox 11">
            <a:extLst>
              <a:ext uri="{FF2B5EF4-FFF2-40B4-BE49-F238E27FC236}">
                <a16:creationId xmlns:a16="http://schemas.microsoft.com/office/drawing/2014/main" id="{4330EB42-5410-4814-B4EB-6BC570529B99}"/>
              </a:ext>
            </a:extLst>
          </p:cNvPr>
          <p:cNvSpPr txBox="1">
            <a:spLocks noChangeArrowheads="1"/>
          </p:cNvSpPr>
          <p:nvPr/>
        </p:nvSpPr>
        <p:spPr bwMode="auto">
          <a:xfrm>
            <a:off x="558801" y="6349792"/>
            <a:ext cx="3733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effectLst>
                  <a:outerShdw blurRad="38100" dist="38100" dir="2700000" algn="tl">
                    <a:srgbClr val="000000">
                      <a:alpha val="43137"/>
                    </a:srgbClr>
                  </a:outerShdw>
                </a:effectLst>
                <a:latin typeface="Arial" panose="020B0604020202020204" pitchFamily="34" charset="0"/>
              </a:rPr>
              <a:t>Construction Site Runoff Control</a:t>
            </a:r>
          </a:p>
        </p:txBody>
      </p:sp>
      <p:sp>
        <p:nvSpPr>
          <p:cNvPr id="26637" name="TextBox 12">
            <a:extLst>
              <a:ext uri="{FF2B5EF4-FFF2-40B4-BE49-F238E27FC236}">
                <a16:creationId xmlns:a16="http://schemas.microsoft.com/office/drawing/2014/main" id="{4EE7A3A0-AD64-480D-AC47-0491BBE71052}"/>
              </a:ext>
            </a:extLst>
          </p:cNvPr>
          <p:cNvSpPr txBox="1">
            <a:spLocks noChangeArrowheads="1"/>
          </p:cNvSpPr>
          <p:nvPr/>
        </p:nvSpPr>
        <p:spPr bwMode="auto">
          <a:xfrm>
            <a:off x="4267200" y="6367046"/>
            <a:ext cx="36179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effectLst>
                  <a:outerShdw blurRad="38100" dist="38100" dir="2700000" algn="tl">
                    <a:srgbClr val="000000">
                      <a:alpha val="43137"/>
                    </a:srgbClr>
                  </a:outerShdw>
                </a:effectLst>
                <a:latin typeface="Arial" panose="020B0604020202020204" pitchFamily="34" charset="0"/>
              </a:rPr>
              <a:t>Post-Construction SW Management</a:t>
            </a:r>
          </a:p>
        </p:txBody>
      </p:sp>
      <p:sp>
        <p:nvSpPr>
          <p:cNvPr id="26638" name="TextBox 13">
            <a:extLst>
              <a:ext uri="{FF2B5EF4-FFF2-40B4-BE49-F238E27FC236}">
                <a16:creationId xmlns:a16="http://schemas.microsoft.com/office/drawing/2014/main" id="{E3459E93-7BCE-43CD-BFC8-72907EE44901}"/>
              </a:ext>
            </a:extLst>
          </p:cNvPr>
          <p:cNvSpPr txBox="1">
            <a:spLocks noChangeArrowheads="1"/>
          </p:cNvSpPr>
          <p:nvPr/>
        </p:nvSpPr>
        <p:spPr bwMode="auto">
          <a:xfrm>
            <a:off x="8001000" y="6367046"/>
            <a:ext cx="3733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effectLst>
                  <a:outerShdw blurRad="38100" dist="38100" dir="2700000" algn="tl">
                    <a:srgbClr val="000000">
                      <a:alpha val="43137"/>
                    </a:srgbClr>
                  </a:outerShdw>
                </a:effectLst>
                <a:latin typeface="Arial" panose="020B0604020202020204" pitchFamily="34" charset="0"/>
              </a:rPr>
              <a:t>Pollution Prev. / Good Housekeeping</a:t>
            </a:r>
          </a:p>
        </p:txBody>
      </p:sp>
      <p:pic>
        <p:nvPicPr>
          <p:cNvPr id="2050" name="Picture 2">
            <a:extLst>
              <a:ext uri="{FF2B5EF4-FFF2-40B4-BE49-F238E27FC236}">
                <a16:creationId xmlns:a16="http://schemas.microsoft.com/office/drawing/2014/main" id="{CF38EF5E-63ED-417D-BD08-E612403D5D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1059"/>
          <a:stretch/>
        </p:blipFill>
        <p:spPr bwMode="auto">
          <a:xfrm>
            <a:off x="5030175" y="1018303"/>
            <a:ext cx="2585065" cy="22914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1103552-189E-45E4-8038-97D4E49284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305" b="3100"/>
          <a:stretch/>
        </p:blipFill>
        <p:spPr bwMode="auto">
          <a:xfrm>
            <a:off x="238943" y="1037165"/>
            <a:ext cx="4333057" cy="2291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A8E29-1BC7-D155-D7B1-642DADE2E0DC}"/>
              </a:ext>
            </a:extLst>
          </p:cNvPr>
          <p:cNvSpPr>
            <a:spLocks noGrp="1"/>
          </p:cNvSpPr>
          <p:nvPr>
            <p:ph type="title"/>
          </p:nvPr>
        </p:nvSpPr>
        <p:spPr>
          <a:xfrm>
            <a:off x="609601" y="350867"/>
            <a:ext cx="5868316" cy="733514"/>
          </a:xfrm>
        </p:spPr>
        <p:txBody>
          <a:bodyPr>
            <a:normAutofit fontScale="90000"/>
          </a:bodyPr>
          <a:lstStyle/>
          <a:p>
            <a:r>
              <a:rPr lang="en-US" sz="2800" dirty="0"/>
              <a:t>What can we learn from complaints?</a:t>
            </a:r>
          </a:p>
        </p:txBody>
      </p:sp>
      <p:pic>
        <p:nvPicPr>
          <p:cNvPr id="6" name="Content Placeholder 5">
            <a:extLst>
              <a:ext uri="{FF2B5EF4-FFF2-40B4-BE49-F238E27FC236}">
                <a16:creationId xmlns:a16="http://schemas.microsoft.com/office/drawing/2014/main" id="{8B026E04-7F2E-FBBD-F416-785076510B3B}"/>
              </a:ext>
            </a:extLst>
          </p:cNvPr>
          <p:cNvPicPr>
            <a:picLocks noGrp="1" noChangeAspect="1"/>
          </p:cNvPicPr>
          <p:nvPr>
            <p:ph idx="1"/>
          </p:nvPr>
        </p:nvPicPr>
        <p:blipFill>
          <a:blip r:embed="rId3"/>
          <a:srcRect l="12732" t="25466" r="46208" b="51980"/>
          <a:stretch>
            <a:fillRect/>
          </a:stretch>
        </p:blipFill>
        <p:spPr>
          <a:xfrm>
            <a:off x="7467600" y="561883"/>
            <a:ext cx="4114798" cy="3013655"/>
          </a:xfrm>
          <a:prstGeom prst="rect">
            <a:avLst/>
          </a:prstGeom>
        </p:spPr>
      </p:pic>
      <p:sp>
        <p:nvSpPr>
          <p:cNvPr id="4" name="Text Placeholder 3">
            <a:extLst>
              <a:ext uri="{FF2B5EF4-FFF2-40B4-BE49-F238E27FC236}">
                <a16:creationId xmlns:a16="http://schemas.microsoft.com/office/drawing/2014/main" id="{39E0A064-DDA2-9BED-DC60-4FA66497A6B6}"/>
              </a:ext>
            </a:extLst>
          </p:cNvPr>
          <p:cNvSpPr>
            <a:spLocks noGrp="1"/>
          </p:cNvSpPr>
          <p:nvPr>
            <p:ph type="body" sz="half" idx="2"/>
          </p:nvPr>
        </p:nvSpPr>
        <p:spPr>
          <a:xfrm>
            <a:off x="650039" y="1192733"/>
            <a:ext cx="6397127" cy="5197050"/>
          </a:xfrm>
        </p:spPr>
        <p:txBody>
          <a:bodyPr>
            <a:normAutofit fontScale="85000" lnSpcReduction="10000"/>
          </a:bodyPr>
          <a:lstStyle/>
          <a:p>
            <a:r>
              <a:rPr lang="en-US" sz="2000" dirty="0"/>
              <a:t>They help identify illicit discharges</a:t>
            </a:r>
          </a:p>
          <a:p>
            <a:r>
              <a:rPr lang="en-US" sz="2000" dirty="0"/>
              <a:t>They help us improve public outreach &amp; employee training</a:t>
            </a:r>
          </a:p>
          <a:p>
            <a:r>
              <a:rPr lang="en-US" sz="2000" dirty="0"/>
              <a:t>They show where better BMPs are needed</a:t>
            </a:r>
          </a:p>
          <a:p>
            <a:endParaRPr lang="en-US" sz="2000" dirty="0"/>
          </a:p>
          <a:p>
            <a:r>
              <a:rPr lang="en-US" sz="2000" b="1" dirty="0"/>
              <a:t>Complaint: </a:t>
            </a:r>
            <a:r>
              <a:rPr lang="en-US" sz="2000" dirty="0"/>
              <a:t>“There is a white foam… where the water comes over the dam. This has been going on for a while... Someone needs to … determine what toxic substance is in the water. I have environmental background so I know there is something in the water that shouldn't be.” </a:t>
            </a:r>
          </a:p>
          <a:p>
            <a:pPr lvl="1"/>
            <a:endParaRPr lang="en-US" sz="1800" i="1" dirty="0"/>
          </a:p>
          <a:p>
            <a:pPr lvl="1"/>
            <a:r>
              <a:rPr lang="en-US" sz="1800" i="1" dirty="0"/>
              <a:t>Natural foam: </a:t>
            </a:r>
            <a:r>
              <a:rPr lang="en-US" sz="1800" dirty="0"/>
              <a:t>light white, off-white, brown or yellow. A light earthy or no odor. Light, persistent, not slimy to touch.</a:t>
            </a:r>
          </a:p>
          <a:p>
            <a:pPr lvl="1"/>
            <a:r>
              <a:rPr lang="en-US" sz="1800" i="1" dirty="0"/>
              <a:t>Manmade:</a:t>
            </a:r>
            <a:r>
              <a:rPr lang="en-US" sz="1800" dirty="0"/>
              <a:t> often bright white. Chemical or aromatic odor. </a:t>
            </a:r>
          </a:p>
          <a:p>
            <a:endParaRPr lang="en-US" sz="2000" dirty="0"/>
          </a:p>
          <a:p>
            <a:r>
              <a:rPr lang="en-US" sz="2000" b="1" dirty="0"/>
              <a:t>Complaint:</a:t>
            </a:r>
            <a:r>
              <a:rPr lang="en-US" sz="2000" dirty="0"/>
              <a:t> “Resident using hose to clean lawn mower next to a curb inlet.”</a:t>
            </a:r>
          </a:p>
          <a:p>
            <a:endParaRPr lang="en-US" sz="2000" dirty="0"/>
          </a:p>
          <a:p>
            <a:r>
              <a:rPr lang="en-US" sz="2000" b="1" dirty="0"/>
              <a:t>Complaint:</a:t>
            </a:r>
            <a:r>
              <a:rPr lang="en-US" sz="2000" dirty="0"/>
              <a:t> “Rental store refused to accept equipment with fuel remaining. Gentleman emptied it into parking lot catch basin.”</a:t>
            </a:r>
          </a:p>
          <a:p>
            <a:endParaRPr lang="en-US" sz="2000" dirty="0"/>
          </a:p>
          <a:p>
            <a:endParaRPr lang="en-US" dirty="0"/>
          </a:p>
          <a:p>
            <a:endParaRPr lang="en-US" dirty="0"/>
          </a:p>
        </p:txBody>
      </p:sp>
      <p:pic>
        <p:nvPicPr>
          <p:cNvPr id="10" name="Picture 9">
            <a:extLst>
              <a:ext uri="{FF2B5EF4-FFF2-40B4-BE49-F238E27FC236}">
                <a16:creationId xmlns:a16="http://schemas.microsoft.com/office/drawing/2014/main" id="{B2B1D8E4-9224-BFC5-E370-B40A87600BA2}"/>
              </a:ext>
            </a:extLst>
          </p:cNvPr>
          <p:cNvPicPr>
            <a:picLocks noChangeAspect="1"/>
          </p:cNvPicPr>
          <p:nvPr/>
        </p:nvPicPr>
        <p:blipFill>
          <a:blip r:embed="rId4"/>
          <a:srcRect l="26286" t="14535" r="-1" b="47145"/>
          <a:stretch>
            <a:fillRect/>
          </a:stretch>
        </p:blipFill>
        <p:spPr>
          <a:xfrm>
            <a:off x="7467600" y="3833870"/>
            <a:ext cx="4130235" cy="2860501"/>
          </a:xfrm>
          <a:prstGeom prst="rect">
            <a:avLst/>
          </a:prstGeom>
        </p:spPr>
      </p:pic>
      <p:sp>
        <p:nvSpPr>
          <p:cNvPr id="9" name="TextBox 8">
            <a:extLst>
              <a:ext uri="{FF2B5EF4-FFF2-40B4-BE49-F238E27FC236}">
                <a16:creationId xmlns:a16="http://schemas.microsoft.com/office/drawing/2014/main" id="{2E4F6D1B-8E90-8F07-4545-2A42B6326CC7}"/>
              </a:ext>
            </a:extLst>
          </p:cNvPr>
          <p:cNvSpPr txBox="1"/>
          <p:nvPr/>
        </p:nvSpPr>
        <p:spPr>
          <a:xfrm>
            <a:off x="7557572" y="3175910"/>
            <a:ext cx="2613601" cy="369332"/>
          </a:xfrm>
          <a:prstGeom prst="rect">
            <a:avLst/>
          </a:prstGeom>
          <a:noFill/>
        </p:spPr>
        <p:txBody>
          <a:bodyPr wrap="none" rtlCol="0">
            <a:spAutoFit/>
          </a:bodyPr>
          <a:lstStyle/>
          <a:p>
            <a:r>
              <a:rPr lang="en-US" dirty="0">
                <a:solidFill>
                  <a:schemeClr val="bg1"/>
                </a:solidFill>
              </a:rPr>
              <a:t>Taken by Lynette Hablitzel</a:t>
            </a:r>
          </a:p>
        </p:txBody>
      </p:sp>
      <p:sp>
        <p:nvSpPr>
          <p:cNvPr id="11" name="Oval 10">
            <a:extLst>
              <a:ext uri="{FF2B5EF4-FFF2-40B4-BE49-F238E27FC236}">
                <a16:creationId xmlns:a16="http://schemas.microsoft.com/office/drawing/2014/main" id="{083F134B-6B6A-318F-E039-DF369E9EFD09}"/>
              </a:ext>
            </a:extLst>
          </p:cNvPr>
          <p:cNvSpPr/>
          <p:nvPr/>
        </p:nvSpPr>
        <p:spPr>
          <a:xfrm>
            <a:off x="9265186" y="4428781"/>
            <a:ext cx="209320" cy="253388"/>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Graphic 12" descr="Sad face with solid fill with solid fill">
            <a:extLst>
              <a:ext uri="{FF2B5EF4-FFF2-40B4-BE49-F238E27FC236}">
                <a16:creationId xmlns:a16="http://schemas.microsoft.com/office/drawing/2014/main" id="{03BF3812-2ACD-E724-956D-BE32E373FF3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16072" y="4301701"/>
            <a:ext cx="507547" cy="507547"/>
          </a:xfrm>
          <a:prstGeom prst="rect">
            <a:avLst/>
          </a:prstGeom>
        </p:spPr>
      </p:pic>
      <p:pic>
        <p:nvPicPr>
          <p:cNvPr id="14" name="Graphic 13" descr="Sad face with solid fill with solid fill">
            <a:extLst>
              <a:ext uri="{FF2B5EF4-FFF2-40B4-BE49-F238E27FC236}">
                <a16:creationId xmlns:a16="http://schemas.microsoft.com/office/drawing/2014/main" id="{A3F160ED-61C7-322F-26E2-52D37FCFF1B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808299" y="5010346"/>
            <a:ext cx="507547" cy="507547"/>
          </a:xfrm>
          <a:prstGeom prst="rect">
            <a:avLst/>
          </a:prstGeom>
        </p:spPr>
      </p:pic>
    </p:spTree>
    <p:extLst>
      <p:ext uri="{BB962C8B-B14F-4D97-AF65-F5344CB8AC3E}">
        <p14:creationId xmlns:p14="http://schemas.microsoft.com/office/powerpoint/2010/main" val="2059499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C98A2A-D764-4874-8929-97D60A28C749}"/>
              </a:ext>
            </a:extLst>
          </p:cNvPr>
          <p:cNvSpPr>
            <a:spLocks noGrp="1"/>
          </p:cNvSpPr>
          <p:nvPr>
            <p:ph type="title"/>
          </p:nvPr>
        </p:nvSpPr>
        <p:spPr/>
        <p:txBody>
          <a:bodyPr>
            <a:noAutofit/>
          </a:bodyPr>
          <a:lstStyle/>
          <a:p>
            <a:r>
              <a:rPr lang="en-US" sz="3999" dirty="0">
                <a:solidFill>
                  <a:schemeClr val="accent1"/>
                </a:solidFill>
              </a:rPr>
              <a:t>MCMs 1 &amp; 2:  PE/PI Performance Standards</a:t>
            </a:r>
          </a:p>
        </p:txBody>
      </p:sp>
      <p:sp>
        <p:nvSpPr>
          <p:cNvPr id="5" name="Content Placeholder 4">
            <a:extLst>
              <a:ext uri="{FF2B5EF4-FFF2-40B4-BE49-F238E27FC236}">
                <a16:creationId xmlns:a16="http://schemas.microsoft.com/office/drawing/2014/main" id="{DAEE58CF-86FE-4EA6-A6A7-2EF584348F8E}"/>
              </a:ext>
            </a:extLst>
          </p:cNvPr>
          <p:cNvSpPr>
            <a:spLocks noGrp="1"/>
          </p:cNvSpPr>
          <p:nvPr>
            <p:ph idx="1"/>
          </p:nvPr>
        </p:nvSpPr>
        <p:spPr>
          <a:xfrm>
            <a:off x="609600" y="1470933"/>
            <a:ext cx="10972800" cy="5165724"/>
          </a:xfrm>
        </p:spPr>
        <p:txBody>
          <a:bodyPr>
            <a:noAutofit/>
          </a:bodyPr>
          <a:lstStyle/>
          <a:p>
            <a:r>
              <a:rPr lang="en-US" sz="2600" b="1" dirty="0"/>
              <a:t>Education Goal: </a:t>
            </a:r>
            <a:r>
              <a:rPr lang="en-US" sz="2600" dirty="0"/>
              <a:t>Increase public understanding about stormwater pollution and ways to reduce it</a:t>
            </a:r>
          </a:p>
          <a:p>
            <a:pPr lvl="1"/>
            <a:r>
              <a:rPr lang="en-US" sz="2600" dirty="0"/>
              <a:t>5 messages/themes over permit term</a:t>
            </a:r>
          </a:p>
          <a:p>
            <a:pPr lvl="1"/>
            <a:r>
              <a:rPr lang="en-US" sz="2600" dirty="0"/>
              <a:t>Use more than one delivery mechanism</a:t>
            </a:r>
          </a:p>
          <a:p>
            <a:pPr lvl="1"/>
            <a:r>
              <a:rPr lang="en-US" sz="2600" dirty="0"/>
              <a:t>Reach 50% of regulated population</a:t>
            </a:r>
          </a:p>
          <a:p>
            <a:r>
              <a:rPr lang="en-US" sz="2600" b="1" dirty="0"/>
              <a:t>Involvement Goal:  </a:t>
            </a:r>
            <a:r>
              <a:rPr lang="en-US" sz="2600" dirty="0"/>
              <a:t>Comply with public notice requirements </a:t>
            </a:r>
          </a:p>
          <a:p>
            <a:pPr marL="0" indent="0">
              <a:buNone/>
            </a:pPr>
            <a:r>
              <a:rPr lang="en-US" sz="2600" dirty="0"/>
              <a:t>     and involve the public in stormwater management decisions</a:t>
            </a:r>
          </a:p>
          <a:p>
            <a:pPr lvl="1"/>
            <a:r>
              <a:rPr lang="en-US" sz="2600" dirty="0"/>
              <a:t>5 activities over 5 years</a:t>
            </a:r>
          </a:p>
          <a:p>
            <a:r>
              <a:rPr lang="en-US" sz="2600" dirty="0"/>
              <a:t>PIPE TMDL: </a:t>
            </a:r>
            <a:r>
              <a:rPr lang="en-US" sz="2600" dirty="0">
                <a:ea typeface="Times New Roman" panose="02020603050405020304" pitchFamily="18" charset="0"/>
                <a:cs typeface="Times New Roman" panose="02020603050405020304" pitchFamily="18" charset="0"/>
              </a:rPr>
              <a:t>T</a:t>
            </a:r>
            <a:r>
              <a:rPr lang="en-US" sz="2600" dirty="0">
                <a:effectLst/>
                <a:ea typeface="Times New Roman" panose="02020603050405020304" pitchFamily="18" charset="0"/>
                <a:cs typeface="Times New Roman" panose="02020603050405020304" pitchFamily="18" charset="0"/>
              </a:rPr>
              <a:t>arget each TMDL pollutant at least once in that watershed. </a:t>
            </a:r>
            <a:endParaRPr lang="en-US" sz="2600" dirty="0">
              <a:ea typeface="Times New Roman" panose="02020603050405020304" pitchFamily="18" charset="0"/>
              <a:cs typeface="Times New Roman" panose="02020603050405020304" pitchFamily="18" charset="0"/>
            </a:endParaRPr>
          </a:p>
          <a:p>
            <a:pPr lvl="1"/>
            <a:r>
              <a:rPr lang="en-US" sz="2600" dirty="0">
                <a:effectLst/>
                <a:ea typeface="Times New Roman" panose="02020603050405020304" pitchFamily="18" charset="0"/>
                <a:cs typeface="Times New Roman" panose="02020603050405020304" pitchFamily="18" charset="0"/>
              </a:rPr>
              <a:t> Counts towards five stormwater messages.</a:t>
            </a:r>
          </a:p>
          <a:p>
            <a:pPr lvl="1"/>
            <a:r>
              <a:rPr lang="en-US" sz="2600" dirty="0">
                <a:ea typeface="Times New Roman" panose="02020603050405020304" pitchFamily="18" charset="0"/>
                <a:cs typeface="Times New Roman" panose="02020603050405020304" pitchFamily="18" charset="0"/>
              </a:rPr>
              <a:t>One activity can address multiple pollutants</a:t>
            </a:r>
            <a:endParaRPr lang="en-US" sz="2600" dirty="0">
              <a:effectLst/>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5207B2F-B402-1530-5B2E-020D647DBD77}"/>
              </a:ext>
            </a:extLst>
          </p:cNvPr>
          <p:cNvPicPr>
            <a:picLocks noChangeAspect="1"/>
          </p:cNvPicPr>
          <p:nvPr/>
        </p:nvPicPr>
        <p:blipFill>
          <a:blip r:embed="rId3"/>
          <a:srcRect b="47261"/>
          <a:stretch>
            <a:fillRect/>
          </a:stretch>
        </p:blipFill>
        <p:spPr>
          <a:xfrm>
            <a:off x="9638666" y="2230790"/>
            <a:ext cx="2042885" cy="2396420"/>
          </a:xfrm>
          <a:prstGeom prst="rect">
            <a:avLst/>
          </a:prstGeom>
        </p:spPr>
      </p:pic>
    </p:spTree>
    <p:extLst>
      <p:ext uri="{BB962C8B-B14F-4D97-AF65-F5344CB8AC3E}">
        <p14:creationId xmlns:p14="http://schemas.microsoft.com/office/powerpoint/2010/main" val="36005225"/>
      </p:ext>
    </p:extLst>
  </p:cSld>
  <p:clrMapOvr>
    <a:masterClrMapping/>
  </p:clrMapOvr>
</p:sld>
</file>

<file path=ppt/theme/theme1.xml><?xml version="1.0" encoding="utf-8"?>
<a:theme xmlns:a="http://schemas.openxmlformats.org/drawingml/2006/main" name="Standard_no_bor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_border_dark" id="{18AD952D-BEB1-4CDD-B182-805C3B2F16DC}" vid="{A4F0C7B5-F39B-4D46-BC27-C8BAF203AAEB}"/>
    </a:ext>
  </a:extLst>
</a:theme>
</file>

<file path=ppt/theme/theme2.xml><?xml version="1.0" encoding="utf-8"?>
<a:theme xmlns:a="http://schemas.openxmlformats.org/drawingml/2006/main" name="1_Standard_no_bor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_border_dark" id="{18AD952D-BEB1-4CDD-B182-805C3B2F16DC}" vid="{A4F0C7B5-F39B-4D46-BC27-C8BAF203AAEB}"/>
    </a:ext>
  </a:extLst>
</a:theme>
</file>

<file path=ppt/theme/theme3.xml><?xml version="1.0" encoding="utf-8"?>
<a:theme xmlns:a="http://schemas.openxmlformats.org/drawingml/2006/main" name="2_Standard_no_bor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_border_dark" id="{18AD952D-BEB1-4CDD-B182-805C3B2F16DC}" vid="{A4F0C7B5-F39B-4D46-BC27-C8BAF203AAEB}"/>
    </a:ext>
  </a:extLst>
</a:theme>
</file>

<file path=ppt/theme/theme4.xml><?xml version="1.0" encoding="utf-8"?>
<a:theme xmlns:a="http://schemas.openxmlformats.org/drawingml/2006/main" name="3_Standard_no_border">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Standard_no_border">
  <a:themeElements>
    <a:clrScheme name="Ohio EPA">
      <a:dk1>
        <a:sysClr val="windowText" lastClr="000000"/>
      </a:dk1>
      <a:lt1>
        <a:srgbClr val="FFFFFF"/>
      </a:lt1>
      <a:dk2>
        <a:srgbClr val="B0B3AF"/>
      </a:dk2>
      <a:lt2>
        <a:srgbClr val="F0F0F0"/>
      </a:lt2>
      <a:accent1>
        <a:srgbClr val="C12637"/>
      </a:accent1>
      <a:accent2>
        <a:srgbClr val="0E3F75"/>
      </a:accent2>
      <a:accent3>
        <a:srgbClr val="000000"/>
      </a:accent3>
      <a:accent4>
        <a:srgbClr val="0098D3"/>
      </a:accent4>
      <a:accent5>
        <a:srgbClr val="729364"/>
      </a:accent5>
      <a:accent6>
        <a:srgbClr val="EBA70E"/>
      </a:accent6>
      <a:hlink>
        <a:srgbClr val="C12637"/>
      </a:hlink>
      <a:folHlink>
        <a:srgbClr val="C1263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idescreen" id="{C445AA37-CCE0-4077-AE0D-90F00BB45B3B}" vid="{FFC95EB2-4AFF-4532-B8CE-E2709791EE97}"/>
    </a:ext>
  </a:extLst>
</a:theme>
</file>

<file path=ppt/theme/theme6.xml><?xml version="1.0" encoding="utf-8"?>
<a:theme xmlns:a="http://schemas.openxmlformats.org/drawingml/2006/main" name="5_Standard_no_border">
  <a:themeElements>
    <a:clrScheme name="Ohio EPA">
      <a:dk1>
        <a:sysClr val="windowText" lastClr="000000"/>
      </a:dk1>
      <a:lt1>
        <a:srgbClr val="FFFFFF"/>
      </a:lt1>
      <a:dk2>
        <a:srgbClr val="B0B3AF"/>
      </a:dk2>
      <a:lt2>
        <a:srgbClr val="F0F0F0"/>
      </a:lt2>
      <a:accent1>
        <a:srgbClr val="C12637"/>
      </a:accent1>
      <a:accent2>
        <a:srgbClr val="0E3F75"/>
      </a:accent2>
      <a:accent3>
        <a:srgbClr val="000000"/>
      </a:accent3>
      <a:accent4>
        <a:srgbClr val="0098D3"/>
      </a:accent4>
      <a:accent5>
        <a:srgbClr val="729364"/>
      </a:accent5>
      <a:accent6>
        <a:srgbClr val="EBA70E"/>
      </a:accent6>
      <a:hlink>
        <a:srgbClr val="C12637"/>
      </a:hlink>
      <a:folHlink>
        <a:srgbClr val="C1263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idescreen" id="{C445AA37-CCE0-4077-AE0D-90F00BB45B3B}" vid="{FFC95EB2-4AFF-4532-B8CE-E2709791EE9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hio EPA">
    <a:dk1>
      <a:sysClr val="windowText" lastClr="000000"/>
    </a:dk1>
    <a:lt1>
      <a:srgbClr val="FFFFFF"/>
    </a:lt1>
    <a:dk2>
      <a:srgbClr val="B0B3AF"/>
    </a:dk2>
    <a:lt2>
      <a:srgbClr val="F0F0F0"/>
    </a:lt2>
    <a:accent1>
      <a:srgbClr val="C12637"/>
    </a:accent1>
    <a:accent2>
      <a:srgbClr val="0E3F75"/>
    </a:accent2>
    <a:accent3>
      <a:srgbClr val="000000"/>
    </a:accent3>
    <a:accent4>
      <a:srgbClr val="0098D3"/>
    </a:accent4>
    <a:accent5>
      <a:srgbClr val="729364"/>
    </a:accent5>
    <a:accent6>
      <a:srgbClr val="EBA70E"/>
    </a:accent6>
    <a:hlink>
      <a:srgbClr val="C12637"/>
    </a:hlink>
    <a:folHlink>
      <a:srgbClr val="C12637"/>
    </a:folHlink>
  </a:clrScheme>
</a:themeOverride>
</file>

<file path=ppt/theme/themeOverride2.xml><?xml version="1.0" encoding="utf-8"?>
<a:themeOverride xmlns:a="http://schemas.openxmlformats.org/drawingml/2006/main">
  <a:clrScheme name="Ohio EPA">
    <a:dk1>
      <a:sysClr val="windowText" lastClr="000000"/>
    </a:dk1>
    <a:lt1>
      <a:srgbClr val="FFFFFF"/>
    </a:lt1>
    <a:dk2>
      <a:srgbClr val="B0B3AF"/>
    </a:dk2>
    <a:lt2>
      <a:srgbClr val="F0F0F0"/>
    </a:lt2>
    <a:accent1>
      <a:srgbClr val="C12637"/>
    </a:accent1>
    <a:accent2>
      <a:srgbClr val="0E3F75"/>
    </a:accent2>
    <a:accent3>
      <a:srgbClr val="000000"/>
    </a:accent3>
    <a:accent4>
      <a:srgbClr val="0098D3"/>
    </a:accent4>
    <a:accent5>
      <a:srgbClr val="729364"/>
    </a:accent5>
    <a:accent6>
      <a:srgbClr val="EBA70E"/>
    </a:accent6>
    <a:hlink>
      <a:srgbClr val="C12637"/>
    </a:hlink>
    <a:folHlink>
      <a:srgbClr val="C12637"/>
    </a:folHlink>
  </a:clrScheme>
</a:themeOverride>
</file>

<file path=ppt/theme/themeOverride3.xml><?xml version="1.0" encoding="utf-8"?>
<a:themeOverride xmlns:a="http://schemas.openxmlformats.org/drawingml/2006/main">
  <a:clrScheme name="Ohio EPA">
    <a:dk1>
      <a:sysClr val="windowText" lastClr="000000"/>
    </a:dk1>
    <a:lt1>
      <a:srgbClr val="FFFFFF"/>
    </a:lt1>
    <a:dk2>
      <a:srgbClr val="B0B3AF"/>
    </a:dk2>
    <a:lt2>
      <a:srgbClr val="F0F0F0"/>
    </a:lt2>
    <a:accent1>
      <a:srgbClr val="C12637"/>
    </a:accent1>
    <a:accent2>
      <a:srgbClr val="0E3F75"/>
    </a:accent2>
    <a:accent3>
      <a:srgbClr val="000000"/>
    </a:accent3>
    <a:accent4>
      <a:srgbClr val="0098D3"/>
    </a:accent4>
    <a:accent5>
      <a:srgbClr val="729364"/>
    </a:accent5>
    <a:accent6>
      <a:srgbClr val="EBA70E"/>
    </a:accent6>
    <a:hlink>
      <a:srgbClr val="C12637"/>
    </a:hlink>
    <a:folHlink>
      <a:srgbClr val="C12637"/>
    </a:folHlink>
  </a:clrScheme>
</a:themeOverride>
</file>

<file path=ppt/theme/themeOverride4.xml><?xml version="1.0" encoding="utf-8"?>
<a:themeOverride xmlns:a="http://schemas.openxmlformats.org/drawingml/2006/main">
  <a:clrScheme name="Ohio EPA">
    <a:dk1>
      <a:sysClr val="windowText" lastClr="000000"/>
    </a:dk1>
    <a:lt1>
      <a:srgbClr val="FFFFFF"/>
    </a:lt1>
    <a:dk2>
      <a:srgbClr val="B0B3AF"/>
    </a:dk2>
    <a:lt2>
      <a:srgbClr val="F0F0F0"/>
    </a:lt2>
    <a:accent1>
      <a:srgbClr val="C12637"/>
    </a:accent1>
    <a:accent2>
      <a:srgbClr val="0E3F75"/>
    </a:accent2>
    <a:accent3>
      <a:srgbClr val="000000"/>
    </a:accent3>
    <a:accent4>
      <a:srgbClr val="0098D3"/>
    </a:accent4>
    <a:accent5>
      <a:srgbClr val="729364"/>
    </a:accent5>
    <a:accent6>
      <a:srgbClr val="EBA70E"/>
    </a:accent6>
    <a:hlink>
      <a:srgbClr val="C12637"/>
    </a:hlink>
    <a:folHlink>
      <a:srgbClr val="C12637"/>
    </a:folHlink>
  </a:clrScheme>
</a:themeOverride>
</file>

<file path=ppt/theme/themeOverride5.xml><?xml version="1.0" encoding="utf-8"?>
<a:themeOverride xmlns:a="http://schemas.openxmlformats.org/drawingml/2006/main">
  <a:clrScheme name="Ohio EPA">
    <a:dk1>
      <a:sysClr val="windowText" lastClr="000000"/>
    </a:dk1>
    <a:lt1>
      <a:srgbClr val="FFFFFF"/>
    </a:lt1>
    <a:dk2>
      <a:srgbClr val="B0B3AF"/>
    </a:dk2>
    <a:lt2>
      <a:srgbClr val="F0F0F0"/>
    </a:lt2>
    <a:accent1>
      <a:srgbClr val="C12637"/>
    </a:accent1>
    <a:accent2>
      <a:srgbClr val="0E3F75"/>
    </a:accent2>
    <a:accent3>
      <a:srgbClr val="000000"/>
    </a:accent3>
    <a:accent4>
      <a:srgbClr val="0098D3"/>
    </a:accent4>
    <a:accent5>
      <a:srgbClr val="729364"/>
    </a:accent5>
    <a:accent6>
      <a:srgbClr val="EBA70E"/>
    </a:accent6>
    <a:hlink>
      <a:srgbClr val="C12637"/>
    </a:hlink>
    <a:folHlink>
      <a:srgbClr val="C12637"/>
    </a:folHlink>
  </a:clrScheme>
</a:themeOverride>
</file>

<file path=ppt/theme/themeOverride6.xml><?xml version="1.0" encoding="utf-8"?>
<a:themeOverride xmlns:a="http://schemas.openxmlformats.org/drawingml/2006/main">
  <a:clrScheme name="Ohio EPA">
    <a:dk1>
      <a:sysClr val="windowText" lastClr="000000"/>
    </a:dk1>
    <a:lt1>
      <a:srgbClr val="FFFFFF"/>
    </a:lt1>
    <a:dk2>
      <a:srgbClr val="B0B3AF"/>
    </a:dk2>
    <a:lt2>
      <a:srgbClr val="F0F0F0"/>
    </a:lt2>
    <a:accent1>
      <a:srgbClr val="C12637"/>
    </a:accent1>
    <a:accent2>
      <a:srgbClr val="0E3F75"/>
    </a:accent2>
    <a:accent3>
      <a:srgbClr val="000000"/>
    </a:accent3>
    <a:accent4>
      <a:srgbClr val="0098D3"/>
    </a:accent4>
    <a:accent5>
      <a:srgbClr val="729364"/>
    </a:accent5>
    <a:accent6>
      <a:srgbClr val="EBA70E"/>
    </a:accent6>
    <a:hlink>
      <a:srgbClr val="C12637"/>
    </a:hlink>
    <a:folHlink>
      <a:srgbClr val="C12637"/>
    </a:folHlink>
  </a:clrScheme>
</a:themeOverride>
</file>

<file path=ppt/theme/themeOverride7.xml><?xml version="1.0" encoding="utf-8"?>
<a:themeOverride xmlns:a="http://schemas.openxmlformats.org/drawingml/2006/main">
  <a:clrScheme name="Ohio EPA">
    <a:dk1>
      <a:sysClr val="windowText" lastClr="000000"/>
    </a:dk1>
    <a:lt1>
      <a:srgbClr val="FFFFFF"/>
    </a:lt1>
    <a:dk2>
      <a:srgbClr val="B0B3AF"/>
    </a:dk2>
    <a:lt2>
      <a:srgbClr val="F0F0F0"/>
    </a:lt2>
    <a:accent1>
      <a:srgbClr val="C12637"/>
    </a:accent1>
    <a:accent2>
      <a:srgbClr val="0E3F75"/>
    </a:accent2>
    <a:accent3>
      <a:srgbClr val="000000"/>
    </a:accent3>
    <a:accent4>
      <a:srgbClr val="0098D3"/>
    </a:accent4>
    <a:accent5>
      <a:srgbClr val="729364"/>
    </a:accent5>
    <a:accent6>
      <a:srgbClr val="EBA70E"/>
    </a:accent6>
    <a:hlink>
      <a:srgbClr val="C12637"/>
    </a:hlink>
    <a:folHlink>
      <a:srgbClr val="C12637"/>
    </a:folHlink>
  </a:clrScheme>
</a:themeOverride>
</file>

<file path=docMetadata/LabelInfo.xml><?xml version="1.0" encoding="utf-8"?>
<clbl:labelList xmlns:clbl="http://schemas.microsoft.com/office/2020/mipLabelMetadata">
  <clbl:label id="{f920f5b4-f35a-4bd1-ab57-79db69ad10fb}" enabled="1" method="Standard" siteId="{50f8fcc4-94d8-4f07-84eb-36ed57c7c8a2}" removed="0"/>
</clbl:labelList>
</file>

<file path=docProps/app.xml><?xml version="1.0" encoding="utf-8"?>
<Properties xmlns="http://schemas.openxmlformats.org/officeDocument/2006/extended-properties" xmlns:vt="http://schemas.openxmlformats.org/officeDocument/2006/docPropsVTypes">
  <TotalTime>8503</TotalTime>
  <Words>6156</Words>
  <Application>Microsoft Office PowerPoint</Application>
  <PresentationFormat>Widescreen</PresentationFormat>
  <Paragraphs>522</Paragraphs>
  <Slides>45</Slides>
  <Notes>45</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45</vt:i4>
      </vt:variant>
    </vt:vector>
  </HeadingPairs>
  <TitlesOfParts>
    <vt:vector size="59" baseType="lpstr">
      <vt:lpstr>Aptos</vt:lpstr>
      <vt:lpstr>Arial</vt:lpstr>
      <vt:lpstr>Calibri</vt:lpstr>
      <vt:lpstr>Courier New</vt:lpstr>
      <vt:lpstr>Monotype Sorts</vt:lpstr>
      <vt:lpstr>Söhne</vt:lpstr>
      <vt:lpstr>Source Sans 3</vt:lpstr>
      <vt:lpstr>Times New Roman</vt:lpstr>
      <vt:lpstr>Standard_no_border</vt:lpstr>
      <vt:lpstr>1_Standard_no_border</vt:lpstr>
      <vt:lpstr>2_Standard_no_border</vt:lpstr>
      <vt:lpstr>3_Standard_no_border</vt:lpstr>
      <vt:lpstr>4_Standard_no_border</vt:lpstr>
      <vt:lpstr>5_Standard_no_border</vt:lpstr>
      <vt:lpstr> The Complaint Files: Stormwater, MS4s, &amp; Real-World Lessons   </vt:lpstr>
      <vt:lpstr>The “Why”</vt:lpstr>
      <vt:lpstr>What’s an MS4?</vt:lpstr>
      <vt:lpstr>Why permit an MS4?</vt:lpstr>
      <vt:lpstr>Who needs an MS4 NPDES permit?</vt:lpstr>
      <vt:lpstr>How does the permit reduce pollution?</vt:lpstr>
      <vt:lpstr>Permit: 6 MCMs</vt:lpstr>
      <vt:lpstr>What can we learn from complaints?</vt:lpstr>
      <vt:lpstr>MCMs 1 &amp; 2:  PE/PI Performance Standards</vt:lpstr>
      <vt:lpstr>Case Study — Trash‑Filled Stream</vt:lpstr>
      <vt:lpstr>MCM 3: Illicit Discharge Detection &amp; Elimination (IDDE)</vt:lpstr>
      <vt:lpstr>IDDE Performance Standards</vt:lpstr>
      <vt:lpstr>Differences in Legal Authority</vt:lpstr>
      <vt:lpstr>IDDE Performance Standards</vt:lpstr>
      <vt:lpstr>Case Study – The Beer Funnel</vt:lpstr>
      <vt:lpstr>IDDE Performance Standards</vt:lpstr>
      <vt:lpstr>Illicit Discharges are More than Failing Septic Systems</vt:lpstr>
      <vt:lpstr>Case Study: Follow the Yellow Brick Road</vt:lpstr>
      <vt:lpstr>Case Study — Oil is Everywhere</vt:lpstr>
      <vt:lpstr>MCM 4 &amp; 5: Construction &amp; Post-Construction </vt:lpstr>
      <vt:lpstr>MCM 4 &amp; 5: Performance Standards</vt:lpstr>
      <vt:lpstr>Case Study — A Sedimental Journey</vt:lpstr>
      <vt:lpstr>Case Study – Here Comes the Rain</vt:lpstr>
      <vt:lpstr>Stormwater Controls Add Value</vt:lpstr>
      <vt:lpstr>Case Study — Concrete Slurry</vt:lpstr>
      <vt:lpstr>Long Term BMP O&amp;M is Key</vt:lpstr>
      <vt:lpstr>Case Study: Dirty Deeds?</vt:lpstr>
      <vt:lpstr>Non-Compliance &amp; Enforcement</vt:lpstr>
      <vt:lpstr>MCM 5 Performance Standard</vt:lpstr>
      <vt:lpstr>Case Study — City Flooding</vt:lpstr>
      <vt:lpstr>MCM 6: Pollution Prevention &amp; Good Housekeeping (P2GH)</vt:lpstr>
      <vt:lpstr>P2GH Overview</vt:lpstr>
      <vt:lpstr>P2GH Performance Standards</vt:lpstr>
      <vt:lpstr>P2GH Performance Standards</vt:lpstr>
      <vt:lpstr>P2GH Performance Standards</vt:lpstr>
      <vt:lpstr>Other Municipal Ops Subject to P2GH</vt:lpstr>
      <vt:lpstr>P2GH Complaints</vt:lpstr>
      <vt:lpstr>Complaints Outside Ohio EPA  Authority</vt:lpstr>
      <vt:lpstr>When does Ohio EPA inspect?</vt:lpstr>
      <vt:lpstr>What happens after an Ohio EPA Inspection/Audit?</vt:lpstr>
      <vt:lpstr>Small MS4 General Permit Status</vt:lpstr>
      <vt:lpstr>Draft Small MS4 General Permit </vt:lpstr>
      <vt:lpstr>Final Thoughts</vt:lpstr>
      <vt:lpstr>Resources to get new staff up to speed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Hablitzel, Lynette</dc:creator>
  <cp:lastModifiedBy>Hablitzel, Lynette</cp:lastModifiedBy>
  <cp:revision>207</cp:revision>
  <dcterms:created xsi:type="dcterms:W3CDTF">2022-02-03T22:39:30Z</dcterms:created>
  <dcterms:modified xsi:type="dcterms:W3CDTF">2026-05-06T12:32:03Z</dcterms:modified>
</cp:coreProperties>
</file>