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 id="2147483684"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6858000" type="screen4x3"/>
  <p:notesSz cx="7010400" cy="9296400"/>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46" y="-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e7a9372a70_0_80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228600" lvl="0" indent="-228600" algn="l" rtl="0">
              <a:lnSpc>
                <a:spcPct val="100000"/>
              </a:lnSpc>
              <a:spcBef>
                <a:spcPts val="0"/>
              </a:spcBef>
              <a:spcAft>
                <a:spcPts val="0"/>
              </a:spcAft>
              <a:buClr>
                <a:schemeClr val="dk1"/>
              </a:buClr>
              <a:buSzPts val="3600"/>
              <a:buChar char="•"/>
            </a:pPr>
            <a:r>
              <a:rPr lang="en-US" sz="3600">
                <a:solidFill>
                  <a:schemeClr val="dk1"/>
                </a:solidFill>
                <a:latin typeface="Calibri"/>
                <a:ea typeface="Calibri"/>
                <a:cs typeface="Calibri"/>
                <a:sym typeface="Calibri"/>
              </a:rPr>
              <a:t>Welcome </a:t>
            </a:r>
            <a:endParaRPr/>
          </a:p>
          <a:p>
            <a:pPr marL="228600" lvl="0" indent="-228600" algn="l" rtl="0">
              <a:lnSpc>
                <a:spcPct val="100000"/>
              </a:lnSpc>
              <a:spcBef>
                <a:spcPts val="0"/>
              </a:spcBef>
              <a:spcAft>
                <a:spcPts val="0"/>
              </a:spcAft>
              <a:buClr>
                <a:schemeClr val="dk1"/>
              </a:buClr>
              <a:buSzPts val="3600"/>
              <a:buChar char="•"/>
            </a:pPr>
            <a:r>
              <a:rPr lang="en-US" sz="3600">
                <a:solidFill>
                  <a:schemeClr val="dk1"/>
                </a:solidFill>
                <a:latin typeface="Calibri"/>
                <a:ea typeface="Calibri"/>
                <a:cs typeface="Calibri"/>
                <a:sym typeface="Calibri"/>
              </a:rPr>
              <a:t>Hosts Introductions </a:t>
            </a:r>
            <a:endParaRPr/>
          </a:p>
          <a:p>
            <a:pPr marL="228600" lvl="0" indent="-228600" algn="l" rtl="0">
              <a:lnSpc>
                <a:spcPct val="100000"/>
              </a:lnSpc>
              <a:spcBef>
                <a:spcPts val="0"/>
              </a:spcBef>
              <a:spcAft>
                <a:spcPts val="0"/>
              </a:spcAft>
              <a:buClr>
                <a:schemeClr val="dk1"/>
              </a:buClr>
              <a:buSzPts val="3600"/>
              <a:buChar char="•"/>
            </a:pPr>
            <a:r>
              <a:rPr lang="en-US" sz="3600">
                <a:solidFill>
                  <a:schemeClr val="dk1"/>
                </a:solidFill>
                <a:latin typeface="Calibri"/>
                <a:ea typeface="Calibri"/>
                <a:cs typeface="Calibri"/>
                <a:sym typeface="Calibri"/>
              </a:rPr>
              <a:t>Thank you Bootcamp Planning Committee &amp; Speakers </a:t>
            </a:r>
            <a:endParaRPr sz="3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36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30" name="Google Shape;230;g3e7a9372a70_0_8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e7a9372a70_0_84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a:t>Show during Breaks </a:t>
            </a:r>
            <a:endParaRPr/>
          </a:p>
        </p:txBody>
      </p:sp>
      <p:sp>
        <p:nvSpPr>
          <p:cNvPr id="365" name="Google Shape;365;g3e7a9372a70_0_84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e7a9372a70_0_86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a:t>Show during Breaks </a:t>
            </a:r>
            <a:endParaRPr/>
          </a:p>
        </p:txBody>
      </p:sp>
      <p:sp>
        <p:nvSpPr>
          <p:cNvPr id="376" name="Google Shape;376;g3e7a9372a70_0_8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e7a9372a70_0_8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sz="3600">
                <a:solidFill>
                  <a:schemeClr val="dk1"/>
                </a:solidFill>
                <a:latin typeface="Calibri"/>
                <a:ea typeface="Calibri"/>
                <a:cs typeface="Calibri"/>
                <a:sym typeface="Calibri"/>
              </a:rPr>
              <a:t>Remind attendees to scan afternoon session confirmation after lunch. </a:t>
            </a:r>
            <a:endParaRPr/>
          </a:p>
        </p:txBody>
      </p:sp>
      <p:sp>
        <p:nvSpPr>
          <p:cNvPr id="388" name="Google Shape;388;g3e7a9372a70_0_8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e7a9372a70_0_85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a:t>Show during Breaks </a:t>
            </a:r>
            <a:endParaRPr/>
          </a:p>
        </p:txBody>
      </p:sp>
      <p:sp>
        <p:nvSpPr>
          <p:cNvPr id="399" name="Google Shape;399;g3e7a9372a70_0_8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706a9bff0c_0_349:notes"/>
          <p:cNvSpPr txBox="1">
            <a:spLocks noGrp="1"/>
          </p:cNvSpPr>
          <p:nvPr>
            <p:ph type="body" idx="1"/>
          </p:nvPr>
        </p:nvSpPr>
        <p:spPr>
          <a:xfrm>
            <a:off x="747776" y="4636580"/>
            <a:ext cx="5982300" cy="4392600"/>
          </a:xfrm>
          <a:prstGeom prst="rect">
            <a:avLst/>
          </a:prstGeom>
          <a:noFill/>
          <a:ln>
            <a:noFill/>
          </a:ln>
        </p:spPr>
        <p:txBody>
          <a:bodyPr spcFirstLastPara="1" wrap="square" lIns="98450" tIns="98450" rIns="98450" bIns="98450" anchor="t" anchorCtr="0">
            <a:noAutofit/>
          </a:bodyPr>
          <a:lstStyle/>
          <a:p>
            <a:pPr marL="0" lvl="0" indent="0" algn="l" rtl="0">
              <a:spcBef>
                <a:spcPts val="0"/>
              </a:spcBef>
              <a:spcAft>
                <a:spcPts val="0"/>
              </a:spcAft>
              <a:buNone/>
            </a:pPr>
            <a:endParaRPr/>
          </a:p>
        </p:txBody>
      </p:sp>
      <p:sp>
        <p:nvSpPr>
          <p:cNvPr id="411" name="Google Shape;411;g2706a9bff0c_0_349:notes"/>
          <p:cNvSpPr>
            <a:spLocks noGrp="1" noRot="1" noChangeAspect="1"/>
          </p:cNvSpPr>
          <p:nvPr>
            <p:ph type="sldImg" idx="2"/>
          </p:nvPr>
        </p:nvSpPr>
        <p:spPr>
          <a:xfrm>
            <a:off x="1300163" y="733425"/>
            <a:ext cx="4878387" cy="3659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706a9bff0c_0_355:notes"/>
          <p:cNvSpPr txBox="1">
            <a:spLocks noGrp="1"/>
          </p:cNvSpPr>
          <p:nvPr>
            <p:ph type="body" idx="1"/>
          </p:nvPr>
        </p:nvSpPr>
        <p:spPr>
          <a:xfrm>
            <a:off x="747776" y="4636580"/>
            <a:ext cx="5982300" cy="4392600"/>
          </a:xfrm>
          <a:prstGeom prst="rect">
            <a:avLst/>
          </a:prstGeom>
          <a:noFill/>
          <a:ln>
            <a:noFill/>
          </a:ln>
        </p:spPr>
        <p:txBody>
          <a:bodyPr spcFirstLastPara="1" wrap="square" lIns="98450" tIns="98450" rIns="98450" bIns="98450" anchor="t" anchorCtr="0">
            <a:noAutofit/>
          </a:bodyPr>
          <a:lstStyle/>
          <a:p>
            <a:pPr marL="492345" lvl="0" indent="-321391" algn="l" rtl="0">
              <a:spcBef>
                <a:spcPts val="0"/>
              </a:spcBef>
              <a:spcAft>
                <a:spcPts val="0"/>
              </a:spcAft>
              <a:buNone/>
            </a:pPr>
            <a:r>
              <a:rPr lang="en-US"/>
              <a:t>The OSWA Education Committee</a:t>
            </a:r>
            <a:endParaRPr/>
          </a:p>
          <a:p>
            <a:pPr marL="492345" lvl="0" indent="-321391" algn="l" rtl="0">
              <a:spcBef>
                <a:spcPts val="0"/>
              </a:spcBef>
              <a:spcAft>
                <a:spcPts val="0"/>
              </a:spcAft>
              <a:buNone/>
            </a:pPr>
            <a:r>
              <a:rPr lang="en-US"/>
              <a:t>Purpose statement: The education committee plans and organizes educational and networking events for stormwater professionals throughout the State of Ohio. </a:t>
            </a:r>
            <a:endParaRPr/>
          </a:p>
          <a:p>
            <a:pPr marL="170955" lvl="0" indent="0" algn="l" rtl="0">
              <a:spcBef>
                <a:spcPts val="0"/>
              </a:spcBef>
              <a:spcAft>
                <a:spcPts val="0"/>
              </a:spcAft>
              <a:buNone/>
            </a:pPr>
            <a:endParaRPr/>
          </a:p>
          <a:p>
            <a:pPr marL="492345" lvl="0" indent="-321391" algn="l" rtl="0">
              <a:spcBef>
                <a:spcPts val="0"/>
              </a:spcBef>
              <a:spcAft>
                <a:spcPts val="0"/>
              </a:spcAft>
              <a:buNone/>
            </a:pPr>
            <a:r>
              <a:rPr lang="en-US"/>
              <a:t>Plans, coordinates and hosts these training opportunities and educational resources for Ohio’s MS4 communities and other stormwater professionals. </a:t>
            </a:r>
            <a:endParaRPr/>
          </a:p>
          <a:p>
            <a:pPr marL="492345" lvl="0" indent="-246172" algn="l" rtl="0">
              <a:spcBef>
                <a:spcPts val="0"/>
              </a:spcBef>
              <a:spcAft>
                <a:spcPts val="0"/>
              </a:spcAft>
              <a:buNone/>
            </a:pPr>
            <a:endParaRPr/>
          </a:p>
          <a:p>
            <a:pPr marL="492345" lvl="0" indent="-321391" algn="l" rtl="0">
              <a:spcBef>
                <a:spcPts val="0"/>
              </a:spcBef>
              <a:spcAft>
                <a:spcPts val="0"/>
              </a:spcAft>
              <a:buNone/>
            </a:pPr>
            <a:endParaRPr/>
          </a:p>
          <a:p>
            <a:pPr marL="567800" lvl="0" indent="-218384" algn="l" rtl="0">
              <a:lnSpc>
                <a:spcPct val="90000"/>
              </a:lnSpc>
              <a:spcBef>
                <a:spcPts val="1019"/>
              </a:spcBef>
              <a:spcAft>
                <a:spcPts val="0"/>
              </a:spcAft>
              <a:buClr>
                <a:srgbClr val="4C4B49"/>
              </a:buClr>
              <a:buSzPts val="2000"/>
              <a:buFont typeface="Calibri"/>
              <a:buChar char="•"/>
            </a:pPr>
            <a:r>
              <a:rPr lang="en-US" sz="2400" b="1">
                <a:solidFill>
                  <a:srgbClr val="4C4B49"/>
                </a:solidFill>
              </a:rPr>
              <a:t>Hosts up to 4 webinars annually</a:t>
            </a:r>
            <a:endParaRPr sz="2400" b="1"/>
          </a:p>
          <a:p>
            <a:pPr marL="1048245" lvl="1" indent="-271767" algn="l" rtl="0">
              <a:lnSpc>
                <a:spcPct val="90000"/>
              </a:lnSpc>
              <a:spcBef>
                <a:spcPts val="510"/>
              </a:spcBef>
              <a:spcAft>
                <a:spcPts val="0"/>
              </a:spcAft>
              <a:buClr>
                <a:srgbClr val="4C4B49"/>
              </a:buClr>
              <a:buSzPts val="2000"/>
              <a:buFont typeface="Arial"/>
              <a:buChar char="○"/>
            </a:pPr>
            <a:r>
              <a:rPr lang="en-US">
                <a:solidFill>
                  <a:srgbClr val="4C4B49"/>
                </a:solidFill>
              </a:rPr>
              <a:t>Membership benefits - no charge for webinars.</a:t>
            </a:r>
            <a:endParaRPr/>
          </a:p>
          <a:p>
            <a:pPr marL="776478" lvl="1" indent="0" algn="l" rtl="0">
              <a:lnSpc>
                <a:spcPct val="90000"/>
              </a:lnSpc>
              <a:spcBef>
                <a:spcPts val="510"/>
              </a:spcBef>
              <a:spcAft>
                <a:spcPts val="0"/>
              </a:spcAft>
              <a:buNone/>
            </a:pPr>
            <a:endParaRPr sz="500"/>
          </a:p>
          <a:p>
            <a:pPr marL="1048245" lvl="1" indent="-271767" algn="l" rtl="0">
              <a:lnSpc>
                <a:spcPct val="90000"/>
              </a:lnSpc>
              <a:spcBef>
                <a:spcPts val="510"/>
              </a:spcBef>
              <a:spcAft>
                <a:spcPts val="0"/>
              </a:spcAft>
              <a:buClr>
                <a:srgbClr val="4C4B49"/>
              </a:buClr>
              <a:buSzPts val="2000"/>
              <a:buFont typeface="Arial"/>
              <a:buChar char="○"/>
            </a:pPr>
            <a:r>
              <a:rPr lang="en-US">
                <a:solidFill>
                  <a:srgbClr val="4C4B49"/>
                </a:solidFill>
              </a:rPr>
              <a:t>Nominal fee for non-members.</a:t>
            </a:r>
            <a:endParaRPr/>
          </a:p>
          <a:p>
            <a:pPr marL="1048245" lvl="1" indent="-142354" algn="l" rtl="0">
              <a:lnSpc>
                <a:spcPct val="90000"/>
              </a:lnSpc>
              <a:spcBef>
                <a:spcPts val="510"/>
              </a:spcBef>
              <a:spcAft>
                <a:spcPts val="0"/>
              </a:spcAft>
              <a:buNone/>
            </a:pPr>
            <a:endParaRPr sz="500"/>
          </a:p>
          <a:p>
            <a:pPr marL="1048245" lvl="1" indent="-271767" algn="l" rtl="0">
              <a:lnSpc>
                <a:spcPct val="90000"/>
              </a:lnSpc>
              <a:spcBef>
                <a:spcPts val="510"/>
              </a:spcBef>
              <a:spcAft>
                <a:spcPts val="0"/>
              </a:spcAft>
              <a:buClr>
                <a:srgbClr val="4C4B49"/>
              </a:buClr>
              <a:buSzPts val="2000"/>
              <a:buFont typeface="Arial"/>
              <a:buChar char="○"/>
            </a:pPr>
            <a:r>
              <a:rPr lang="en-US">
                <a:solidFill>
                  <a:srgbClr val="4C4B49"/>
                </a:solidFill>
              </a:rPr>
              <a:t>Our trainings provide the opportunity for attendees to obtain CEUs or PDHs, for any certifications they may hold. </a:t>
            </a:r>
            <a:endParaRPr/>
          </a:p>
          <a:p>
            <a:pPr marL="492345" lvl="0" indent="-321391" algn="l" rtl="0">
              <a:spcBef>
                <a:spcPts val="0"/>
              </a:spcBef>
              <a:spcAft>
                <a:spcPts val="0"/>
              </a:spcAft>
              <a:buNone/>
            </a:pPr>
            <a:endParaRPr/>
          </a:p>
          <a:p>
            <a:pPr marL="492345" lvl="0" indent="-321391" algn="l" rtl="0">
              <a:spcBef>
                <a:spcPts val="0"/>
              </a:spcBef>
              <a:spcAft>
                <a:spcPts val="0"/>
              </a:spcAft>
              <a:buNone/>
            </a:pPr>
            <a:endParaRPr/>
          </a:p>
          <a:p>
            <a:pPr marL="492345" lvl="0" indent="-321391" algn="l" rtl="0">
              <a:spcBef>
                <a:spcPts val="0"/>
              </a:spcBef>
              <a:spcAft>
                <a:spcPts val="0"/>
              </a:spcAft>
              <a:buNone/>
            </a:pPr>
            <a:r>
              <a:rPr lang="en-US"/>
              <a:t>Working with all other committees to provide educational updates to members as appropriate. </a:t>
            </a:r>
            <a:endParaRPr/>
          </a:p>
          <a:p>
            <a:pPr marL="492345" lvl="0" indent="-321391" algn="l" rtl="0">
              <a:spcBef>
                <a:spcPts val="0"/>
              </a:spcBef>
              <a:spcAft>
                <a:spcPts val="0"/>
              </a:spcAft>
              <a:buNone/>
            </a:pPr>
            <a:r>
              <a:rPr lang="en-US"/>
              <a:t>Providing certificates of completion to event attendees.</a:t>
            </a:r>
            <a:endParaRPr/>
          </a:p>
          <a:p>
            <a:pPr marL="492345" lvl="0" indent="-321391" algn="l" rtl="0">
              <a:spcBef>
                <a:spcPts val="0"/>
              </a:spcBef>
              <a:spcAft>
                <a:spcPts val="0"/>
              </a:spcAft>
              <a:buNone/>
            </a:pPr>
            <a:r>
              <a:rPr lang="en-US"/>
              <a:t>Providing access to webinar, workshop and other presentation or training materials.</a:t>
            </a:r>
            <a:endParaRPr/>
          </a:p>
          <a:p>
            <a:pPr marL="492345" lvl="0" indent="-246172" algn="l" rtl="0">
              <a:spcBef>
                <a:spcPts val="0"/>
              </a:spcBef>
              <a:spcAft>
                <a:spcPts val="0"/>
              </a:spcAft>
              <a:buNone/>
            </a:pPr>
            <a:endParaRPr/>
          </a:p>
          <a:p>
            <a:pPr marL="984688" lvl="1" indent="-321391" algn="l" rtl="0">
              <a:spcBef>
                <a:spcPts val="0"/>
              </a:spcBef>
              <a:spcAft>
                <a:spcPts val="0"/>
              </a:spcAft>
              <a:buClr>
                <a:schemeClr val="dk1"/>
              </a:buClr>
              <a:buSzPts val="1200"/>
              <a:buFont typeface="Calibri"/>
              <a:buChar char="●"/>
            </a:pPr>
            <a:r>
              <a:rPr lang="en-US"/>
              <a:t>We hosts up to four statewide webinars at no or minimal cost each year.</a:t>
            </a:r>
            <a:endParaRPr/>
          </a:p>
          <a:p>
            <a:pPr marL="1477034" lvl="2" indent="-321391" algn="l" rtl="0">
              <a:spcBef>
                <a:spcPts val="0"/>
              </a:spcBef>
              <a:spcAft>
                <a:spcPts val="0"/>
              </a:spcAft>
              <a:buClr>
                <a:schemeClr val="dk1"/>
              </a:buClr>
              <a:buSzPts val="1200"/>
              <a:buFont typeface="Calibri"/>
              <a:buChar char="●"/>
            </a:pPr>
            <a:r>
              <a:rPr lang="en-US"/>
              <a:t>These webinars cover a variety of topics some of which include:</a:t>
            </a:r>
            <a:endParaRPr/>
          </a:p>
          <a:p>
            <a:pPr marL="1969379" lvl="3" indent="-321391" algn="l" rtl="0">
              <a:spcBef>
                <a:spcPts val="0"/>
              </a:spcBef>
              <a:spcAft>
                <a:spcPts val="0"/>
              </a:spcAft>
              <a:buNone/>
            </a:pPr>
            <a:r>
              <a:rPr lang="en-US"/>
              <a:t>With input from the other OSWA committees’ </a:t>
            </a:r>
            <a:endParaRPr/>
          </a:p>
          <a:p>
            <a:pPr marL="2461724" lvl="4" indent="-321390" algn="l" rtl="0">
              <a:spcBef>
                <a:spcPts val="0"/>
              </a:spcBef>
              <a:spcAft>
                <a:spcPts val="0"/>
              </a:spcAft>
              <a:buClr>
                <a:schemeClr val="dk1"/>
              </a:buClr>
              <a:buSzPts val="1200"/>
              <a:buFont typeface="Calibri"/>
              <a:buChar char="●"/>
            </a:pPr>
            <a:r>
              <a:rPr lang="en-US"/>
              <a:t>General Stormwater information </a:t>
            </a:r>
            <a:endParaRPr/>
          </a:p>
          <a:p>
            <a:pPr marL="2461724" lvl="4" indent="-321390" algn="l" rtl="0">
              <a:spcBef>
                <a:spcPts val="0"/>
              </a:spcBef>
              <a:spcAft>
                <a:spcPts val="0"/>
              </a:spcAft>
              <a:buClr>
                <a:schemeClr val="dk1"/>
              </a:buClr>
              <a:buSzPts val="1200"/>
              <a:buFont typeface="Calibri"/>
              <a:buChar char="●"/>
            </a:pPr>
            <a:r>
              <a:rPr lang="en-US"/>
              <a:t>Regulatory updates from state agencies and resources for compliance assistance</a:t>
            </a:r>
            <a:endParaRPr/>
          </a:p>
          <a:p>
            <a:pPr marL="2461724" lvl="4" indent="-321390" algn="l" rtl="0">
              <a:spcBef>
                <a:spcPts val="0"/>
              </a:spcBef>
              <a:spcAft>
                <a:spcPts val="0"/>
              </a:spcAft>
              <a:buClr>
                <a:schemeClr val="dk1"/>
              </a:buClr>
              <a:buSzPts val="1200"/>
              <a:buFont typeface="Calibri"/>
              <a:buChar char="●"/>
            </a:pPr>
            <a:r>
              <a:rPr lang="en-US"/>
              <a:t>Topics on environmental law </a:t>
            </a:r>
            <a:endParaRPr/>
          </a:p>
          <a:p>
            <a:pPr marL="2461724" lvl="4" indent="-321390" algn="l" rtl="0">
              <a:spcBef>
                <a:spcPts val="0"/>
              </a:spcBef>
              <a:spcAft>
                <a:spcPts val="0"/>
              </a:spcAft>
              <a:buClr>
                <a:schemeClr val="dk1"/>
              </a:buClr>
              <a:buSzPts val="1200"/>
              <a:buFont typeface="Calibri"/>
              <a:buChar char="●"/>
            </a:pPr>
            <a:r>
              <a:rPr lang="en-US"/>
              <a:t> Extreme weather</a:t>
            </a:r>
            <a:endParaRPr/>
          </a:p>
          <a:p>
            <a:pPr marL="2461724" lvl="4" indent="-321390" algn="l" rtl="0">
              <a:spcBef>
                <a:spcPts val="0"/>
              </a:spcBef>
              <a:spcAft>
                <a:spcPts val="0"/>
              </a:spcAft>
              <a:buClr>
                <a:schemeClr val="dk1"/>
              </a:buClr>
              <a:buSzPts val="1200"/>
              <a:buFont typeface="Calibri"/>
              <a:buChar char="●"/>
            </a:pPr>
            <a:r>
              <a:rPr lang="en-US"/>
              <a:t>Transportation related topics </a:t>
            </a:r>
            <a:endParaRPr/>
          </a:p>
          <a:p>
            <a:pPr marL="984688" lvl="1" indent="-321391" algn="l" rtl="0">
              <a:spcBef>
                <a:spcPts val="0"/>
              </a:spcBef>
              <a:spcAft>
                <a:spcPts val="0"/>
              </a:spcAft>
              <a:buClr>
                <a:schemeClr val="dk1"/>
              </a:buClr>
              <a:buSzPts val="1200"/>
              <a:buFont typeface="Calibri"/>
              <a:buChar char="●"/>
            </a:pPr>
            <a:r>
              <a:rPr lang="en-US"/>
              <a:t>– networks with our affiliates to hosts co-sponsored webinars to our member. </a:t>
            </a:r>
            <a:endParaRPr/>
          </a:p>
          <a:p>
            <a:pPr marL="984688" lvl="1" indent="-246172" algn="l" rtl="0">
              <a:spcBef>
                <a:spcPts val="0"/>
              </a:spcBef>
              <a:spcAft>
                <a:spcPts val="0"/>
              </a:spcAft>
              <a:buNone/>
            </a:pPr>
            <a:endParaRPr/>
          </a:p>
          <a:p>
            <a:pPr marL="984688" lvl="1" indent="-246172" algn="l" rtl="0">
              <a:spcBef>
                <a:spcPts val="0"/>
              </a:spcBef>
              <a:spcAft>
                <a:spcPts val="0"/>
              </a:spcAft>
              <a:buNone/>
            </a:pPr>
            <a:endParaRPr/>
          </a:p>
          <a:p>
            <a:pPr marL="230787" lvl="0" indent="-230787" algn="l" rtl="0">
              <a:spcBef>
                <a:spcPts val="0"/>
              </a:spcBef>
              <a:spcAft>
                <a:spcPts val="0"/>
              </a:spcAft>
              <a:buClr>
                <a:srgbClr val="4C4B49"/>
              </a:buClr>
              <a:buSzPts val="2000"/>
              <a:buFont typeface="Arial"/>
              <a:buChar char="•"/>
            </a:pPr>
            <a:r>
              <a:rPr lang="en-US" sz="1600">
                <a:solidFill>
                  <a:srgbClr val="4C4B49"/>
                </a:solidFill>
              </a:rPr>
              <a:t>4 Webinars planned for 2023</a:t>
            </a:r>
            <a:endParaRPr/>
          </a:p>
          <a:p>
            <a:pPr marL="738516" lvl="1" indent="-287200" algn="l" rtl="0">
              <a:spcBef>
                <a:spcPts val="0"/>
              </a:spcBef>
              <a:spcAft>
                <a:spcPts val="0"/>
              </a:spcAft>
              <a:buNone/>
            </a:pPr>
            <a:r>
              <a:rPr lang="en-US" sz="1600">
                <a:solidFill>
                  <a:srgbClr val="4C4B49"/>
                </a:solidFill>
              </a:rPr>
              <a:t>Working with each OSWA committee to formulate topics and speakers</a:t>
            </a:r>
            <a:endParaRPr/>
          </a:p>
          <a:p>
            <a:pPr marL="492345" lvl="0" indent="-246172" algn="l" rtl="0">
              <a:spcBef>
                <a:spcPts val="0"/>
              </a:spcBef>
              <a:spcAft>
                <a:spcPts val="0"/>
              </a:spcAft>
              <a:buNone/>
            </a:pPr>
            <a:endParaRPr sz="1600">
              <a:solidFill>
                <a:srgbClr val="4C4B49"/>
              </a:solidFill>
            </a:endParaRPr>
          </a:p>
          <a:p>
            <a:pPr marL="230787" lvl="0" indent="-230787" algn="l" rtl="0">
              <a:spcBef>
                <a:spcPts val="0"/>
              </a:spcBef>
              <a:spcAft>
                <a:spcPts val="0"/>
              </a:spcAft>
              <a:buClr>
                <a:srgbClr val="4C4B49"/>
              </a:buClr>
              <a:buSzPts val="2000"/>
              <a:buFont typeface="Arial"/>
              <a:buChar char="•"/>
            </a:pPr>
            <a:r>
              <a:rPr lang="en-US" sz="1600">
                <a:solidFill>
                  <a:srgbClr val="4C4B49"/>
                </a:solidFill>
              </a:rPr>
              <a:t>Joint webinar in the works with Stormwater University </a:t>
            </a:r>
            <a:endParaRPr/>
          </a:p>
          <a:p>
            <a:pPr marL="369258" lvl="0" indent="-246173" algn="l" rtl="0">
              <a:spcBef>
                <a:spcPts val="0"/>
              </a:spcBef>
              <a:spcAft>
                <a:spcPts val="0"/>
              </a:spcAft>
              <a:buNone/>
            </a:pPr>
            <a:endParaRPr sz="1600">
              <a:solidFill>
                <a:srgbClr val="4C4B49"/>
              </a:solidFill>
            </a:endParaRPr>
          </a:p>
          <a:p>
            <a:pPr marL="230787" lvl="0" indent="-230787" algn="l" rtl="0">
              <a:spcBef>
                <a:spcPts val="0"/>
              </a:spcBef>
              <a:spcAft>
                <a:spcPts val="0"/>
              </a:spcAft>
              <a:buClr>
                <a:srgbClr val="4C4B49"/>
              </a:buClr>
              <a:buSzPts val="2000"/>
              <a:buFont typeface="Arial"/>
              <a:buChar char="•"/>
            </a:pPr>
            <a:r>
              <a:rPr lang="en-US" sz="1600">
                <a:solidFill>
                  <a:srgbClr val="4C4B49"/>
                </a:solidFill>
              </a:rPr>
              <a:t>Will solicit assistance from OEPA for MS4 Bootcamp (day before the Ohio Stormwater Conference)</a:t>
            </a:r>
            <a:endParaRPr/>
          </a:p>
          <a:p>
            <a:pPr marL="369258" lvl="0" indent="-246173" algn="l" rtl="0">
              <a:spcBef>
                <a:spcPts val="0"/>
              </a:spcBef>
              <a:spcAft>
                <a:spcPts val="0"/>
              </a:spcAft>
              <a:buNone/>
            </a:pPr>
            <a:endParaRPr sz="1600">
              <a:solidFill>
                <a:srgbClr val="4C4B49"/>
              </a:solidFill>
            </a:endParaRPr>
          </a:p>
          <a:p>
            <a:pPr marL="230787" lvl="0" indent="-230787" algn="l" rtl="0">
              <a:spcBef>
                <a:spcPts val="0"/>
              </a:spcBef>
              <a:spcAft>
                <a:spcPts val="0"/>
              </a:spcAft>
              <a:buClr>
                <a:srgbClr val="4C4B49"/>
              </a:buClr>
              <a:buSzPts val="2000"/>
              <a:buFont typeface="Arial"/>
              <a:buChar char="•"/>
            </a:pPr>
            <a:r>
              <a:rPr lang="en-US" sz="1600">
                <a:solidFill>
                  <a:srgbClr val="4C4B49"/>
                </a:solidFill>
              </a:rPr>
              <a:t>Continue to update OSWA website with educational opportunities</a:t>
            </a:r>
            <a:endParaRPr/>
          </a:p>
          <a:p>
            <a:pPr marL="492345" lvl="0" indent="-246172" algn="l" rtl="0">
              <a:spcBef>
                <a:spcPts val="0"/>
              </a:spcBef>
              <a:spcAft>
                <a:spcPts val="0"/>
              </a:spcAft>
              <a:buNone/>
            </a:pPr>
            <a:endParaRPr sz="1600">
              <a:solidFill>
                <a:srgbClr val="4C4B49"/>
              </a:solidFill>
            </a:endParaRPr>
          </a:p>
          <a:p>
            <a:pPr marL="230787" lvl="0" indent="-230787" algn="l" rtl="0">
              <a:spcBef>
                <a:spcPts val="0"/>
              </a:spcBef>
              <a:spcAft>
                <a:spcPts val="0"/>
              </a:spcAft>
              <a:buClr>
                <a:srgbClr val="4C4B49"/>
              </a:buClr>
              <a:buSzPts val="2000"/>
              <a:buFont typeface="Arial"/>
              <a:buChar char="•"/>
            </a:pPr>
            <a:r>
              <a:rPr lang="en-US" sz="1600">
                <a:solidFill>
                  <a:srgbClr val="4C4B49"/>
                </a:solidFill>
              </a:rPr>
              <a:t>Work closely with OSWA Marketing Committee to promote events</a:t>
            </a:r>
            <a:endParaRPr/>
          </a:p>
          <a:p>
            <a:pPr marL="984688" lvl="1" indent="-246172" algn="l" rtl="0">
              <a:spcBef>
                <a:spcPts val="0"/>
              </a:spcBef>
              <a:spcAft>
                <a:spcPts val="0"/>
              </a:spcAft>
              <a:buNone/>
            </a:pPr>
            <a:endParaRPr/>
          </a:p>
          <a:p>
            <a:pPr marL="663299" lvl="1" indent="0" algn="l" rtl="0">
              <a:spcBef>
                <a:spcPts val="0"/>
              </a:spcBef>
              <a:spcAft>
                <a:spcPts val="0"/>
              </a:spcAft>
              <a:buNone/>
            </a:pPr>
            <a:endParaRPr/>
          </a:p>
          <a:p>
            <a:pPr marL="492345" lvl="0" indent="-321391" algn="l" rtl="0">
              <a:spcBef>
                <a:spcPts val="0"/>
              </a:spcBef>
              <a:spcAft>
                <a:spcPts val="0"/>
              </a:spcAft>
              <a:buNone/>
            </a:pPr>
            <a:r>
              <a:rPr lang="en-US"/>
              <a:t>In addition to providing webinars the Education committee collaborates with its partners to provide in person events regionally in 3 regions of the state at least 1 time per year. </a:t>
            </a:r>
            <a:endParaRPr/>
          </a:p>
          <a:p>
            <a:pPr marL="492345" lvl="0" indent="-246172" algn="l" rtl="0">
              <a:spcBef>
                <a:spcPts val="0"/>
              </a:spcBef>
              <a:spcAft>
                <a:spcPts val="0"/>
              </a:spcAft>
              <a:buNone/>
            </a:pPr>
            <a:endParaRPr/>
          </a:p>
          <a:p>
            <a:pPr marL="492345" lvl="0" indent="-246172" algn="l" rtl="0">
              <a:spcBef>
                <a:spcPts val="0"/>
              </a:spcBef>
              <a:spcAft>
                <a:spcPts val="0"/>
              </a:spcAft>
              <a:buNone/>
            </a:pPr>
            <a:endParaRPr/>
          </a:p>
          <a:p>
            <a:pPr marL="492345" lvl="0" indent="-321391" algn="l" rtl="0">
              <a:spcBef>
                <a:spcPts val="0"/>
              </a:spcBef>
              <a:spcAft>
                <a:spcPts val="0"/>
              </a:spcAft>
              <a:buNone/>
            </a:pPr>
            <a:r>
              <a:rPr lang="en-US"/>
              <a:t>provide at least three training sessions per year (in addition to the Annual Conference hosted in conjunction with Tinker’s Creek Watershed Partners), providing online resources, and developing tools to aid MS4s in complying with local and state stormwater regulations.</a:t>
            </a:r>
            <a:endParaRPr/>
          </a:p>
          <a:p>
            <a:pPr marL="492345" lvl="0" indent="-321391" algn="l" rtl="0">
              <a:spcBef>
                <a:spcPts val="0"/>
              </a:spcBef>
              <a:spcAft>
                <a:spcPts val="0"/>
              </a:spcAft>
              <a:buNone/>
            </a:pPr>
            <a:r>
              <a:rPr lang="en-US"/>
              <a:t> </a:t>
            </a:r>
            <a:endParaRPr/>
          </a:p>
          <a:p>
            <a:pPr marL="492345" lvl="0" indent="-321391" algn="l" rtl="0">
              <a:spcBef>
                <a:spcPts val="0"/>
              </a:spcBef>
              <a:spcAft>
                <a:spcPts val="0"/>
              </a:spcAft>
              <a:buNone/>
            </a:pPr>
            <a:r>
              <a:rPr lang="en-US"/>
              <a:t>Purpose statement: The education committee plans and organizes educational and networking events for stormwater professionals throughout the State of Ohio. </a:t>
            </a:r>
            <a:endParaRPr/>
          </a:p>
          <a:p>
            <a:pPr marL="492345" lvl="0" indent="-321391" algn="l" rtl="0">
              <a:spcBef>
                <a:spcPts val="0"/>
              </a:spcBef>
              <a:spcAft>
                <a:spcPts val="0"/>
              </a:spcAft>
              <a:buNone/>
            </a:pPr>
            <a:r>
              <a:rPr lang="en-US"/>
              <a:t> </a:t>
            </a:r>
            <a:endParaRPr/>
          </a:p>
          <a:p>
            <a:pPr marL="492345" lvl="0" indent="-321391" algn="l" rtl="0">
              <a:spcBef>
                <a:spcPts val="0"/>
              </a:spcBef>
              <a:spcAft>
                <a:spcPts val="0"/>
              </a:spcAft>
              <a:buNone/>
            </a:pPr>
            <a:r>
              <a:rPr lang="en-US"/>
              <a:t>The Education Committee’s responsibilities include:</a:t>
            </a:r>
            <a:endParaRPr/>
          </a:p>
          <a:p>
            <a:pPr marL="492345" lvl="0" indent="-321391" algn="l" rtl="0">
              <a:spcBef>
                <a:spcPts val="0"/>
              </a:spcBef>
              <a:spcAft>
                <a:spcPts val="0"/>
              </a:spcAft>
              <a:buNone/>
            </a:pPr>
            <a:r>
              <a:rPr lang="en-US"/>
              <a:t>Providing educational statewide webinars at no or minimal cost at least 3 times per year. </a:t>
            </a:r>
            <a:endParaRPr/>
          </a:p>
          <a:p>
            <a:pPr marL="492345" lvl="0" indent="-321391" algn="l" rtl="0">
              <a:spcBef>
                <a:spcPts val="0"/>
              </a:spcBef>
              <a:spcAft>
                <a:spcPts val="0"/>
              </a:spcAft>
              <a:buNone/>
            </a:pPr>
            <a:r>
              <a:rPr lang="en-US"/>
              <a:t>Providing in person events regionally in 3 regions of the state at least 1 time per year. </a:t>
            </a:r>
            <a:endParaRPr/>
          </a:p>
          <a:p>
            <a:pPr marL="492345" lvl="0" indent="-321391" algn="l" rtl="0">
              <a:spcBef>
                <a:spcPts val="0"/>
              </a:spcBef>
              <a:spcAft>
                <a:spcPts val="0"/>
              </a:spcAft>
              <a:buNone/>
            </a:pPr>
            <a:r>
              <a:rPr lang="en-US"/>
              <a:t>Providing an in person statewide training workshop at least once per year. </a:t>
            </a:r>
            <a:endParaRPr/>
          </a:p>
          <a:p>
            <a:pPr marL="492345" lvl="0" indent="-321391" algn="l" rtl="0">
              <a:spcBef>
                <a:spcPts val="0"/>
              </a:spcBef>
              <a:spcAft>
                <a:spcPts val="0"/>
              </a:spcAft>
              <a:buNone/>
            </a:pPr>
            <a:r>
              <a:rPr lang="en-US"/>
              <a:t>Working with all other committees to provide educational updates to members as appropriate. </a:t>
            </a:r>
            <a:endParaRPr/>
          </a:p>
          <a:p>
            <a:pPr marL="492345" lvl="0" indent="-321391" algn="l" rtl="0">
              <a:spcBef>
                <a:spcPts val="0"/>
              </a:spcBef>
              <a:spcAft>
                <a:spcPts val="0"/>
              </a:spcAft>
              <a:buNone/>
            </a:pPr>
            <a:r>
              <a:rPr lang="en-US"/>
              <a:t>Providing certificates of completion to event attendees.</a:t>
            </a:r>
            <a:endParaRPr/>
          </a:p>
          <a:p>
            <a:pPr marL="492345" lvl="0" indent="-321391" algn="l" rtl="0">
              <a:spcBef>
                <a:spcPts val="0"/>
              </a:spcBef>
              <a:spcAft>
                <a:spcPts val="0"/>
              </a:spcAft>
              <a:buNone/>
            </a:pPr>
            <a:r>
              <a:rPr lang="en-US"/>
              <a:t>Providing access to webinar, workshop and other presentation or training materials.</a:t>
            </a:r>
            <a:endParaRPr/>
          </a:p>
          <a:p>
            <a:pPr marL="492345" lvl="0" indent="-321391" algn="l" rtl="0">
              <a:spcBef>
                <a:spcPts val="0"/>
              </a:spcBef>
              <a:spcAft>
                <a:spcPts val="0"/>
              </a:spcAft>
              <a:buNone/>
            </a:pPr>
            <a:endParaRPr/>
          </a:p>
          <a:p>
            <a:pPr marL="492345" lvl="0" indent="-321391" algn="l" rtl="0">
              <a:spcBef>
                <a:spcPts val="0"/>
              </a:spcBef>
              <a:spcAft>
                <a:spcPts val="0"/>
              </a:spcAft>
              <a:buNone/>
            </a:pPr>
            <a:endParaRPr/>
          </a:p>
          <a:p>
            <a:pPr marL="492345" lvl="0" indent="-321391" algn="l" rtl="0">
              <a:spcBef>
                <a:spcPts val="0"/>
              </a:spcBef>
              <a:spcAft>
                <a:spcPts val="0"/>
              </a:spcAft>
              <a:buNone/>
            </a:pPr>
            <a:r>
              <a:rPr lang="en-US"/>
              <a:t>Working with all other committees to provide educational updates to members as appropriate. </a:t>
            </a:r>
            <a:endParaRPr/>
          </a:p>
          <a:p>
            <a:pPr marL="492345" lvl="0" indent="-321391" algn="l" rtl="0">
              <a:spcBef>
                <a:spcPts val="0"/>
              </a:spcBef>
              <a:spcAft>
                <a:spcPts val="0"/>
              </a:spcAft>
              <a:buNone/>
            </a:pPr>
            <a:r>
              <a:rPr lang="en-US"/>
              <a:t>Providing certificates of completion to event attendees.</a:t>
            </a:r>
            <a:endParaRPr/>
          </a:p>
          <a:p>
            <a:pPr marL="492345" lvl="0" indent="-321391" algn="l" rtl="0">
              <a:spcBef>
                <a:spcPts val="0"/>
              </a:spcBef>
              <a:spcAft>
                <a:spcPts val="0"/>
              </a:spcAft>
              <a:buNone/>
            </a:pPr>
            <a:r>
              <a:rPr lang="en-US"/>
              <a:t>Providing access to webinar, workshop and other presentation or training materials.</a:t>
            </a:r>
            <a:endParaRPr/>
          </a:p>
          <a:p>
            <a:pPr marL="492345" lvl="0" indent="-246172" algn="l" rtl="0">
              <a:spcBef>
                <a:spcPts val="0"/>
              </a:spcBef>
              <a:spcAft>
                <a:spcPts val="0"/>
              </a:spcAft>
              <a:buNone/>
            </a:pPr>
            <a:endParaRPr/>
          </a:p>
          <a:p>
            <a:pPr marL="984688" lvl="1" indent="-321391" algn="l" rtl="0">
              <a:spcBef>
                <a:spcPts val="0"/>
              </a:spcBef>
              <a:spcAft>
                <a:spcPts val="0"/>
              </a:spcAft>
              <a:buClr>
                <a:schemeClr val="dk1"/>
              </a:buClr>
              <a:buSzPts val="1200"/>
              <a:buFont typeface="Calibri"/>
              <a:buChar char="●"/>
            </a:pPr>
            <a:r>
              <a:rPr lang="en-US"/>
              <a:t>We hosts up to four statewide webinars at no or minimal cost each year.</a:t>
            </a:r>
            <a:endParaRPr/>
          </a:p>
          <a:p>
            <a:pPr marL="1477034" lvl="2" indent="-321391" algn="l" rtl="0">
              <a:spcBef>
                <a:spcPts val="0"/>
              </a:spcBef>
              <a:spcAft>
                <a:spcPts val="0"/>
              </a:spcAft>
              <a:buClr>
                <a:schemeClr val="dk1"/>
              </a:buClr>
              <a:buSzPts val="1200"/>
              <a:buFont typeface="Calibri"/>
              <a:buChar char="●"/>
            </a:pPr>
            <a:r>
              <a:rPr lang="en-US"/>
              <a:t>These webinars cover a variety of topics some of which include:</a:t>
            </a:r>
            <a:endParaRPr/>
          </a:p>
          <a:p>
            <a:pPr marL="1969379" lvl="3" indent="-321391" algn="l" rtl="0">
              <a:spcBef>
                <a:spcPts val="0"/>
              </a:spcBef>
              <a:spcAft>
                <a:spcPts val="0"/>
              </a:spcAft>
              <a:buNone/>
            </a:pPr>
            <a:r>
              <a:rPr lang="en-US"/>
              <a:t>With input from the other OSWA committees’ </a:t>
            </a:r>
            <a:endParaRPr/>
          </a:p>
          <a:p>
            <a:pPr marL="2461724" lvl="4" indent="-321390" algn="l" rtl="0">
              <a:spcBef>
                <a:spcPts val="0"/>
              </a:spcBef>
              <a:spcAft>
                <a:spcPts val="0"/>
              </a:spcAft>
              <a:buClr>
                <a:schemeClr val="dk1"/>
              </a:buClr>
              <a:buSzPts val="1200"/>
              <a:buFont typeface="Calibri"/>
              <a:buChar char="●"/>
            </a:pPr>
            <a:r>
              <a:rPr lang="en-US"/>
              <a:t>General Stormwater information </a:t>
            </a:r>
            <a:endParaRPr/>
          </a:p>
          <a:p>
            <a:pPr marL="2461724" lvl="4" indent="-321390" algn="l" rtl="0">
              <a:spcBef>
                <a:spcPts val="0"/>
              </a:spcBef>
              <a:spcAft>
                <a:spcPts val="0"/>
              </a:spcAft>
              <a:buClr>
                <a:schemeClr val="dk1"/>
              </a:buClr>
              <a:buSzPts val="1200"/>
              <a:buFont typeface="Calibri"/>
              <a:buChar char="●"/>
            </a:pPr>
            <a:r>
              <a:rPr lang="en-US"/>
              <a:t>Regulatory updates from state agencies and resources for compliance assistance</a:t>
            </a:r>
            <a:endParaRPr/>
          </a:p>
          <a:p>
            <a:pPr marL="2461724" lvl="4" indent="-321390" algn="l" rtl="0">
              <a:spcBef>
                <a:spcPts val="0"/>
              </a:spcBef>
              <a:spcAft>
                <a:spcPts val="0"/>
              </a:spcAft>
              <a:buClr>
                <a:schemeClr val="dk1"/>
              </a:buClr>
              <a:buSzPts val="1200"/>
              <a:buFont typeface="Calibri"/>
              <a:buChar char="●"/>
            </a:pPr>
            <a:r>
              <a:rPr lang="en-US"/>
              <a:t>Topics on environmental law </a:t>
            </a:r>
            <a:endParaRPr/>
          </a:p>
          <a:p>
            <a:pPr marL="2461724" lvl="4" indent="-321390" algn="l" rtl="0">
              <a:spcBef>
                <a:spcPts val="0"/>
              </a:spcBef>
              <a:spcAft>
                <a:spcPts val="0"/>
              </a:spcAft>
              <a:buClr>
                <a:schemeClr val="dk1"/>
              </a:buClr>
              <a:buSzPts val="1200"/>
              <a:buFont typeface="Calibri"/>
              <a:buChar char="●"/>
            </a:pPr>
            <a:r>
              <a:rPr lang="en-US"/>
              <a:t> Extreme weather</a:t>
            </a:r>
            <a:endParaRPr/>
          </a:p>
          <a:p>
            <a:pPr marL="2461724" lvl="4" indent="-321390" algn="l" rtl="0">
              <a:spcBef>
                <a:spcPts val="0"/>
              </a:spcBef>
              <a:spcAft>
                <a:spcPts val="0"/>
              </a:spcAft>
              <a:buClr>
                <a:schemeClr val="dk1"/>
              </a:buClr>
              <a:buSzPts val="1200"/>
              <a:buFont typeface="Calibri"/>
              <a:buChar char="●"/>
            </a:pPr>
            <a:r>
              <a:rPr lang="en-US"/>
              <a:t>Transportation related topics </a:t>
            </a:r>
            <a:endParaRPr/>
          </a:p>
          <a:p>
            <a:pPr marL="984688" lvl="1" indent="-321391" algn="l" rtl="0">
              <a:spcBef>
                <a:spcPts val="0"/>
              </a:spcBef>
              <a:spcAft>
                <a:spcPts val="0"/>
              </a:spcAft>
              <a:buClr>
                <a:schemeClr val="dk1"/>
              </a:buClr>
              <a:buSzPts val="1200"/>
              <a:buFont typeface="Calibri"/>
              <a:buChar char="●"/>
            </a:pPr>
            <a:r>
              <a:rPr lang="en-US"/>
              <a:t>– networks with our affiliates to hosts co-sponsored webinars to our member. </a:t>
            </a:r>
            <a:endParaRPr/>
          </a:p>
          <a:p>
            <a:pPr marL="663299" lvl="1" indent="0" algn="l" rtl="0">
              <a:spcBef>
                <a:spcPts val="0"/>
              </a:spcBef>
              <a:spcAft>
                <a:spcPts val="0"/>
              </a:spcAft>
              <a:buNone/>
            </a:pPr>
            <a:endParaRPr/>
          </a:p>
          <a:p>
            <a:pPr marL="492345" lvl="0" indent="-321391" algn="l" rtl="0">
              <a:spcBef>
                <a:spcPts val="0"/>
              </a:spcBef>
              <a:spcAft>
                <a:spcPts val="0"/>
              </a:spcAft>
              <a:buNone/>
            </a:pPr>
            <a:r>
              <a:rPr lang="en-US"/>
              <a:t>In addition to providing webinars the Education committee collaborates with its partners to provide in person events regionally in 3 regions of the state at least 1 time per year. </a:t>
            </a:r>
            <a:endParaRPr/>
          </a:p>
          <a:p>
            <a:pPr marL="492345" lvl="0" indent="-246172" algn="l" rtl="0">
              <a:spcBef>
                <a:spcPts val="0"/>
              </a:spcBef>
              <a:spcAft>
                <a:spcPts val="0"/>
              </a:spcAft>
              <a:buNone/>
            </a:pPr>
            <a:endParaRPr/>
          </a:p>
          <a:p>
            <a:pPr marL="492345" lvl="0" indent="-321391" algn="l" rtl="0">
              <a:spcBef>
                <a:spcPts val="0"/>
              </a:spcBef>
              <a:spcAft>
                <a:spcPts val="0"/>
              </a:spcAft>
              <a:buNone/>
            </a:pPr>
            <a:r>
              <a:rPr lang="en-US"/>
              <a:t>provide at least three training sessions per year (in addition to the Annual Conference hosted in conjunction with Tinker’s Creek Watershed Partners), providing online resources, and developing tools to aid MS4s in complying with local and state stormwater regulations.</a:t>
            </a:r>
            <a:endParaRPr/>
          </a:p>
          <a:p>
            <a:pPr marL="492345" lvl="0" indent="-321391" algn="l" rtl="0">
              <a:spcBef>
                <a:spcPts val="0"/>
              </a:spcBef>
              <a:spcAft>
                <a:spcPts val="0"/>
              </a:spcAft>
              <a:buNone/>
            </a:pPr>
            <a:r>
              <a:rPr lang="en-US"/>
              <a:t> </a:t>
            </a:r>
            <a:endParaRPr/>
          </a:p>
          <a:p>
            <a:pPr marL="492345" lvl="0" indent="-321391" algn="l" rtl="0">
              <a:spcBef>
                <a:spcPts val="0"/>
              </a:spcBef>
              <a:spcAft>
                <a:spcPts val="0"/>
              </a:spcAft>
              <a:buNone/>
            </a:pPr>
            <a:r>
              <a:rPr lang="en-US"/>
              <a:t>The Education Committee’s responsibilities include:</a:t>
            </a:r>
            <a:endParaRPr/>
          </a:p>
          <a:p>
            <a:pPr marL="492345" lvl="0" indent="-321391" algn="l" rtl="0">
              <a:spcBef>
                <a:spcPts val="0"/>
              </a:spcBef>
              <a:spcAft>
                <a:spcPts val="0"/>
              </a:spcAft>
              <a:buNone/>
            </a:pPr>
            <a:r>
              <a:rPr lang="en-US"/>
              <a:t>Providing educational statewide webinars at no or minimal cost at least 3 times per year. </a:t>
            </a:r>
            <a:endParaRPr/>
          </a:p>
          <a:p>
            <a:pPr marL="492345" lvl="0" indent="-321391" algn="l" rtl="0">
              <a:spcBef>
                <a:spcPts val="0"/>
              </a:spcBef>
              <a:spcAft>
                <a:spcPts val="0"/>
              </a:spcAft>
              <a:buNone/>
            </a:pPr>
            <a:r>
              <a:rPr lang="en-US"/>
              <a:t>Providing in person events regionally in 3 regions of the state at least 1 time per year. </a:t>
            </a:r>
            <a:endParaRPr/>
          </a:p>
          <a:p>
            <a:pPr marL="492345" lvl="0" indent="-321391" algn="l" rtl="0">
              <a:spcBef>
                <a:spcPts val="0"/>
              </a:spcBef>
              <a:spcAft>
                <a:spcPts val="0"/>
              </a:spcAft>
              <a:buNone/>
            </a:pPr>
            <a:r>
              <a:rPr lang="en-US"/>
              <a:t>Providing an in person statewide training workshop at least once per year. </a:t>
            </a:r>
            <a:endParaRPr/>
          </a:p>
          <a:p>
            <a:pPr marL="492345" lvl="0" indent="-321391" algn="l" rtl="0">
              <a:spcBef>
                <a:spcPts val="0"/>
              </a:spcBef>
              <a:spcAft>
                <a:spcPts val="0"/>
              </a:spcAft>
              <a:buNone/>
            </a:pPr>
            <a:r>
              <a:rPr lang="en-US"/>
              <a:t>Working with all other committees to provide educational updates to members as appropriate. </a:t>
            </a:r>
            <a:endParaRPr/>
          </a:p>
          <a:p>
            <a:pPr marL="492345" lvl="0" indent="-321391" algn="l" rtl="0">
              <a:spcBef>
                <a:spcPts val="0"/>
              </a:spcBef>
              <a:spcAft>
                <a:spcPts val="0"/>
              </a:spcAft>
              <a:buNone/>
            </a:pPr>
            <a:r>
              <a:rPr lang="en-US"/>
              <a:t>Providing certificates of completion to event attendees.</a:t>
            </a:r>
            <a:endParaRPr/>
          </a:p>
          <a:p>
            <a:pPr marL="492345" lvl="0" indent="-321391" algn="l" rtl="0">
              <a:spcBef>
                <a:spcPts val="0"/>
              </a:spcBef>
              <a:spcAft>
                <a:spcPts val="0"/>
              </a:spcAft>
              <a:buNone/>
            </a:pPr>
            <a:r>
              <a:rPr lang="en-US"/>
              <a:t>Providing access to webinar, workshop and other presentation or training materials.</a:t>
            </a:r>
            <a:endParaRPr/>
          </a:p>
          <a:p>
            <a:pPr marL="492345" lvl="0" indent="-321391" algn="l" rtl="0">
              <a:spcBef>
                <a:spcPts val="0"/>
              </a:spcBef>
              <a:spcAft>
                <a:spcPts val="0"/>
              </a:spcAft>
              <a:buNone/>
            </a:pPr>
            <a:endParaRPr/>
          </a:p>
          <a:p>
            <a:pPr marL="0" lvl="0" indent="0" algn="l" rtl="0">
              <a:spcBef>
                <a:spcPts val="0"/>
              </a:spcBef>
              <a:spcAft>
                <a:spcPts val="0"/>
              </a:spcAft>
              <a:buNone/>
            </a:pPr>
            <a:endParaRPr/>
          </a:p>
        </p:txBody>
      </p:sp>
      <p:sp>
        <p:nvSpPr>
          <p:cNvPr id="418" name="Google Shape;418;g2706a9bff0c_0_355:notes"/>
          <p:cNvSpPr>
            <a:spLocks noGrp="1" noRot="1" noChangeAspect="1"/>
          </p:cNvSpPr>
          <p:nvPr>
            <p:ph type="sldImg" idx="2"/>
          </p:nvPr>
        </p:nvSpPr>
        <p:spPr>
          <a:xfrm>
            <a:off x="1300163" y="733425"/>
            <a:ext cx="4878300" cy="3659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706a9bff0c_0_436:notes"/>
          <p:cNvSpPr txBox="1">
            <a:spLocks noGrp="1"/>
          </p:cNvSpPr>
          <p:nvPr>
            <p:ph type="body" idx="1"/>
          </p:nvPr>
        </p:nvSpPr>
        <p:spPr>
          <a:xfrm>
            <a:off x="747776" y="4636580"/>
            <a:ext cx="5982300" cy="4392600"/>
          </a:xfrm>
          <a:prstGeom prst="rect">
            <a:avLst/>
          </a:prstGeom>
          <a:noFill/>
          <a:ln>
            <a:noFill/>
          </a:ln>
        </p:spPr>
        <p:txBody>
          <a:bodyPr spcFirstLastPara="1" wrap="square" lIns="98450" tIns="98450" rIns="98450" bIns="98450" anchor="t" anchorCtr="0">
            <a:noAutofit/>
          </a:bodyPr>
          <a:lstStyle/>
          <a:p>
            <a:pPr marL="0" lvl="0" indent="0" algn="l" rtl="0">
              <a:spcBef>
                <a:spcPts val="0"/>
              </a:spcBef>
              <a:spcAft>
                <a:spcPts val="0"/>
              </a:spcAft>
              <a:buNone/>
            </a:pPr>
            <a:r>
              <a:rPr lang="en-US"/>
              <a:t>OSWA has 6 committees anyone can join: Education, Marketing and Membership, Regulatory, Transportation, Industrial and Extreme Weather. You do not need to be a member to join a committee. You can find additional information about OSWA’s committees on our website: Ohioswa.com; Under the About Us tab, select committees.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Joining an OSWA committee is a great way to become involved, network and even just to learn more about OSWA. You do not need to be a member to join a committee. Please contact Kelly Kuhbander to express interest or to learn more about our committees. We are currently seeking an Industrial Committee Chair, so please reach out to Kelly if you are interested or pass this information along to someone who might be interested. </a:t>
            </a:r>
            <a:endParaRPr/>
          </a:p>
        </p:txBody>
      </p:sp>
      <p:sp>
        <p:nvSpPr>
          <p:cNvPr id="429" name="Google Shape;429;g2706a9bff0c_0_436:notes"/>
          <p:cNvSpPr>
            <a:spLocks noGrp="1" noRot="1" noChangeAspect="1"/>
          </p:cNvSpPr>
          <p:nvPr>
            <p:ph type="sldImg" idx="2"/>
          </p:nvPr>
        </p:nvSpPr>
        <p:spPr>
          <a:xfrm>
            <a:off x="1300163" y="733425"/>
            <a:ext cx="4878300" cy="3659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706a9bff0c_0_44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184629" lvl="0" indent="-184629" algn="l" rtl="0">
              <a:spcBef>
                <a:spcPts val="0"/>
              </a:spcBef>
              <a:spcAft>
                <a:spcPts val="0"/>
              </a:spcAft>
              <a:buClr>
                <a:schemeClr val="dk1"/>
              </a:buClr>
              <a:buFont typeface="Arial"/>
              <a:buNone/>
            </a:pPr>
            <a:r>
              <a:rPr lang="en-US"/>
              <a:t>The Water Management Association of Ohio (or WMAO) is OSWA’s parent organization.</a:t>
            </a:r>
            <a:endParaRPr/>
          </a:p>
          <a:p>
            <a:pPr marL="184629" lvl="0" indent="-184629" algn="l" rtl="0">
              <a:spcBef>
                <a:spcPts val="0"/>
              </a:spcBef>
              <a:spcAft>
                <a:spcPts val="0"/>
              </a:spcAft>
              <a:buClr>
                <a:schemeClr val="dk1"/>
              </a:buClr>
              <a:buFont typeface="Arial"/>
              <a:buNone/>
            </a:pPr>
            <a:r>
              <a:rPr lang="en-US"/>
              <a:t>OSWA is organized formally as the stormwater division of the Water Management Association of Ohio which maintains a 501©3 status. </a:t>
            </a:r>
            <a:endParaRPr/>
          </a:p>
          <a:p>
            <a:pPr marL="184629" lvl="0" indent="-109409" algn="l" rtl="0">
              <a:spcBef>
                <a:spcPts val="0"/>
              </a:spcBef>
              <a:spcAft>
                <a:spcPts val="0"/>
              </a:spcAft>
              <a:buClr>
                <a:schemeClr val="dk1"/>
              </a:buClr>
              <a:buFont typeface="Arial"/>
              <a:buNone/>
            </a:pPr>
            <a:endParaRPr/>
          </a:p>
          <a:p>
            <a:pPr marL="184629" lvl="0" indent="-184629" algn="l" rtl="0">
              <a:spcBef>
                <a:spcPts val="0"/>
              </a:spcBef>
              <a:spcAft>
                <a:spcPts val="0"/>
              </a:spcAft>
              <a:buClr>
                <a:schemeClr val="dk1"/>
              </a:buClr>
              <a:buFont typeface="Arial"/>
              <a:buNone/>
            </a:pPr>
            <a:r>
              <a:rPr lang="en-US"/>
              <a:t>To join OSWA, you must become a member of WMAO first, then select Ohio Stormwater Association as your division.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r>
              <a:rPr lang="en-US" sz="1500">
                <a:latin typeface="Calibri"/>
                <a:ea typeface="Calibri"/>
                <a:cs typeface="Calibri"/>
                <a:sym typeface="Calibri"/>
              </a:rPr>
              <a:t>Water Management Association of Ohio (or WMAO) is OSWA’s parent organization; In order to join OSWA, you must become a member of WMAO first, then select Ohio Stormwater Association as your division. Some benefits of joining OSWA include: Free quarterly stormwater webinars, Discounted registration at the annual MS4 Bootcamp Training in May, Discounted registration at the annual watershed Workshop presented in collaboration with the Ohio Water Environment Association. </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Members also receive discounts on all maps listed on US River Maps and on online training provided by </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Stormwater University;</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National Stormwater Center; </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American Stormwater Institute;</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StormwaterONE; </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and the </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National Registry of Environmental Professionals:</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For more information about OSWA member benefits, go to our website Ohioswa.com; Under the Get Involved Tab; Select Become a member</a:t>
            </a:r>
            <a:endParaRPr sz="1500">
              <a:latin typeface="Calibri"/>
              <a:ea typeface="Calibri"/>
              <a:cs typeface="Calibri"/>
              <a:sym typeface="Calibri"/>
            </a:endParaRPr>
          </a:p>
        </p:txBody>
      </p:sp>
      <p:sp>
        <p:nvSpPr>
          <p:cNvPr id="441" name="Google Shape;441;g2706a9bff0c_0_447: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706a9bff0c_0_461:notes"/>
          <p:cNvSpPr txBox="1">
            <a:spLocks noGrp="1"/>
          </p:cNvSpPr>
          <p:nvPr>
            <p:ph type="body" idx="1"/>
          </p:nvPr>
        </p:nvSpPr>
        <p:spPr>
          <a:xfrm>
            <a:off x="747776" y="4636580"/>
            <a:ext cx="5982300" cy="4392600"/>
          </a:xfrm>
          <a:prstGeom prst="rect">
            <a:avLst/>
          </a:prstGeom>
          <a:noFill/>
          <a:ln>
            <a:noFill/>
          </a:ln>
        </p:spPr>
        <p:txBody>
          <a:bodyPr spcFirstLastPara="1" wrap="square" lIns="98450" tIns="98450" rIns="98450" bIns="98450" anchor="t" anchorCtr="0">
            <a:noAutofit/>
          </a:bodyPr>
          <a:lstStyle/>
          <a:p>
            <a:pPr marL="0" lvl="0" indent="0" algn="l" rtl="0">
              <a:spcBef>
                <a:spcPts val="0"/>
              </a:spcBef>
              <a:spcAft>
                <a:spcPts val="0"/>
              </a:spcAft>
              <a:buNone/>
            </a:pPr>
            <a:endParaRPr/>
          </a:p>
        </p:txBody>
      </p:sp>
      <p:sp>
        <p:nvSpPr>
          <p:cNvPr id="456" name="Google Shape;456;g2706a9bff0c_0_461:notes"/>
          <p:cNvSpPr>
            <a:spLocks noGrp="1" noRot="1" noChangeAspect="1"/>
          </p:cNvSpPr>
          <p:nvPr>
            <p:ph type="sldImg" idx="2"/>
          </p:nvPr>
        </p:nvSpPr>
        <p:spPr>
          <a:xfrm>
            <a:off x="1300163" y="733425"/>
            <a:ext cx="4878300" cy="3659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e7a9372a70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We are announcing the dates and topics for our 2026 webinars. So mark your calendars and watch for more details in coming months.</a:t>
            </a:r>
            <a:endParaRPr sz="1500">
              <a:latin typeface="Calibri"/>
              <a:ea typeface="Calibri"/>
              <a:cs typeface="Calibri"/>
              <a:sym typeface="Calibri"/>
            </a:endParaRPr>
          </a:p>
        </p:txBody>
      </p:sp>
      <p:sp>
        <p:nvSpPr>
          <p:cNvPr id="468" name="Google Shape;468;g3e7a9372a70_0_0: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e7a9372a70_0_64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600">
                <a:latin typeface="Calibri"/>
                <a:ea typeface="Calibri"/>
                <a:cs typeface="Calibri"/>
                <a:sym typeface="Calibri"/>
              </a:rPr>
              <a:t>Ohio Stormwater Association is a non-profit and non-political organization that is dedicated to </a:t>
            </a:r>
            <a:r>
              <a:rPr lang="en-US" sz="1600">
                <a:solidFill>
                  <a:schemeClr val="dk1"/>
                </a:solidFill>
                <a:latin typeface="Calibri"/>
                <a:ea typeface="Calibri"/>
                <a:cs typeface="Calibri"/>
                <a:sym typeface="Calibri"/>
              </a:rPr>
              <a:t>advancing the management of stormwater and related natural resources through education, leadership, watershed-based coordination and technical assistance in Ohio.</a:t>
            </a:r>
            <a:endParaRPr sz="1600">
              <a:latin typeface="Calibri"/>
              <a:ea typeface="Calibri"/>
              <a:cs typeface="Calibri"/>
              <a:sym typeface="Calibri"/>
            </a:endParaRPr>
          </a:p>
        </p:txBody>
      </p:sp>
      <p:sp>
        <p:nvSpPr>
          <p:cNvPr id="241" name="Google Shape;241;g3e7a9372a70_0_642: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706a9bff0c_0_472:notes"/>
          <p:cNvSpPr txBox="1">
            <a:spLocks noGrp="1"/>
          </p:cNvSpPr>
          <p:nvPr>
            <p:ph type="body" idx="1"/>
          </p:nvPr>
        </p:nvSpPr>
        <p:spPr>
          <a:xfrm>
            <a:off x="716619" y="4489387"/>
            <a:ext cx="5733000" cy="4253100"/>
          </a:xfrm>
          <a:prstGeom prst="rect">
            <a:avLst/>
          </a:prstGeom>
          <a:noFill/>
          <a:ln>
            <a:noFill/>
          </a:ln>
        </p:spPr>
        <p:txBody>
          <a:bodyPr spcFirstLastPara="1" wrap="square" lIns="94925" tIns="94925" rIns="94925" bIns="94925" anchor="t" anchorCtr="0">
            <a:noAutofit/>
          </a:bodyPr>
          <a:lstStyle/>
          <a:p>
            <a:pPr marL="0" lvl="0" indent="0" algn="l" rtl="0">
              <a:spcBef>
                <a:spcPts val="0"/>
              </a:spcBef>
              <a:spcAft>
                <a:spcPts val="0"/>
              </a:spcAft>
              <a:buNone/>
            </a:pPr>
            <a:endParaRPr/>
          </a:p>
        </p:txBody>
      </p:sp>
      <p:sp>
        <p:nvSpPr>
          <p:cNvPr id="479" name="Google Shape;479;g2706a9bff0c_0_472: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e7a9372a70_0_170: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e7a9372a70_0_17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a:t>The Ohio Stormwater Association would like to thank our 2026 partners who help make this webinar and other OSWA resources available.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e7a9372a70_0_25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500">
                <a:latin typeface="Calibri"/>
                <a:ea typeface="Calibri"/>
                <a:cs typeface="Calibri"/>
                <a:sym typeface="Calibri"/>
              </a:rPr>
              <a:t>OSWA would like to thank our Affiliates </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Stormwater University, National Stormwater Center, American Stormwater Institute, StormwaterONE and the National Registry of Environmental Professionals. </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for offering discounts to our members. </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Members receive discounts on all maps listed on US River Maps and on online training provided by </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Stormwater University;</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National Stormwater Center; </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American Stormwater Institute;</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StormwaterONE; </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and the </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National Registry of Environmental Professionals:</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495" name="Google Shape;495;g3e7a9372a70_0_252: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706a9bff0c_0_504:notes"/>
          <p:cNvSpPr txBox="1">
            <a:spLocks noGrp="1"/>
          </p:cNvSpPr>
          <p:nvPr>
            <p:ph type="body" idx="1"/>
          </p:nvPr>
        </p:nvSpPr>
        <p:spPr>
          <a:xfrm>
            <a:off x="716619" y="4489387"/>
            <a:ext cx="5732700" cy="4253100"/>
          </a:xfrm>
          <a:prstGeom prst="rect">
            <a:avLst/>
          </a:prstGeom>
          <a:noFill/>
          <a:ln>
            <a:noFill/>
          </a:ln>
        </p:spPr>
        <p:txBody>
          <a:bodyPr spcFirstLastPara="1" wrap="square" lIns="94900" tIns="94900" rIns="94900" bIns="94900" anchor="t" anchorCtr="0">
            <a:noAutofit/>
          </a:bodyPr>
          <a:lstStyle/>
          <a:p>
            <a:pPr marL="0" lvl="0" indent="0" algn="l" rtl="0">
              <a:spcBef>
                <a:spcPts val="0"/>
              </a:spcBef>
              <a:spcAft>
                <a:spcPts val="0"/>
              </a:spcAft>
              <a:buNone/>
            </a:pPr>
            <a:r>
              <a:rPr lang="en-US"/>
              <a:t>The following fields are required. </a:t>
            </a:r>
            <a:endParaRPr/>
          </a:p>
          <a:p>
            <a:pPr marL="232943" lvl="0" indent="-232943" algn="l" rtl="0">
              <a:spcBef>
                <a:spcPts val="0"/>
              </a:spcBef>
              <a:spcAft>
                <a:spcPts val="0"/>
              </a:spcAft>
              <a:buClr>
                <a:schemeClr val="dk1"/>
              </a:buClr>
              <a:buSzPts val="1100"/>
              <a:buFont typeface="Calibri"/>
              <a:buAutoNum type="arabicPeriod"/>
            </a:pPr>
            <a:r>
              <a:rPr lang="en-US"/>
              <a:t>Email</a:t>
            </a:r>
            <a:endParaRPr/>
          </a:p>
          <a:p>
            <a:pPr marL="232943" lvl="0" indent="-232943" algn="l" rtl="0">
              <a:spcBef>
                <a:spcPts val="0"/>
              </a:spcBef>
              <a:spcAft>
                <a:spcPts val="0"/>
              </a:spcAft>
              <a:buClr>
                <a:schemeClr val="dk1"/>
              </a:buClr>
              <a:buSzPts val="1100"/>
              <a:buFont typeface="Calibri"/>
              <a:buAutoNum type="arabicPeriod"/>
            </a:pPr>
            <a:r>
              <a:rPr lang="en-US"/>
              <a:t>First and last name</a:t>
            </a:r>
            <a:endParaRPr/>
          </a:p>
          <a:p>
            <a:pPr marL="232943" lvl="0" indent="-232943" algn="l" rtl="0">
              <a:spcBef>
                <a:spcPts val="0"/>
              </a:spcBef>
              <a:spcAft>
                <a:spcPts val="0"/>
              </a:spcAft>
              <a:buClr>
                <a:schemeClr val="dk1"/>
              </a:buClr>
              <a:buSzPts val="1100"/>
              <a:buFont typeface="Calibri"/>
              <a:buAutoNum type="arabicPeriod"/>
            </a:pPr>
            <a:r>
              <a:rPr lang="en-US"/>
              <a:t>Session attended</a:t>
            </a:r>
            <a:endParaRPr/>
          </a:p>
        </p:txBody>
      </p:sp>
      <p:sp>
        <p:nvSpPr>
          <p:cNvPr id="510" name="Google Shape;510;g2706a9bff0c_0_504: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706a9bff0c_0_523:notes"/>
          <p:cNvSpPr txBox="1">
            <a:spLocks noGrp="1"/>
          </p:cNvSpPr>
          <p:nvPr>
            <p:ph type="body" idx="1"/>
          </p:nvPr>
        </p:nvSpPr>
        <p:spPr>
          <a:xfrm>
            <a:off x="716619" y="4489387"/>
            <a:ext cx="5733000" cy="4253100"/>
          </a:xfrm>
          <a:prstGeom prst="rect">
            <a:avLst/>
          </a:prstGeom>
          <a:noFill/>
          <a:ln>
            <a:noFill/>
          </a:ln>
        </p:spPr>
        <p:txBody>
          <a:bodyPr spcFirstLastPara="1" wrap="square" lIns="94900" tIns="94900" rIns="94900" bIns="94900" anchor="t" anchorCtr="0">
            <a:noAutofit/>
          </a:bodyPr>
          <a:lstStyle/>
          <a:p>
            <a:pPr marL="232943" lvl="0" indent="-232943" algn="l" rtl="0">
              <a:spcBef>
                <a:spcPts val="0"/>
              </a:spcBef>
              <a:spcAft>
                <a:spcPts val="0"/>
              </a:spcAft>
              <a:buClr>
                <a:schemeClr val="dk1"/>
              </a:buClr>
              <a:buSzPts val="3600"/>
              <a:buFont typeface="Calibri"/>
              <a:buChar char="•"/>
            </a:pPr>
            <a:r>
              <a:rPr lang="en-US" sz="3700">
                <a:solidFill>
                  <a:schemeClr val="dk1"/>
                </a:solidFill>
                <a:latin typeface="Calibri"/>
                <a:ea typeface="Calibri"/>
                <a:cs typeface="Calibri"/>
                <a:sym typeface="Calibri"/>
              </a:rPr>
              <a:t>Welcome </a:t>
            </a:r>
            <a:endParaRPr/>
          </a:p>
          <a:p>
            <a:pPr marL="232943" lvl="0" indent="-232943" algn="l" rtl="0">
              <a:spcBef>
                <a:spcPts val="0"/>
              </a:spcBef>
              <a:spcAft>
                <a:spcPts val="0"/>
              </a:spcAft>
              <a:buClr>
                <a:schemeClr val="dk1"/>
              </a:buClr>
              <a:buSzPts val="3600"/>
              <a:buFont typeface="Calibri"/>
              <a:buChar char="•"/>
            </a:pPr>
            <a:r>
              <a:rPr lang="en-US" sz="3700">
                <a:solidFill>
                  <a:schemeClr val="dk1"/>
                </a:solidFill>
                <a:latin typeface="Calibri"/>
                <a:ea typeface="Calibri"/>
                <a:cs typeface="Calibri"/>
                <a:sym typeface="Calibri"/>
              </a:rPr>
              <a:t>Hosts Introductions </a:t>
            </a:r>
            <a:endParaRPr/>
          </a:p>
          <a:p>
            <a:pPr marL="232943" lvl="0" indent="-232943" algn="l" rtl="0">
              <a:spcBef>
                <a:spcPts val="0"/>
              </a:spcBef>
              <a:spcAft>
                <a:spcPts val="0"/>
              </a:spcAft>
              <a:buClr>
                <a:schemeClr val="dk1"/>
              </a:buClr>
              <a:buSzPts val="3600"/>
              <a:buFont typeface="Calibri"/>
              <a:buChar char="•"/>
            </a:pPr>
            <a:r>
              <a:rPr lang="en-US" sz="3700">
                <a:solidFill>
                  <a:schemeClr val="dk1"/>
                </a:solidFill>
                <a:latin typeface="Calibri"/>
                <a:ea typeface="Calibri"/>
                <a:cs typeface="Calibri"/>
                <a:sym typeface="Calibri"/>
              </a:rPr>
              <a:t>Thank you Bootcamp Planning Committee &amp; Speakers </a:t>
            </a:r>
            <a:endParaRPr sz="29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20" name="Google Shape;520;g2706a9bff0c_0_523: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e7a9372a70_0_65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600">
                <a:latin typeface="Calibri"/>
                <a:ea typeface="Calibri"/>
                <a:cs typeface="Calibri"/>
                <a:sym typeface="Calibri"/>
              </a:rPr>
              <a:t>OSWA Board of Directors include: </a:t>
            </a:r>
            <a:r>
              <a:rPr lang="en-US" sz="1600">
                <a:solidFill>
                  <a:schemeClr val="dk1"/>
                </a:solidFill>
                <a:latin typeface="Calibri"/>
                <a:ea typeface="Calibri"/>
                <a:cs typeface="Calibri"/>
                <a:sym typeface="Calibri"/>
              </a:rPr>
              <a:t>Regina Collins</a:t>
            </a:r>
            <a:r>
              <a:rPr lang="en-US" sz="1600">
                <a:latin typeface="Calibri"/>
                <a:ea typeface="Calibri"/>
                <a:cs typeface="Calibri"/>
                <a:sym typeface="Calibri"/>
              </a:rPr>
              <a:t> as President, </a:t>
            </a:r>
            <a:r>
              <a:rPr lang="en-US" sz="1600">
                <a:solidFill>
                  <a:schemeClr val="dk1"/>
                </a:solidFill>
                <a:latin typeface="Calibri"/>
                <a:ea typeface="Calibri"/>
                <a:cs typeface="Calibri"/>
                <a:sym typeface="Calibri"/>
              </a:rPr>
              <a:t>Theresa McGeady</a:t>
            </a:r>
            <a:r>
              <a:rPr lang="en-US" sz="1600">
                <a:latin typeface="Calibri"/>
                <a:ea typeface="Calibri"/>
                <a:cs typeface="Calibri"/>
                <a:sym typeface="Calibri"/>
              </a:rPr>
              <a:t> as Vice President, Dana Stayer as the Secretary, Bob Lentz as the Treasurer and </a:t>
            </a:r>
            <a:r>
              <a:rPr lang="en-US" sz="1600">
                <a:solidFill>
                  <a:schemeClr val="dk1"/>
                </a:solidFill>
                <a:latin typeface="Calibri"/>
                <a:ea typeface="Calibri"/>
                <a:cs typeface="Calibri"/>
                <a:sym typeface="Calibri"/>
              </a:rPr>
              <a:t> Kelly Kuhbander</a:t>
            </a:r>
            <a:r>
              <a:rPr lang="en-US" sz="1600">
                <a:latin typeface="Calibri"/>
                <a:ea typeface="Calibri"/>
                <a:cs typeface="Calibri"/>
                <a:sym typeface="Calibri"/>
              </a:rPr>
              <a:t> as the Past President. Additional OSWA board members and Emeritus Board members are also listed here.  </a:t>
            </a:r>
            <a:endParaRPr sz="1600">
              <a:latin typeface="Calibri"/>
              <a:ea typeface="Calibri"/>
              <a:cs typeface="Calibri"/>
              <a:sym typeface="Calibri"/>
            </a:endParaRPr>
          </a:p>
        </p:txBody>
      </p:sp>
      <p:sp>
        <p:nvSpPr>
          <p:cNvPr id="254" name="Google Shape;254;g3e7a9372a70_0_653: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e7a9372a70_0_66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500">
                <a:latin typeface="Calibri"/>
                <a:ea typeface="Calibri"/>
                <a:cs typeface="Calibri"/>
                <a:sym typeface="Calibri"/>
              </a:rPr>
              <a:t>Water Management Association of Ohio (or WMAO) is OSWA’s parent organization; In order to join OSWA, you must become a member of WMAO first, then select Ohio Stormwater Association as your division. Some benefits of joining OSWA include: Free quarterly stormwater webinars, Discounted registration at the annual MS4 Bootcamp Training in May, Discounted registration at the annual watershed Workshop presented in collaboration with the Ohio Water Environment Association and additional discounts offered to OSWA members by our affiliates. </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For more information about OSWA member benefits, go to our website Ohioswa.com; Under the Get Involved Tab; Select Become a member</a:t>
            </a:r>
            <a:endParaRPr sz="1500">
              <a:latin typeface="Calibri"/>
              <a:ea typeface="Calibri"/>
              <a:cs typeface="Calibri"/>
              <a:sym typeface="Calibri"/>
            </a:endParaRPr>
          </a:p>
        </p:txBody>
      </p:sp>
      <p:sp>
        <p:nvSpPr>
          <p:cNvPr id="266" name="Google Shape;266;g3e7a9372a70_0_664: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e7a9372a70_0_67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600">
                <a:latin typeface="Calibri"/>
                <a:ea typeface="Calibri"/>
                <a:cs typeface="Calibri"/>
                <a:sym typeface="Calibri"/>
              </a:rPr>
              <a:t>OSWA has 7 committees anyone can join: Conference, Education, Marketing and Membership, Regulatory, Technical Resources, Industrial and Extreme Weather. You do not need to be a member to join a committee. You can find additional information about OSWA’s committees on our website: Ohioswa.com; Under the About Us tab, select committees. </a:t>
            </a:r>
            <a:endParaRPr sz="16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280" name="Google Shape;280;g3e7a9372a70_0_677:notes"/>
          <p:cNvSpPr>
            <a:spLocks noGrp="1" noRot="1" noChangeAspect="1"/>
          </p:cNvSpPr>
          <p:nvPr>
            <p:ph type="sldImg" idx="2"/>
          </p:nvPr>
        </p:nvSpPr>
        <p:spPr>
          <a:xfrm>
            <a:off x="1168630" y="697230"/>
            <a:ext cx="4674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5: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
        <p:nvSpPr>
          <p:cNvPr id="324" name="Google Shape;32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None/>
            </a:pPr>
            <a:r>
              <a:rPr lang="en-US" sz="1200">
                <a:latin typeface="Calibri"/>
                <a:ea typeface="Calibri"/>
                <a:cs typeface="Calibri"/>
                <a:sym typeface="Calibri"/>
              </a:rPr>
              <a:t>Logistical issues </a:t>
            </a:r>
            <a:endParaRPr sz="1200"/>
          </a:p>
          <a:p>
            <a:pPr marL="457200" lvl="0" indent="0" algn="l" rtl="0">
              <a:lnSpc>
                <a:spcPct val="100000"/>
              </a:lnSpc>
              <a:spcBef>
                <a:spcPts val="0"/>
              </a:spcBef>
              <a:spcAft>
                <a:spcPts val="0"/>
              </a:spcAft>
              <a:buNone/>
            </a:pPr>
            <a:r>
              <a:rPr lang="en-US" sz="1200">
                <a:latin typeface="Calibri"/>
                <a:ea typeface="Calibri"/>
                <a:cs typeface="Calibri"/>
                <a:sym typeface="Calibri"/>
              </a:rPr>
              <a:t>Please note the locations of the bathrooms on the map. </a:t>
            </a:r>
            <a:endParaRPr sz="1200"/>
          </a:p>
          <a:p>
            <a:pPr marL="0" lvl="0" indent="0" algn="l" rtl="0">
              <a:lnSpc>
                <a:spcPct val="100000"/>
              </a:lnSpc>
              <a:spcBef>
                <a:spcPts val="0"/>
              </a:spcBef>
              <a:spcAft>
                <a:spcPts val="0"/>
              </a:spcAft>
              <a:buNone/>
            </a:pP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Please keep mobile phones silent </a:t>
            </a:r>
            <a:endParaRPr sz="1200"/>
          </a:p>
          <a:p>
            <a:pPr marL="0" lvl="0" indent="0" algn="l" rtl="0">
              <a:lnSpc>
                <a:spcPct val="100000"/>
              </a:lnSpc>
              <a:spcBef>
                <a:spcPts val="0"/>
              </a:spcBef>
              <a:spcAft>
                <a:spcPts val="0"/>
              </a:spcAft>
              <a:buNone/>
            </a:pP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Program Agenda</a:t>
            </a:r>
            <a:endParaRPr sz="1200"/>
          </a:p>
          <a:p>
            <a:pPr marL="0" lvl="0" indent="0" algn="l" rtl="0">
              <a:lnSpc>
                <a:spcPct val="100000"/>
              </a:lnSpc>
              <a:spcBef>
                <a:spcPts val="0"/>
              </a:spcBef>
              <a:spcAft>
                <a:spcPts val="0"/>
              </a:spcAft>
              <a:buNone/>
            </a:pPr>
            <a:endParaRPr sz="1200">
              <a:latin typeface="Calibri"/>
              <a:ea typeface="Calibri"/>
              <a:cs typeface="Calibri"/>
              <a:sym typeface="Calibri"/>
            </a:endParaRPr>
          </a:p>
          <a:p>
            <a:pPr marL="0" marR="0" lvl="0" indent="0" algn="l" rtl="0">
              <a:lnSpc>
                <a:spcPct val="100000"/>
              </a:lnSpc>
              <a:spcBef>
                <a:spcPts val="0"/>
              </a:spcBef>
              <a:spcAft>
                <a:spcPts val="0"/>
              </a:spcAft>
              <a:buNone/>
            </a:pPr>
            <a:r>
              <a:rPr lang="en-US" sz="1200">
                <a:solidFill>
                  <a:schemeClr val="dk1"/>
                </a:solidFill>
                <a:latin typeface="Calibri"/>
                <a:ea typeface="Calibri"/>
                <a:cs typeface="Calibri"/>
                <a:sym typeface="Calibri"/>
              </a:rPr>
              <a:t>Volunteers will be taking photos throughout the day and Kelsey and Kerry from the Marketing Committee do short interviews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US" sz="1200">
                <a:latin typeface="Calibri"/>
                <a:ea typeface="Calibri"/>
                <a:cs typeface="Calibri"/>
                <a:sym typeface="Calibri"/>
              </a:rPr>
              <a:t>Breaks and Lunch </a:t>
            </a:r>
            <a:endParaRPr sz="1200"/>
          </a:p>
          <a:p>
            <a:pPr marL="457200" lvl="0" indent="0" algn="l" rtl="0">
              <a:lnSpc>
                <a:spcPct val="100000"/>
              </a:lnSpc>
              <a:spcBef>
                <a:spcPts val="0"/>
              </a:spcBef>
              <a:spcAft>
                <a:spcPts val="0"/>
              </a:spcAft>
              <a:buNone/>
            </a:pPr>
            <a:r>
              <a:rPr lang="en-US" sz="1200">
                <a:latin typeface="Calibri"/>
                <a:ea typeface="Calibri"/>
                <a:cs typeface="Calibri"/>
                <a:sym typeface="Calibri"/>
              </a:rPr>
              <a:t>There will be two 15 minute breaks and 30 minutes allotted for lunch </a:t>
            </a:r>
            <a:endParaRPr sz="1200"/>
          </a:p>
          <a:p>
            <a:pPr marL="457200" lvl="0" indent="0" algn="l" rtl="0">
              <a:lnSpc>
                <a:spcPct val="100000"/>
              </a:lnSpc>
              <a:spcBef>
                <a:spcPts val="0"/>
              </a:spcBef>
              <a:spcAft>
                <a:spcPts val="0"/>
              </a:spcAft>
              <a:buNone/>
            </a:pPr>
            <a:r>
              <a:rPr lang="en-US" sz="1200">
                <a:latin typeface="Calibri"/>
                <a:ea typeface="Calibri"/>
                <a:cs typeface="Calibri"/>
                <a:sym typeface="Calibri"/>
              </a:rPr>
              <a:t>Though there are scheduled breaks; should you need to, please feel free to step out of the room at any time. </a:t>
            </a:r>
            <a:endParaRPr sz="1200"/>
          </a:p>
        </p:txBody>
      </p:sp>
      <p:sp>
        <p:nvSpPr>
          <p:cNvPr id="334" name="Google Shape;33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a:t>The following fields are required. </a:t>
            </a:r>
            <a:endParaRPr/>
          </a:p>
          <a:p>
            <a:pPr marL="228600" lvl="0" indent="-228600" algn="l" rtl="0">
              <a:lnSpc>
                <a:spcPct val="100000"/>
              </a:lnSpc>
              <a:spcBef>
                <a:spcPts val="0"/>
              </a:spcBef>
              <a:spcAft>
                <a:spcPts val="0"/>
              </a:spcAft>
              <a:buSzPts val="1100"/>
              <a:buAutoNum type="arabicPeriod"/>
            </a:pPr>
            <a:r>
              <a:rPr lang="en-US"/>
              <a:t>Email</a:t>
            </a:r>
            <a:endParaRPr/>
          </a:p>
          <a:p>
            <a:pPr marL="228600" lvl="0" indent="-228600" algn="l" rtl="0">
              <a:lnSpc>
                <a:spcPct val="100000"/>
              </a:lnSpc>
              <a:spcBef>
                <a:spcPts val="0"/>
              </a:spcBef>
              <a:spcAft>
                <a:spcPts val="0"/>
              </a:spcAft>
              <a:buSzPts val="1100"/>
              <a:buAutoNum type="arabicPeriod"/>
            </a:pPr>
            <a:r>
              <a:rPr lang="en-US"/>
              <a:t>First and last name</a:t>
            </a:r>
            <a:endParaRPr/>
          </a:p>
          <a:p>
            <a:pPr marL="228600" lvl="0" indent="-228600" algn="l" rtl="0">
              <a:lnSpc>
                <a:spcPct val="100000"/>
              </a:lnSpc>
              <a:spcBef>
                <a:spcPts val="0"/>
              </a:spcBef>
              <a:spcAft>
                <a:spcPts val="0"/>
              </a:spcAft>
              <a:buSzPts val="1100"/>
              <a:buAutoNum type="arabicPeriod"/>
            </a:pPr>
            <a:r>
              <a:rPr lang="en-US"/>
              <a:t>Session attended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If you have not done so already, please confirm your morning attendance. </a:t>
            </a:r>
            <a:endParaRPr/>
          </a:p>
        </p:txBody>
      </p:sp>
      <p:sp>
        <p:nvSpPr>
          <p:cNvPr id="346" name="Google Shape;34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
        <p:nvSpPr>
          <p:cNvPr id="356" name="Google Shape;35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52726" y="318944"/>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F549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a:off x="352726" y="1724683"/>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2F5496"/>
              </a:buClr>
              <a:buSzPts val="1800"/>
              <a:buChar char="•"/>
              <a:defRPr/>
            </a:lvl1pPr>
            <a:lvl2pPr marL="914400" lvl="1" indent="-342900" algn="l" rtl="0">
              <a:lnSpc>
                <a:spcPct val="90000"/>
              </a:lnSpc>
              <a:spcBef>
                <a:spcPts val="375"/>
              </a:spcBef>
              <a:spcAft>
                <a:spcPts val="0"/>
              </a:spcAft>
              <a:buClr>
                <a:srgbClr val="2F5496"/>
              </a:buClr>
              <a:buSzPts val="1800"/>
              <a:buChar char="•"/>
              <a:defRPr/>
            </a:lvl2pPr>
            <a:lvl3pPr marL="1371600" lvl="2" indent="-342900" algn="l" rtl="0">
              <a:lnSpc>
                <a:spcPct val="90000"/>
              </a:lnSpc>
              <a:spcBef>
                <a:spcPts val="375"/>
              </a:spcBef>
              <a:spcAft>
                <a:spcPts val="0"/>
              </a:spcAft>
              <a:buClr>
                <a:srgbClr val="2F5496"/>
              </a:buClr>
              <a:buSzPts val="1800"/>
              <a:buChar char="•"/>
              <a:defRPr/>
            </a:lvl3pPr>
            <a:lvl4pPr marL="1828800" lvl="3" indent="-342900" algn="l" rtl="0">
              <a:lnSpc>
                <a:spcPct val="90000"/>
              </a:lnSpc>
              <a:spcBef>
                <a:spcPts val="375"/>
              </a:spcBef>
              <a:spcAft>
                <a:spcPts val="0"/>
              </a:spcAft>
              <a:buClr>
                <a:srgbClr val="2F5496"/>
              </a:buClr>
              <a:buSzPts val="1800"/>
              <a:buChar char="•"/>
              <a:defRPr/>
            </a:lvl4pPr>
            <a:lvl5pPr marL="2286000" lvl="4" indent="-342900" algn="l" rtl="0">
              <a:lnSpc>
                <a:spcPct val="90000"/>
              </a:lnSpc>
              <a:spcBef>
                <a:spcPts val="375"/>
              </a:spcBef>
              <a:spcAft>
                <a:spcPts val="0"/>
              </a:spcAft>
              <a:buClr>
                <a:srgbClr val="2F5496"/>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 name="Google Shape;97;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7"/>
          <p:cNvSpPr>
            <a:spLocks noGrp="1"/>
          </p:cNvSpPr>
          <p:nvPr>
            <p:ph type="pic" idx="2"/>
          </p:nvPr>
        </p:nvSpPr>
        <p:spPr>
          <a:xfrm>
            <a:off x="3887391" y="987426"/>
            <a:ext cx="4629300" cy="4873500"/>
          </a:xfrm>
          <a:prstGeom prst="rect">
            <a:avLst/>
          </a:prstGeom>
          <a:noFill/>
          <a:ln>
            <a:noFill/>
          </a:ln>
        </p:spPr>
      </p:sp>
      <p:sp>
        <p:nvSpPr>
          <p:cNvPr id="103" name="Google Shape;103;p17"/>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4" name="Google Shape;104;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0" name="Google Shape;110;p18"/>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p18"/>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2" name="Google Shape;112;p18"/>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1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19"/>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9"/>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19" name="Google Shape;119;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20"/>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5" name="Google Shape;125;p20"/>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6" name="Google Shape;126;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3"/>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 name="Google Shape;141;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rot="5400000">
            <a:off x="4623601" y="2285276"/>
            <a:ext cx="58119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24"/>
          <p:cNvSpPr txBox="1">
            <a:spLocks noGrp="1"/>
          </p:cNvSpPr>
          <p:nvPr>
            <p:ph type="body" idx="1"/>
          </p:nvPr>
        </p:nvSpPr>
        <p:spPr>
          <a:xfrm rot="5400000">
            <a:off x="623025" y="370674"/>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7" name="Google Shape;147;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6"/>
        <p:cNvGrpSpPr/>
        <p:nvPr/>
      </p:nvGrpSpPr>
      <p:grpSpPr>
        <a:xfrm>
          <a:off x="0" y="0"/>
          <a:ext cx="0" cy="0"/>
          <a:chOff x="0" y="0"/>
          <a:chExt cx="0" cy="0"/>
        </a:xfrm>
      </p:grpSpPr>
      <p:sp>
        <p:nvSpPr>
          <p:cNvPr id="157" name="Google Shape;157;p26"/>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6"/>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9" name="Google Shape;159;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8"/>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1" name="Google Shape;171;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9"/>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9"/>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0"/>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4" name="Google Shape;184;p30"/>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30"/>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30"/>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5"/>
        <p:cNvGrpSpPr/>
        <p:nvPr/>
      </p:nvGrpSpPr>
      <p:grpSpPr>
        <a:xfrm>
          <a:off x="0" y="0"/>
          <a:ext cx="0" cy="0"/>
          <a:chOff x="0" y="0"/>
          <a:chExt cx="0" cy="0"/>
        </a:xfrm>
      </p:grpSpPr>
      <p:sp>
        <p:nvSpPr>
          <p:cNvPr id="196" name="Google Shape;196;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3"/>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2" name="Google Shape;202;p33"/>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3" name="Google Shape;203;p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4"/>
          <p:cNvSpPr>
            <a:spLocks noGrp="1"/>
          </p:cNvSpPr>
          <p:nvPr>
            <p:ph type="pic" idx="2"/>
          </p:nvPr>
        </p:nvSpPr>
        <p:spPr>
          <a:xfrm>
            <a:off x="3887391" y="987426"/>
            <a:ext cx="4629300" cy="4873500"/>
          </a:xfrm>
          <a:prstGeom prst="rect">
            <a:avLst/>
          </a:prstGeom>
          <a:noFill/>
          <a:ln>
            <a:noFill/>
          </a:ln>
        </p:spPr>
      </p:sp>
      <p:sp>
        <p:nvSpPr>
          <p:cNvPr id="209" name="Google Shape;209;p34"/>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0" name="Google Shape;210;p3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5"/>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6"/>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eneral Slide Format">
  <p:cSld name="General Slide Format">
    <p:spTree>
      <p:nvGrpSpPr>
        <p:cNvPr id="1" name="Shape 225"/>
        <p:cNvGrpSpPr/>
        <p:nvPr/>
      </p:nvGrpSpPr>
      <p:grpSpPr>
        <a:xfrm>
          <a:off x="0" y="0"/>
          <a:ext cx="0" cy="0"/>
          <a:chOff x="0" y="0"/>
          <a:chExt cx="0" cy="0"/>
        </a:xfrm>
      </p:grpSpPr>
      <p:sp>
        <p:nvSpPr>
          <p:cNvPr id="226" name="Google Shape;226;p37"/>
          <p:cNvSpPr txBox="1">
            <a:spLocks noGrp="1"/>
          </p:cNvSpPr>
          <p:nvPr>
            <p:ph type="body" idx="1"/>
          </p:nvPr>
        </p:nvSpPr>
        <p:spPr>
          <a:xfrm>
            <a:off x="404628" y="1387126"/>
            <a:ext cx="8334600" cy="2948100"/>
          </a:xfrm>
          <a:prstGeom prst="rect">
            <a:avLst/>
          </a:prstGeom>
          <a:noFill/>
          <a:ln>
            <a:noFill/>
          </a:ln>
        </p:spPr>
        <p:txBody>
          <a:bodyPr spcFirstLastPara="1" wrap="square" lIns="91425" tIns="45700" rIns="91425" bIns="45700" anchor="t" anchorCtr="0">
            <a:normAutofit/>
          </a:bodyPr>
          <a:lstStyle>
            <a:lvl1pPr marL="457200" marR="0" lvl="0" indent="-355600" algn="l">
              <a:lnSpc>
                <a:spcPct val="100000"/>
              </a:lnSpc>
              <a:spcBef>
                <a:spcPts val="0"/>
              </a:spcBef>
              <a:spcAft>
                <a:spcPts val="0"/>
              </a:spcAft>
              <a:buClr>
                <a:srgbClr val="A8AA3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02895" algn="l">
              <a:lnSpc>
                <a:spcPct val="100000"/>
              </a:lnSpc>
              <a:spcBef>
                <a:spcPts val="600"/>
              </a:spcBef>
              <a:spcAft>
                <a:spcPts val="0"/>
              </a:spcAft>
              <a:buClr>
                <a:srgbClr val="A8AA31"/>
              </a:buClr>
              <a:buSzPts val="1170"/>
              <a:buFont typeface="Noto Sans Symbols"/>
              <a:buChar char="🞆"/>
              <a:defRPr sz="18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rgbClr val="A8AA31"/>
              </a:buClr>
              <a:buSzPts val="1600"/>
              <a:buFont typeface="Courier New"/>
              <a:buChar char="­"/>
              <a:defRPr sz="1600" b="0" i="0" u="none" strike="noStrike" cap="none">
                <a:solidFill>
                  <a:schemeClr val="dk1"/>
                </a:solidFill>
                <a:latin typeface="Arial"/>
                <a:ea typeface="Arial"/>
                <a:cs typeface="Arial"/>
                <a:sym typeface="Arial"/>
              </a:defRPr>
            </a:lvl3pPr>
            <a:lvl4pPr marL="1828800" marR="0" lvl="3"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37"/>
          <p:cNvSpPr txBox="1">
            <a:spLocks noGrp="1"/>
          </p:cNvSpPr>
          <p:nvPr>
            <p:ph type="body" idx="2"/>
          </p:nvPr>
        </p:nvSpPr>
        <p:spPr>
          <a:xfrm>
            <a:off x="404629" y="448059"/>
            <a:ext cx="8334600" cy="387000"/>
          </a:xfrm>
          <a:prstGeom prst="rect">
            <a:avLst/>
          </a:prstGeom>
          <a:noFill/>
          <a:ln>
            <a:noFill/>
          </a:ln>
        </p:spPr>
        <p:txBody>
          <a:bodyPr spcFirstLastPara="1" wrap="square" lIns="91425" tIns="45700" rIns="91425" bIns="45700" anchor="t" anchorCtr="0">
            <a:normAutofit/>
          </a:bodyPr>
          <a:lstStyle>
            <a:lvl1pPr marL="457200" marR="0" lvl="0" indent="-228600" algn="l">
              <a:lnSpc>
                <a:spcPct val="8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81" name="Google Shape;81;p13" descr="http://www.pptgrounds.com/wp-content/uploads/2012/09/Elegant-Abstract-Blue-Backgrounds-PPT-1024x768.jpg"/>
          <p:cNvPicPr preferRelativeResize="0"/>
          <p:nvPr/>
        </p:nvPicPr>
        <p:blipFill rotWithShape="1">
          <a:blip r:embed="rId3">
            <a:alphaModFix/>
          </a:blip>
          <a:srcRect l="1516" t="50538" r="-585" b="21704"/>
          <a:stretch/>
        </p:blipFill>
        <p:spPr>
          <a:xfrm rot="10800000" flipH="1">
            <a:off x="0" y="6156198"/>
            <a:ext cx="7504348" cy="701802"/>
          </a:xfrm>
          <a:prstGeom prst="rect">
            <a:avLst/>
          </a:prstGeom>
          <a:noFill/>
          <a:ln>
            <a:noFill/>
          </a:ln>
        </p:spPr>
      </p:pic>
      <p:pic>
        <p:nvPicPr>
          <p:cNvPr id="82" name="Google Shape;82;p13" descr="Ohio Stormwater Association Logo"/>
          <p:cNvPicPr preferRelativeResize="0"/>
          <p:nvPr/>
        </p:nvPicPr>
        <p:blipFill rotWithShape="1">
          <a:blip r:embed="rId4">
            <a:alphaModFix/>
          </a:blip>
          <a:srcRect/>
          <a:stretch/>
        </p:blipFill>
        <p:spPr>
          <a:xfrm>
            <a:off x="7539823" y="6188842"/>
            <a:ext cx="1476086" cy="600681"/>
          </a:xfrm>
          <a:prstGeom prst="rect">
            <a:avLst/>
          </a:prstGeom>
          <a:noFill/>
          <a:ln>
            <a:noFill/>
          </a:ln>
        </p:spPr>
      </p:pic>
      <p:sp>
        <p:nvSpPr>
          <p:cNvPr id="83" name="Google Shape;83;p13"/>
          <p:cNvSpPr txBox="1">
            <a:spLocks noGrp="1"/>
          </p:cNvSpPr>
          <p:nvPr>
            <p:ph type="title"/>
          </p:nvPr>
        </p:nvSpPr>
        <p:spPr>
          <a:xfrm>
            <a:off x="352726" y="318944"/>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5496"/>
              </a:buClr>
              <a:buSzPts val="4400"/>
              <a:buFont typeface="Calibri"/>
              <a:buNone/>
              <a:defRPr sz="4400" b="1" i="0" u="none" strike="noStrike" cap="none">
                <a:solidFill>
                  <a:srgbClr val="2F549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3"/>
          <p:cNvSpPr txBox="1">
            <a:spLocks noGrp="1"/>
          </p:cNvSpPr>
          <p:nvPr>
            <p:ph type="body" idx="1"/>
          </p:nvPr>
        </p:nvSpPr>
        <p:spPr>
          <a:xfrm>
            <a:off x="352726" y="1724683"/>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F5496"/>
              </a:buClr>
              <a:buSzPts val="2800"/>
              <a:buFont typeface="Arial"/>
              <a:buChar char="•"/>
              <a:defRPr sz="2800" b="0" i="0" u="none" strike="noStrike" cap="none">
                <a:solidFill>
                  <a:srgbClr val="2F549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F5496"/>
              </a:buClr>
              <a:buSzPts val="2400"/>
              <a:buFont typeface="Arial"/>
              <a:buChar char="•"/>
              <a:defRPr sz="2400" b="0" i="0" u="none" strike="noStrike" cap="none">
                <a:solidFill>
                  <a:srgbClr val="2F549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2F5496"/>
              </a:buClr>
              <a:buSzPts val="2000"/>
              <a:buFont typeface="Arial"/>
              <a:buChar char="•"/>
              <a:defRPr sz="2000" b="0" i="0" u="none" strike="noStrike" cap="none">
                <a:solidFill>
                  <a:srgbClr val="2F549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2F5496"/>
              </a:buClr>
              <a:buSzPts val="1800"/>
              <a:buFont typeface="Arial"/>
              <a:buChar char="•"/>
              <a:defRPr sz="1800" b="0" i="0" u="none" strike="noStrike" cap="none">
                <a:solidFill>
                  <a:srgbClr val="2F549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2F5496"/>
              </a:buClr>
              <a:buSzPts val="1800"/>
              <a:buFont typeface="Arial"/>
              <a:buChar char="•"/>
              <a:defRPr sz="1800" b="0" i="0" u="none" strike="noStrike" cap="none">
                <a:solidFill>
                  <a:srgbClr val="2F549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1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mailto:Lashawna.weeks@toledo.oh.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mailto:Regina.collins@toledo.oh.gov"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wmao.org/" TargetMode="External"/><Relationship Id="rId5" Type="http://schemas.openxmlformats.org/officeDocument/2006/relationships/hyperlink" Target="http://www.oswa.com/" TargetMode="External"/><Relationship Id="rId4" Type="http://schemas.openxmlformats.org/officeDocument/2006/relationships/image" Target="../media/image1.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www.trbimg.com/" TargetMode="External"/><Relationship Id="rId5" Type="http://schemas.openxmlformats.org/officeDocument/2006/relationships/image" Target="../media/image6.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4.jpg"/><Relationship Id="rId7"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www.wmao.org/" TargetMode="External"/><Relationship Id="rId5" Type="http://schemas.openxmlformats.org/officeDocument/2006/relationships/hyperlink" Target="http://www.oswa.com/"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8"/>
          <p:cNvPicPr preferRelativeResize="0"/>
          <p:nvPr/>
        </p:nvPicPr>
        <p:blipFill rotWithShape="1">
          <a:blip r:embed="rId3">
            <a:alphaModFix/>
          </a:blip>
          <a:srcRect l="4460" r="4886"/>
          <a:stretch/>
        </p:blipFill>
        <p:spPr>
          <a:xfrm>
            <a:off x="118100" y="1790525"/>
            <a:ext cx="6379199" cy="4539075"/>
          </a:xfrm>
          <a:prstGeom prst="rect">
            <a:avLst/>
          </a:prstGeom>
          <a:noFill/>
          <a:ln>
            <a:noFill/>
          </a:ln>
        </p:spPr>
      </p:pic>
      <p:grpSp>
        <p:nvGrpSpPr>
          <p:cNvPr id="233" name="Google Shape;233;p38"/>
          <p:cNvGrpSpPr/>
          <p:nvPr/>
        </p:nvGrpSpPr>
        <p:grpSpPr>
          <a:xfrm>
            <a:off x="-13448" y="-1"/>
            <a:ext cx="9049872" cy="806824"/>
            <a:chOff x="-13448" y="-1"/>
            <a:chExt cx="9049872" cy="806824"/>
          </a:xfrm>
        </p:grpSpPr>
        <p:pic>
          <p:nvPicPr>
            <p:cNvPr id="234" name="Google Shape;234;p38" descr="Ohio Stormwater Association Logo"/>
            <p:cNvPicPr preferRelativeResize="0"/>
            <p:nvPr/>
          </p:nvPicPr>
          <p:blipFill rotWithShape="1">
            <a:blip r:embed="rId4">
              <a:alphaModFix/>
            </a:blip>
            <a:srcRect/>
            <a:stretch/>
          </p:blipFill>
          <p:spPr>
            <a:xfrm>
              <a:off x="7033442" y="97749"/>
              <a:ext cx="2002982" cy="611323"/>
            </a:xfrm>
            <a:prstGeom prst="rect">
              <a:avLst/>
            </a:prstGeom>
            <a:noFill/>
            <a:ln>
              <a:noFill/>
            </a:ln>
          </p:spPr>
        </p:pic>
        <p:pic>
          <p:nvPicPr>
            <p:cNvPr id="235" name="Google Shape;235;p38" descr="http://www.pptgrounds.com/wp-content/uploads/2012/09/Elegant-Abstract-Blue-Backgrounds-PPT-1024x768.jpg"/>
            <p:cNvPicPr preferRelativeResize="0"/>
            <p:nvPr/>
          </p:nvPicPr>
          <p:blipFill rotWithShape="1">
            <a:blip r:embed="rId5">
              <a:alphaModFix/>
            </a:blip>
            <a:srcRect l="1516" t="50538" r="-594" b="21704"/>
            <a:stretch/>
          </p:blipFill>
          <p:spPr>
            <a:xfrm rot="10800000" flipH="1">
              <a:off x="-13448" y="-1"/>
              <a:ext cx="7046889" cy="806824"/>
            </a:xfrm>
            <a:prstGeom prst="rect">
              <a:avLst/>
            </a:prstGeom>
            <a:noFill/>
            <a:ln>
              <a:noFill/>
            </a:ln>
          </p:spPr>
        </p:pic>
      </p:grpSp>
      <p:pic>
        <p:nvPicPr>
          <p:cNvPr id="236" name="Google Shape;236;p38"/>
          <p:cNvPicPr preferRelativeResize="0"/>
          <p:nvPr/>
        </p:nvPicPr>
        <p:blipFill rotWithShape="1">
          <a:blip r:embed="rId6">
            <a:alphaModFix/>
          </a:blip>
          <a:srcRect l="8122"/>
          <a:stretch/>
        </p:blipFill>
        <p:spPr>
          <a:xfrm>
            <a:off x="6497288" y="2487075"/>
            <a:ext cx="2362975" cy="2343150"/>
          </a:xfrm>
          <a:prstGeom prst="rect">
            <a:avLst/>
          </a:prstGeom>
          <a:noFill/>
          <a:ln>
            <a:noFill/>
          </a:ln>
        </p:spPr>
      </p:pic>
      <p:sp>
        <p:nvSpPr>
          <p:cNvPr id="237" name="Google Shape;237;p38"/>
          <p:cNvSpPr txBox="1">
            <a:spLocks noGrp="1"/>
          </p:cNvSpPr>
          <p:nvPr>
            <p:ph type="ctrTitle"/>
          </p:nvPr>
        </p:nvSpPr>
        <p:spPr>
          <a:xfrm>
            <a:off x="6321131" y="3898623"/>
            <a:ext cx="2715300" cy="2547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75B5"/>
              </a:buClr>
              <a:buSzPct val="100000"/>
              <a:buNone/>
            </a:pPr>
            <a:br>
              <a:rPr lang="en-US" sz="4400" b="1" dirty="0">
                <a:solidFill>
                  <a:srgbClr val="2E75B5"/>
                </a:solidFill>
                <a:latin typeface="Arial"/>
                <a:ea typeface="Arial"/>
                <a:cs typeface="Arial"/>
                <a:sym typeface="Arial"/>
              </a:rPr>
            </a:br>
            <a:br>
              <a:rPr lang="en-US" sz="4400" b="1" dirty="0">
                <a:solidFill>
                  <a:srgbClr val="2E75B5"/>
                </a:solidFill>
                <a:latin typeface="Arial"/>
                <a:ea typeface="Arial"/>
                <a:cs typeface="Arial"/>
                <a:sym typeface="Arial"/>
              </a:rPr>
            </a:br>
            <a:br>
              <a:rPr lang="en-US" sz="2400" b="1" dirty="0">
                <a:solidFill>
                  <a:schemeClr val="dk1"/>
                </a:solidFill>
                <a:latin typeface="Arial"/>
                <a:ea typeface="Arial"/>
                <a:cs typeface="Arial"/>
                <a:sym typeface="Arial"/>
              </a:rPr>
            </a:br>
            <a:r>
              <a:rPr lang="en-US" sz="2400" dirty="0">
                <a:solidFill>
                  <a:srgbClr val="2F5496"/>
                </a:solidFill>
                <a:latin typeface="Arial Narrow" panose="020B0606020202030204" pitchFamily="34" charset="0"/>
                <a:ea typeface="Arial"/>
                <a:cs typeface="Arial"/>
                <a:sym typeface="Arial"/>
              </a:rPr>
              <a:t>Please Scan QR Code to complete the </a:t>
            </a:r>
            <a:endParaRPr sz="2400" dirty="0">
              <a:solidFill>
                <a:srgbClr val="2F5496"/>
              </a:solidFill>
              <a:latin typeface="Arial Narrow" panose="020B0606020202030204" pitchFamily="34" charset="0"/>
              <a:ea typeface="Arial"/>
              <a:cs typeface="Arial"/>
              <a:sym typeface="Arial"/>
            </a:endParaRPr>
          </a:p>
          <a:p>
            <a:pPr marL="0" lvl="0" indent="0" algn="ctr" rtl="0">
              <a:lnSpc>
                <a:spcPct val="90000"/>
              </a:lnSpc>
              <a:spcBef>
                <a:spcPts val="0"/>
              </a:spcBef>
              <a:spcAft>
                <a:spcPts val="0"/>
              </a:spcAft>
              <a:buClr>
                <a:srgbClr val="2E75B5"/>
              </a:buClr>
              <a:buSzPct val="183333"/>
              <a:buNone/>
            </a:pPr>
            <a:r>
              <a:rPr lang="en-US" sz="2400" b="1" u="sng" dirty="0">
                <a:solidFill>
                  <a:srgbClr val="2F5496"/>
                </a:solidFill>
                <a:latin typeface="Arial"/>
                <a:ea typeface="Arial"/>
                <a:cs typeface="Arial"/>
                <a:sym typeface="Arial"/>
              </a:rPr>
              <a:t>Morning </a:t>
            </a:r>
            <a:r>
              <a:rPr lang="en-US" sz="2400" dirty="0">
                <a:solidFill>
                  <a:srgbClr val="2F5496"/>
                </a:solidFill>
                <a:latin typeface="Arial Narrow" panose="020B0606020202030204" pitchFamily="34" charset="0"/>
                <a:ea typeface="Arial"/>
                <a:cs typeface="Arial"/>
                <a:sym typeface="Arial"/>
              </a:rPr>
              <a:t>attendance confirmation </a:t>
            </a:r>
            <a:br>
              <a:rPr lang="en-US" sz="3600" b="1" dirty="0">
                <a:solidFill>
                  <a:srgbClr val="2E75B5"/>
                </a:solidFill>
                <a:latin typeface="Arial"/>
                <a:ea typeface="Arial"/>
                <a:cs typeface="Arial"/>
                <a:sym typeface="Arial"/>
              </a:rPr>
            </a:br>
            <a:endParaRPr sz="2000" i="1" dirty="0">
              <a:solidFill>
                <a:srgbClr val="2E75B5"/>
              </a:solidFill>
              <a:latin typeface="Arial"/>
              <a:ea typeface="Arial"/>
              <a:cs typeface="Arial"/>
              <a:sym typeface="Arial"/>
            </a:endParaRPr>
          </a:p>
        </p:txBody>
      </p:sp>
      <p:sp>
        <p:nvSpPr>
          <p:cNvPr id="238" name="Google Shape;238;p38"/>
          <p:cNvSpPr txBox="1"/>
          <p:nvPr/>
        </p:nvSpPr>
        <p:spPr>
          <a:xfrm>
            <a:off x="0" y="968275"/>
            <a:ext cx="9144000" cy="94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5500" b="1" dirty="0">
                <a:solidFill>
                  <a:srgbClr val="085390"/>
                </a:solidFill>
                <a:latin typeface="Montserrat" panose="00000500000000000000" pitchFamily="2" charset="0"/>
              </a:rPr>
              <a:t>Welcome Attendees</a:t>
            </a:r>
            <a:r>
              <a:rPr lang="en-US" sz="5500" b="1" dirty="0">
                <a:solidFill>
                  <a:srgbClr val="2E75B5"/>
                </a:solidFill>
                <a:latin typeface="Montserrat" panose="00000500000000000000" pitchFamily="2" charset="0"/>
              </a:rPr>
              <a:t> </a:t>
            </a:r>
            <a:endParaRPr sz="5500" dirty="0">
              <a:latin typeface="Montserrat"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47"/>
          <p:cNvGrpSpPr/>
          <p:nvPr/>
        </p:nvGrpSpPr>
        <p:grpSpPr>
          <a:xfrm>
            <a:off x="47064" y="0"/>
            <a:ext cx="9049872" cy="806824"/>
            <a:chOff x="-13448" y="-1"/>
            <a:chExt cx="9049872" cy="806824"/>
          </a:xfrm>
        </p:grpSpPr>
        <p:pic>
          <p:nvPicPr>
            <p:cNvPr id="368" name="Google Shape;368;p47"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369" name="Google Shape;369;p47" descr="http://www.pptgrounds.com/wp-content/uploads/2012/09/Elegant-Abstract-Blue-Backgrounds-PPT-1024x768.jpg"/>
            <p:cNvPicPr preferRelativeResize="0"/>
            <p:nvPr/>
          </p:nvPicPr>
          <p:blipFill rotWithShape="1">
            <a:blip r:embed="rId4">
              <a:alphaModFix/>
            </a:blip>
            <a:srcRect l="1516" t="50539" r="-594" b="21702"/>
            <a:stretch/>
          </p:blipFill>
          <p:spPr>
            <a:xfrm rot="10800000" flipH="1">
              <a:off x="-13448" y="-1"/>
              <a:ext cx="7046889" cy="806824"/>
            </a:xfrm>
            <a:prstGeom prst="rect">
              <a:avLst/>
            </a:prstGeom>
            <a:noFill/>
            <a:ln>
              <a:noFill/>
            </a:ln>
          </p:spPr>
        </p:pic>
      </p:grpSp>
      <p:sp>
        <p:nvSpPr>
          <p:cNvPr id="370" name="Google Shape;370;p47"/>
          <p:cNvSpPr txBox="1"/>
          <p:nvPr/>
        </p:nvSpPr>
        <p:spPr>
          <a:xfrm>
            <a:off x="346858" y="512023"/>
            <a:ext cx="6431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dirty="0">
                <a:solidFill>
                  <a:srgbClr val="010000"/>
                </a:solidFill>
                <a:latin typeface="Arial"/>
                <a:ea typeface="Arial"/>
                <a:cs typeface="Arial"/>
                <a:sym typeface="Arial"/>
              </a:rPr>
              <a:t>MS4 Bootcamp Agenda</a:t>
            </a:r>
            <a:endParaRPr dirty="0"/>
          </a:p>
        </p:txBody>
      </p:sp>
      <p:pic>
        <p:nvPicPr>
          <p:cNvPr id="371" name="Google Shape;371;p47"/>
          <p:cNvPicPr preferRelativeResize="0"/>
          <p:nvPr/>
        </p:nvPicPr>
        <p:blipFill>
          <a:blip r:embed="rId5">
            <a:alphaModFix/>
          </a:blip>
          <a:stretch>
            <a:fillRect/>
          </a:stretch>
        </p:blipFill>
        <p:spPr>
          <a:xfrm>
            <a:off x="346850" y="1136550"/>
            <a:ext cx="4193475" cy="5209420"/>
          </a:xfrm>
          <a:prstGeom prst="rect">
            <a:avLst/>
          </a:prstGeom>
          <a:noFill/>
          <a:ln>
            <a:noFill/>
          </a:ln>
        </p:spPr>
      </p:pic>
      <p:pic>
        <p:nvPicPr>
          <p:cNvPr id="372" name="Google Shape;372;p47"/>
          <p:cNvPicPr preferRelativeResize="0"/>
          <p:nvPr/>
        </p:nvPicPr>
        <p:blipFill>
          <a:blip r:embed="rId6">
            <a:alphaModFix/>
          </a:blip>
          <a:stretch>
            <a:fillRect/>
          </a:stretch>
        </p:blipFill>
        <p:spPr>
          <a:xfrm>
            <a:off x="4828768" y="1232598"/>
            <a:ext cx="4193483" cy="5028007"/>
          </a:xfrm>
          <a:prstGeom prst="rect">
            <a:avLst/>
          </a:prstGeom>
          <a:noFill/>
          <a:ln>
            <a:noFill/>
          </a:ln>
        </p:spPr>
      </p:pic>
      <p:cxnSp>
        <p:nvCxnSpPr>
          <p:cNvPr id="373" name="Google Shape;373;p47"/>
          <p:cNvCxnSpPr/>
          <p:nvPr/>
        </p:nvCxnSpPr>
        <p:spPr>
          <a:xfrm>
            <a:off x="4534450" y="1552925"/>
            <a:ext cx="28200" cy="4605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p48"/>
          <p:cNvGrpSpPr/>
          <p:nvPr/>
        </p:nvGrpSpPr>
        <p:grpSpPr>
          <a:xfrm>
            <a:off x="47064" y="0"/>
            <a:ext cx="9049872" cy="806824"/>
            <a:chOff x="-13448" y="-1"/>
            <a:chExt cx="9049872" cy="806824"/>
          </a:xfrm>
        </p:grpSpPr>
        <p:pic>
          <p:nvPicPr>
            <p:cNvPr id="379" name="Google Shape;379;p48"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380" name="Google Shape;380;p48" descr="http://www.pptgrounds.com/wp-content/uploads/2012/09/Elegant-Abstract-Blue-Backgrounds-PPT-1024x768.jpg"/>
            <p:cNvPicPr preferRelativeResize="0"/>
            <p:nvPr/>
          </p:nvPicPr>
          <p:blipFill rotWithShape="1">
            <a:blip r:embed="rId4">
              <a:alphaModFix/>
            </a:blip>
            <a:srcRect l="1516" t="50539" r="-594" b="21702"/>
            <a:stretch/>
          </p:blipFill>
          <p:spPr>
            <a:xfrm rot="10800000" flipH="1">
              <a:off x="-13448" y="-1"/>
              <a:ext cx="7046889" cy="806824"/>
            </a:xfrm>
            <a:prstGeom prst="rect">
              <a:avLst/>
            </a:prstGeom>
            <a:noFill/>
            <a:ln>
              <a:noFill/>
            </a:ln>
          </p:spPr>
        </p:pic>
      </p:grpSp>
      <p:sp>
        <p:nvSpPr>
          <p:cNvPr id="381" name="Google Shape;381;p48"/>
          <p:cNvSpPr txBox="1"/>
          <p:nvPr/>
        </p:nvSpPr>
        <p:spPr>
          <a:xfrm>
            <a:off x="346858" y="665273"/>
            <a:ext cx="6431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10000"/>
                </a:solidFill>
                <a:latin typeface="Arial"/>
                <a:ea typeface="Arial"/>
                <a:cs typeface="Arial"/>
                <a:sym typeface="Arial"/>
              </a:rPr>
              <a:t>MS4 Bootcamp Agenda (Morning)</a:t>
            </a:r>
            <a:endParaRPr/>
          </a:p>
        </p:txBody>
      </p:sp>
      <p:pic>
        <p:nvPicPr>
          <p:cNvPr id="382" name="Google Shape;382;p48"/>
          <p:cNvPicPr preferRelativeResize="0"/>
          <p:nvPr/>
        </p:nvPicPr>
        <p:blipFill>
          <a:blip r:embed="rId5">
            <a:alphaModFix/>
          </a:blip>
          <a:stretch>
            <a:fillRect/>
          </a:stretch>
        </p:blipFill>
        <p:spPr>
          <a:xfrm>
            <a:off x="346850" y="1299400"/>
            <a:ext cx="4193475" cy="5209420"/>
          </a:xfrm>
          <a:prstGeom prst="rect">
            <a:avLst/>
          </a:prstGeom>
          <a:noFill/>
          <a:ln>
            <a:noFill/>
          </a:ln>
        </p:spPr>
      </p:pic>
      <p:cxnSp>
        <p:nvCxnSpPr>
          <p:cNvPr id="383" name="Google Shape;383;p48"/>
          <p:cNvCxnSpPr/>
          <p:nvPr/>
        </p:nvCxnSpPr>
        <p:spPr>
          <a:xfrm>
            <a:off x="4534450" y="1715775"/>
            <a:ext cx="28200" cy="4605000"/>
          </a:xfrm>
          <a:prstGeom prst="straightConnector1">
            <a:avLst/>
          </a:prstGeom>
          <a:noFill/>
          <a:ln w="9525" cap="flat" cmpd="sng">
            <a:solidFill>
              <a:schemeClr val="dk2"/>
            </a:solidFill>
            <a:prstDash val="solid"/>
            <a:round/>
            <a:headEnd type="none" w="med" len="med"/>
            <a:tailEnd type="none" w="med" len="med"/>
          </a:ln>
        </p:spPr>
      </p:cxnSp>
      <p:pic>
        <p:nvPicPr>
          <p:cNvPr id="384" name="Google Shape;384;p48"/>
          <p:cNvPicPr preferRelativeResize="0"/>
          <p:nvPr/>
        </p:nvPicPr>
        <p:blipFill rotWithShape="1">
          <a:blip r:embed="rId6">
            <a:alphaModFix/>
          </a:blip>
          <a:srcRect l="8122"/>
          <a:stretch/>
        </p:blipFill>
        <p:spPr>
          <a:xfrm>
            <a:off x="5624163" y="1635663"/>
            <a:ext cx="2362975" cy="2343150"/>
          </a:xfrm>
          <a:prstGeom prst="rect">
            <a:avLst/>
          </a:prstGeom>
          <a:noFill/>
          <a:ln>
            <a:noFill/>
          </a:ln>
        </p:spPr>
      </p:pic>
      <p:sp>
        <p:nvSpPr>
          <p:cNvPr id="385" name="Google Shape;385;p48"/>
          <p:cNvSpPr txBox="1">
            <a:spLocks noGrp="1"/>
          </p:cNvSpPr>
          <p:nvPr>
            <p:ph type="ctrTitle" idx="4294967295"/>
          </p:nvPr>
        </p:nvSpPr>
        <p:spPr>
          <a:xfrm>
            <a:off x="5069575" y="3773775"/>
            <a:ext cx="3548700" cy="2547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75B5"/>
              </a:buClr>
              <a:buSzPct val="100000"/>
              <a:buNone/>
            </a:pPr>
            <a:br>
              <a:rPr lang="en-US" sz="4400" b="1" dirty="0">
                <a:solidFill>
                  <a:srgbClr val="2E75B5"/>
                </a:solidFill>
                <a:latin typeface="Arial"/>
                <a:ea typeface="Arial"/>
                <a:cs typeface="Arial"/>
                <a:sym typeface="Arial"/>
              </a:rPr>
            </a:br>
            <a:br>
              <a:rPr lang="en-US" sz="4400" b="1" dirty="0">
                <a:solidFill>
                  <a:srgbClr val="2E75B5"/>
                </a:solidFill>
                <a:latin typeface="Arial"/>
                <a:ea typeface="Arial"/>
                <a:cs typeface="Arial"/>
                <a:sym typeface="Arial"/>
              </a:rPr>
            </a:br>
            <a:br>
              <a:rPr lang="en-US" sz="2400" b="1" dirty="0">
                <a:solidFill>
                  <a:schemeClr val="dk1"/>
                </a:solidFill>
                <a:latin typeface="Arial"/>
                <a:ea typeface="Arial"/>
                <a:cs typeface="Arial"/>
                <a:sym typeface="Arial"/>
              </a:rPr>
            </a:br>
            <a:r>
              <a:rPr lang="en-US" sz="2400" b="1" dirty="0">
                <a:latin typeface="Arial"/>
                <a:ea typeface="Arial"/>
                <a:cs typeface="Arial"/>
                <a:sym typeface="Arial"/>
              </a:rPr>
              <a:t>REMINDER</a:t>
            </a:r>
            <a:endParaRPr sz="2400" b="1" dirty="0">
              <a:solidFill>
                <a:schemeClr val="dk1"/>
              </a:solidFill>
              <a:latin typeface="Arial"/>
              <a:ea typeface="Arial"/>
              <a:cs typeface="Arial"/>
              <a:sym typeface="Arial"/>
            </a:endParaRPr>
          </a:p>
          <a:p>
            <a:pPr marL="0" lvl="0" indent="0" algn="ctr" rtl="0">
              <a:lnSpc>
                <a:spcPct val="90000"/>
              </a:lnSpc>
              <a:spcBef>
                <a:spcPts val="0"/>
              </a:spcBef>
              <a:spcAft>
                <a:spcPts val="0"/>
              </a:spcAft>
              <a:buClr>
                <a:srgbClr val="2E75B5"/>
              </a:buClr>
              <a:buSzPct val="183333"/>
              <a:buNone/>
            </a:pPr>
            <a:r>
              <a:rPr lang="en-US" sz="2400" dirty="0">
                <a:solidFill>
                  <a:srgbClr val="2F5496"/>
                </a:solidFill>
                <a:latin typeface="Arial Narrow" panose="020B0606020202030204" pitchFamily="34" charset="0"/>
                <a:ea typeface="Arial"/>
                <a:cs typeface="Arial"/>
                <a:sym typeface="Arial"/>
              </a:rPr>
              <a:t>Please Scan QR Code to </a:t>
            </a:r>
            <a:endParaRPr sz="2400" dirty="0">
              <a:solidFill>
                <a:srgbClr val="2F5496"/>
              </a:solidFill>
              <a:latin typeface="Arial Narrow" panose="020B0606020202030204" pitchFamily="34" charset="0"/>
              <a:ea typeface="Arial"/>
              <a:cs typeface="Arial"/>
              <a:sym typeface="Arial"/>
            </a:endParaRPr>
          </a:p>
          <a:p>
            <a:pPr marL="0" lvl="0" indent="0" algn="ctr" rtl="0">
              <a:lnSpc>
                <a:spcPct val="90000"/>
              </a:lnSpc>
              <a:spcBef>
                <a:spcPts val="0"/>
              </a:spcBef>
              <a:spcAft>
                <a:spcPts val="0"/>
              </a:spcAft>
              <a:buClr>
                <a:srgbClr val="2E75B5"/>
              </a:buClr>
              <a:buSzPct val="183333"/>
              <a:buNone/>
            </a:pPr>
            <a:r>
              <a:rPr lang="en-US" sz="2400" dirty="0">
                <a:solidFill>
                  <a:srgbClr val="2F5496"/>
                </a:solidFill>
                <a:latin typeface="Arial Narrow" panose="020B0606020202030204" pitchFamily="34" charset="0"/>
                <a:ea typeface="Arial"/>
                <a:cs typeface="Arial"/>
                <a:sym typeface="Arial"/>
              </a:rPr>
              <a:t>complete the </a:t>
            </a:r>
            <a:endParaRPr sz="2400" dirty="0">
              <a:solidFill>
                <a:srgbClr val="2F5496"/>
              </a:solidFill>
              <a:latin typeface="Arial Narrow" panose="020B0606020202030204" pitchFamily="34" charset="0"/>
              <a:ea typeface="Arial"/>
              <a:cs typeface="Arial"/>
              <a:sym typeface="Arial"/>
            </a:endParaRPr>
          </a:p>
          <a:p>
            <a:pPr marL="0" lvl="0" indent="0" algn="ctr" rtl="0">
              <a:lnSpc>
                <a:spcPct val="90000"/>
              </a:lnSpc>
              <a:spcBef>
                <a:spcPts val="0"/>
              </a:spcBef>
              <a:spcAft>
                <a:spcPts val="0"/>
              </a:spcAft>
              <a:buClr>
                <a:srgbClr val="2E75B5"/>
              </a:buClr>
              <a:buSzPct val="183333"/>
              <a:buNone/>
            </a:pPr>
            <a:r>
              <a:rPr lang="en-US" sz="2400" b="1" u="sng" dirty="0">
                <a:solidFill>
                  <a:srgbClr val="2F5496"/>
                </a:solidFill>
                <a:latin typeface="Arial"/>
                <a:ea typeface="Arial"/>
                <a:cs typeface="Arial"/>
                <a:sym typeface="Arial"/>
              </a:rPr>
              <a:t>Morning </a:t>
            </a:r>
            <a:r>
              <a:rPr lang="en-US" sz="2400" dirty="0">
                <a:solidFill>
                  <a:srgbClr val="2F5496"/>
                </a:solidFill>
                <a:latin typeface="Arial Narrow" panose="020B0606020202030204" pitchFamily="34" charset="0"/>
                <a:ea typeface="Arial"/>
                <a:cs typeface="Arial"/>
                <a:sym typeface="Arial"/>
              </a:rPr>
              <a:t>attendance confirmation </a:t>
            </a:r>
            <a:br>
              <a:rPr lang="en-US" sz="3600" b="1" dirty="0">
                <a:solidFill>
                  <a:srgbClr val="2E75B5"/>
                </a:solidFill>
                <a:latin typeface="Arial"/>
                <a:ea typeface="Arial"/>
                <a:cs typeface="Arial"/>
                <a:sym typeface="Arial"/>
              </a:rPr>
            </a:br>
            <a:endParaRPr sz="2000" i="1" dirty="0">
              <a:solidFill>
                <a:srgbClr val="2E75B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49"/>
          <p:cNvPicPr preferRelativeResize="0"/>
          <p:nvPr/>
        </p:nvPicPr>
        <p:blipFill rotWithShape="1">
          <a:blip r:embed="rId3">
            <a:alphaModFix/>
          </a:blip>
          <a:srcRect l="4460" r="4886"/>
          <a:stretch/>
        </p:blipFill>
        <p:spPr>
          <a:xfrm>
            <a:off x="118100" y="1790525"/>
            <a:ext cx="6379199" cy="4539075"/>
          </a:xfrm>
          <a:prstGeom prst="rect">
            <a:avLst/>
          </a:prstGeom>
          <a:noFill/>
          <a:ln>
            <a:noFill/>
          </a:ln>
        </p:spPr>
      </p:pic>
      <p:grpSp>
        <p:nvGrpSpPr>
          <p:cNvPr id="391" name="Google Shape;391;p49"/>
          <p:cNvGrpSpPr/>
          <p:nvPr/>
        </p:nvGrpSpPr>
        <p:grpSpPr>
          <a:xfrm>
            <a:off x="-13448" y="-1"/>
            <a:ext cx="9049872" cy="806824"/>
            <a:chOff x="-13448" y="-1"/>
            <a:chExt cx="9049872" cy="806824"/>
          </a:xfrm>
        </p:grpSpPr>
        <p:pic>
          <p:nvPicPr>
            <p:cNvPr id="392" name="Google Shape;392;p49" descr="Ohio Stormwater Association Logo"/>
            <p:cNvPicPr preferRelativeResize="0"/>
            <p:nvPr/>
          </p:nvPicPr>
          <p:blipFill rotWithShape="1">
            <a:blip r:embed="rId4">
              <a:alphaModFix/>
            </a:blip>
            <a:srcRect/>
            <a:stretch/>
          </p:blipFill>
          <p:spPr>
            <a:xfrm>
              <a:off x="7033442" y="97749"/>
              <a:ext cx="2002982" cy="611323"/>
            </a:xfrm>
            <a:prstGeom prst="rect">
              <a:avLst/>
            </a:prstGeom>
            <a:noFill/>
            <a:ln>
              <a:noFill/>
            </a:ln>
          </p:spPr>
        </p:pic>
        <p:pic>
          <p:nvPicPr>
            <p:cNvPr id="393" name="Google Shape;393;p49" descr="http://www.pptgrounds.com/wp-content/uploads/2012/09/Elegant-Abstract-Blue-Backgrounds-PPT-1024x768.jpg"/>
            <p:cNvPicPr preferRelativeResize="0"/>
            <p:nvPr/>
          </p:nvPicPr>
          <p:blipFill rotWithShape="1">
            <a:blip r:embed="rId5">
              <a:alphaModFix/>
            </a:blip>
            <a:srcRect l="1516" t="50538" r="-594" b="21704"/>
            <a:stretch/>
          </p:blipFill>
          <p:spPr>
            <a:xfrm rot="10800000" flipH="1">
              <a:off x="-13448" y="-1"/>
              <a:ext cx="7046889" cy="806824"/>
            </a:xfrm>
            <a:prstGeom prst="rect">
              <a:avLst/>
            </a:prstGeom>
            <a:noFill/>
            <a:ln>
              <a:noFill/>
            </a:ln>
          </p:spPr>
        </p:pic>
      </p:grpSp>
      <p:sp>
        <p:nvSpPr>
          <p:cNvPr id="394" name="Google Shape;394;p49"/>
          <p:cNvSpPr txBox="1">
            <a:spLocks noGrp="1"/>
          </p:cNvSpPr>
          <p:nvPr>
            <p:ph type="ctrTitle"/>
          </p:nvPr>
        </p:nvSpPr>
        <p:spPr>
          <a:xfrm>
            <a:off x="6428700" y="3669726"/>
            <a:ext cx="2715300" cy="2547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75B5"/>
              </a:buClr>
              <a:buSzPct val="100000"/>
              <a:buNone/>
            </a:pPr>
            <a:br>
              <a:rPr lang="en-US" sz="4400" b="1" dirty="0">
                <a:solidFill>
                  <a:srgbClr val="2E75B5"/>
                </a:solidFill>
                <a:latin typeface="Arial"/>
                <a:ea typeface="Arial"/>
                <a:cs typeface="Arial"/>
                <a:sym typeface="Arial"/>
              </a:rPr>
            </a:br>
            <a:br>
              <a:rPr lang="en-US" sz="4400" b="1" dirty="0">
                <a:solidFill>
                  <a:srgbClr val="2E75B5"/>
                </a:solidFill>
                <a:latin typeface="Arial"/>
                <a:ea typeface="Arial"/>
                <a:cs typeface="Arial"/>
                <a:sym typeface="Arial"/>
              </a:rPr>
            </a:br>
            <a:br>
              <a:rPr lang="en-US" sz="2400" b="1" dirty="0">
                <a:solidFill>
                  <a:schemeClr val="dk1"/>
                </a:solidFill>
                <a:latin typeface="Arial"/>
                <a:ea typeface="Arial"/>
                <a:cs typeface="Arial"/>
                <a:sym typeface="Arial"/>
              </a:rPr>
            </a:br>
            <a:r>
              <a:rPr lang="en-US" sz="2400" dirty="0">
                <a:solidFill>
                  <a:srgbClr val="2F5496"/>
                </a:solidFill>
                <a:latin typeface="Arial Narrow" panose="020B0606020202030204" pitchFamily="34" charset="0"/>
                <a:ea typeface="Arial"/>
                <a:cs typeface="Arial"/>
                <a:sym typeface="Arial"/>
              </a:rPr>
              <a:t>Please Scan QR Code to complete the </a:t>
            </a:r>
          </a:p>
          <a:p>
            <a:pPr marL="0" lvl="0" indent="0" algn="ctr" rtl="0">
              <a:lnSpc>
                <a:spcPct val="90000"/>
              </a:lnSpc>
              <a:spcBef>
                <a:spcPts val="0"/>
              </a:spcBef>
              <a:spcAft>
                <a:spcPts val="0"/>
              </a:spcAft>
              <a:buClr>
                <a:srgbClr val="2E75B5"/>
              </a:buClr>
              <a:buSzPct val="183333"/>
              <a:buNone/>
            </a:pPr>
            <a:r>
              <a:rPr lang="en-US" sz="2400" b="1" u="sng" dirty="0">
                <a:solidFill>
                  <a:srgbClr val="2F5496"/>
                </a:solidFill>
                <a:latin typeface="Arial"/>
                <a:ea typeface="Arial"/>
                <a:cs typeface="Arial"/>
                <a:sym typeface="Arial"/>
              </a:rPr>
              <a:t>Afternoon </a:t>
            </a:r>
            <a:r>
              <a:rPr lang="en-US" sz="2400" dirty="0">
                <a:solidFill>
                  <a:srgbClr val="2F5496"/>
                </a:solidFill>
                <a:latin typeface="Arial Narrow" panose="020B0606020202030204" pitchFamily="34" charset="0"/>
                <a:ea typeface="Arial"/>
                <a:cs typeface="Arial"/>
                <a:sym typeface="Arial"/>
              </a:rPr>
              <a:t>attendance confirmation </a:t>
            </a:r>
            <a:br>
              <a:rPr lang="en-US" sz="3600" b="1" dirty="0">
                <a:solidFill>
                  <a:srgbClr val="2E75B5"/>
                </a:solidFill>
                <a:latin typeface="Arial"/>
                <a:ea typeface="Arial"/>
                <a:cs typeface="Arial"/>
                <a:sym typeface="Arial"/>
              </a:rPr>
            </a:br>
            <a:endParaRPr sz="2000" i="1" dirty="0">
              <a:solidFill>
                <a:srgbClr val="2E75B5"/>
              </a:solidFill>
              <a:latin typeface="Arial"/>
              <a:ea typeface="Arial"/>
              <a:cs typeface="Arial"/>
              <a:sym typeface="Arial"/>
            </a:endParaRPr>
          </a:p>
        </p:txBody>
      </p:sp>
      <p:sp>
        <p:nvSpPr>
          <p:cNvPr id="395" name="Google Shape;395;p49"/>
          <p:cNvSpPr txBox="1"/>
          <p:nvPr/>
        </p:nvSpPr>
        <p:spPr>
          <a:xfrm>
            <a:off x="0" y="968275"/>
            <a:ext cx="9144000" cy="94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5500" b="1" dirty="0">
                <a:solidFill>
                  <a:srgbClr val="085390"/>
                </a:solidFill>
                <a:latin typeface="Montserrat" panose="00000500000000000000" pitchFamily="2" charset="0"/>
              </a:rPr>
              <a:t>Welcome Attendees</a:t>
            </a:r>
            <a:r>
              <a:rPr lang="en-US" sz="5500" b="1" dirty="0">
                <a:solidFill>
                  <a:srgbClr val="2E75B5"/>
                </a:solidFill>
                <a:latin typeface="Montserrat" panose="00000500000000000000" pitchFamily="2" charset="0"/>
              </a:rPr>
              <a:t> </a:t>
            </a:r>
            <a:endParaRPr sz="5500" dirty="0">
              <a:latin typeface="Montserrat" panose="00000500000000000000" pitchFamily="2" charset="0"/>
            </a:endParaRPr>
          </a:p>
        </p:txBody>
      </p:sp>
      <p:pic>
        <p:nvPicPr>
          <p:cNvPr id="396" name="Google Shape;396;p49"/>
          <p:cNvPicPr preferRelativeResize="0"/>
          <p:nvPr/>
        </p:nvPicPr>
        <p:blipFill>
          <a:blip r:embed="rId6">
            <a:alphaModFix/>
          </a:blip>
          <a:stretch>
            <a:fillRect/>
          </a:stretch>
        </p:blipFill>
        <p:spPr>
          <a:xfrm>
            <a:off x="6697277" y="2576897"/>
            <a:ext cx="1941946" cy="1952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50"/>
          <p:cNvGrpSpPr/>
          <p:nvPr/>
        </p:nvGrpSpPr>
        <p:grpSpPr>
          <a:xfrm>
            <a:off x="47064" y="0"/>
            <a:ext cx="9049872" cy="806824"/>
            <a:chOff x="-13448" y="-1"/>
            <a:chExt cx="9049872" cy="806824"/>
          </a:xfrm>
        </p:grpSpPr>
        <p:pic>
          <p:nvPicPr>
            <p:cNvPr id="402" name="Google Shape;402;p50"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403" name="Google Shape;403;p50" descr="http://www.pptgrounds.com/wp-content/uploads/2012/09/Elegant-Abstract-Blue-Backgrounds-PPT-1024x768.jpg"/>
            <p:cNvPicPr preferRelativeResize="0"/>
            <p:nvPr/>
          </p:nvPicPr>
          <p:blipFill rotWithShape="1">
            <a:blip r:embed="rId4">
              <a:alphaModFix/>
            </a:blip>
            <a:srcRect l="1516" t="50539" r="-594" b="21702"/>
            <a:stretch/>
          </p:blipFill>
          <p:spPr>
            <a:xfrm rot="10800000" flipH="1">
              <a:off x="-13448" y="-1"/>
              <a:ext cx="7046889" cy="806824"/>
            </a:xfrm>
            <a:prstGeom prst="rect">
              <a:avLst/>
            </a:prstGeom>
            <a:noFill/>
            <a:ln>
              <a:noFill/>
            </a:ln>
          </p:spPr>
        </p:pic>
      </p:grpSp>
      <p:sp>
        <p:nvSpPr>
          <p:cNvPr id="404" name="Google Shape;404;p50"/>
          <p:cNvSpPr txBox="1"/>
          <p:nvPr/>
        </p:nvSpPr>
        <p:spPr>
          <a:xfrm>
            <a:off x="346858" y="512023"/>
            <a:ext cx="6431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10000"/>
                </a:solidFill>
                <a:latin typeface="Arial"/>
                <a:ea typeface="Arial"/>
                <a:cs typeface="Arial"/>
                <a:sym typeface="Arial"/>
              </a:rPr>
              <a:t>MS4 Bootcamp Agenda (Afternoon)</a:t>
            </a:r>
            <a:endParaRPr/>
          </a:p>
        </p:txBody>
      </p:sp>
      <p:pic>
        <p:nvPicPr>
          <p:cNvPr id="405" name="Google Shape;405;p50"/>
          <p:cNvPicPr preferRelativeResize="0"/>
          <p:nvPr/>
        </p:nvPicPr>
        <p:blipFill>
          <a:blip r:embed="rId5">
            <a:alphaModFix/>
          </a:blip>
          <a:stretch>
            <a:fillRect/>
          </a:stretch>
        </p:blipFill>
        <p:spPr>
          <a:xfrm>
            <a:off x="4828768" y="1232598"/>
            <a:ext cx="4193483" cy="5028007"/>
          </a:xfrm>
          <a:prstGeom prst="rect">
            <a:avLst/>
          </a:prstGeom>
          <a:noFill/>
          <a:ln>
            <a:noFill/>
          </a:ln>
        </p:spPr>
      </p:pic>
      <p:cxnSp>
        <p:nvCxnSpPr>
          <p:cNvPr id="406" name="Google Shape;406;p50"/>
          <p:cNvCxnSpPr/>
          <p:nvPr/>
        </p:nvCxnSpPr>
        <p:spPr>
          <a:xfrm>
            <a:off x="4534450" y="1552925"/>
            <a:ext cx="28200" cy="4605000"/>
          </a:xfrm>
          <a:prstGeom prst="straightConnector1">
            <a:avLst/>
          </a:prstGeom>
          <a:noFill/>
          <a:ln w="9525" cap="flat" cmpd="sng">
            <a:solidFill>
              <a:schemeClr val="dk2"/>
            </a:solidFill>
            <a:prstDash val="solid"/>
            <a:round/>
            <a:headEnd type="none" w="med" len="med"/>
            <a:tailEnd type="none" w="med" len="med"/>
          </a:ln>
        </p:spPr>
      </p:cxnSp>
      <p:sp>
        <p:nvSpPr>
          <p:cNvPr id="407" name="Google Shape;407;p50"/>
          <p:cNvSpPr txBox="1">
            <a:spLocks noGrp="1"/>
          </p:cNvSpPr>
          <p:nvPr>
            <p:ph type="ctrTitle" idx="4294967295"/>
          </p:nvPr>
        </p:nvSpPr>
        <p:spPr>
          <a:xfrm>
            <a:off x="719625" y="3713600"/>
            <a:ext cx="3548700" cy="2547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75B5"/>
              </a:buClr>
              <a:buSzPct val="100000"/>
              <a:buNone/>
            </a:pPr>
            <a:br>
              <a:rPr lang="en-US" sz="4400" b="1" dirty="0">
                <a:solidFill>
                  <a:srgbClr val="2E75B5"/>
                </a:solidFill>
                <a:latin typeface="Arial"/>
                <a:ea typeface="Arial"/>
                <a:cs typeface="Arial"/>
                <a:sym typeface="Arial"/>
              </a:rPr>
            </a:br>
            <a:br>
              <a:rPr lang="en-US" sz="4400" b="1" dirty="0">
                <a:solidFill>
                  <a:srgbClr val="2E75B5"/>
                </a:solidFill>
                <a:latin typeface="Arial"/>
                <a:ea typeface="Arial"/>
                <a:cs typeface="Arial"/>
                <a:sym typeface="Arial"/>
              </a:rPr>
            </a:br>
            <a:br>
              <a:rPr lang="en-US" sz="2400" b="1" dirty="0">
                <a:solidFill>
                  <a:schemeClr val="dk1"/>
                </a:solidFill>
                <a:latin typeface="Arial"/>
                <a:ea typeface="Arial"/>
                <a:cs typeface="Arial"/>
                <a:sym typeface="Arial"/>
              </a:rPr>
            </a:br>
            <a:r>
              <a:rPr lang="en-US" sz="2400" b="1" dirty="0">
                <a:latin typeface="Arial"/>
                <a:ea typeface="Arial"/>
                <a:cs typeface="Arial"/>
                <a:sym typeface="Arial"/>
              </a:rPr>
              <a:t>REMINDER</a:t>
            </a:r>
            <a:endParaRPr sz="2400" b="1" dirty="0">
              <a:solidFill>
                <a:schemeClr val="dk1"/>
              </a:solidFill>
              <a:latin typeface="Arial"/>
              <a:ea typeface="Arial"/>
              <a:cs typeface="Arial"/>
              <a:sym typeface="Arial"/>
            </a:endParaRPr>
          </a:p>
          <a:p>
            <a:pPr marL="0" lvl="0" indent="0" algn="ctr" rtl="0">
              <a:lnSpc>
                <a:spcPct val="90000"/>
              </a:lnSpc>
              <a:spcBef>
                <a:spcPts val="0"/>
              </a:spcBef>
              <a:spcAft>
                <a:spcPts val="0"/>
              </a:spcAft>
              <a:buClr>
                <a:srgbClr val="2E75B5"/>
              </a:buClr>
              <a:buSzPct val="183333"/>
              <a:buNone/>
            </a:pPr>
            <a:r>
              <a:rPr lang="en-US" sz="2400" dirty="0">
                <a:solidFill>
                  <a:srgbClr val="2F5496"/>
                </a:solidFill>
                <a:latin typeface="Arial Narrow" panose="020B0606020202030204" pitchFamily="34" charset="0"/>
                <a:ea typeface="Arial"/>
                <a:cs typeface="Arial"/>
                <a:sym typeface="Arial"/>
              </a:rPr>
              <a:t>Please Scan QR Code to </a:t>
            </a:r>
            <a:endParaRPr sz="2400" dirty="0">
              <a:solidFill>
                <a:srgbClr val="2F5496"/>
              </a:solidFill>
              <a:latin typeface="Arial Narrow" panose="020B0606020202030204" pitchFamily="34" charset="0"/>
              <a:ea typeface="Arial"/>
              <a:cs typeface="Arial"/>
              <a:sym typeface="Arial"/>
            </a:endParaRPr>
          </a:p>
          <a:p>
            <a:pPr marL="0" lvl="0" indent="0" algn="ctr" rtl="0">
              <a:lnSpc>
                <a:spcPct val="90000"/>
              </a:lnSpc>
              <a:spcBef>
                <a:spcPts val="0"/>
              </a:spcBef>
              <a:spcAft>
                <a:spcPts val="0"/>
              </a:spcAft>
              <a:buClr>
                <a:srgbClr val="2E75B5"/>
              </a:buClr>
              <a:buSzPct val="183333"/>
              <a:buNone/>
            </a:pPr>
            <a:r>
              <a:rPr lang="en-US" sz="2400" dirty="0">
                <a:solidFill>
                  <a:srgbClr val="2F5496"/>
                </a:solidFill>
                <a:latin typeface="Arial Narrow" panose="020B0606020202030204" pitchFamily="34" charset="0"/>
                <a:ea typeface="Arial"/>
                <a:cs typeface="Arial"/>
                <a:sym typeface="Arial"/>
              </a:rPr>
              <a:t>complete the </a:t>
            </a:r>
            <a:endParaRPr sz="2400" dirty="0">
              <a:solidFill>
                <a:srgbClr val="2F5496"/>
              </a:solidFill>
              <a:latin typeface="Arial Narrow" panose="020B0606020202030204" pitchFamily="34" charset="0"/>
              <a:ea typeface="Arial"/>
              <a:cs typeface="Arial"/>
              <a:sym typeface="Arial"/>
            </a:endParaRPr>
          </a:p>
          <a:p>
            <a:pPr marL="0" lvl="0" indent="0" algn="ctr" rtl="0">
              <a:lnSpc>
                <a:spcPct val="90000"/>
              </a:lnSpc>
              <a:spcBef>
                <a:spcPts val="0"/>
              </a:spcBef>
              <a:spcAft>
                <a:spcPts val="0"/>
              </a:spcAft>
              <a:buClr>
                <a:srgbClr val="2E75B5"/>
              </a:buClr>
              <a:buSzPct val="183333"/>
              <a:buNone/>
            </a:pPr>
            <a:r>
              <a:rPr lang="en-US" sz="2400" b="1" u="sng" dirty="0">
                <a:solidFill>
                  <a:srgbClr val="2F5496"/>
                </a:solidFill>
                <a:latin typeface="Arial"/>
                <a:ea typeface="Arial"/>
                <a:cs typeface="Arial"/>
                <a:sym typeface="Arial"/>
              </a:rPr>
              <a:t>Afternoon </a:t>
            </a:r>
            <a:r>
              <a:rPr lang="en-US" sz="2400" dirty="0">
                <a:solidFill>
                  <a:srgbClr val="2F5496"/>
                </a:solidFill>
                <a:latin typeface="Arial Narrow" panose="020B0606020202030204" pitchFamily="34" charset="0"/>
                <a:ea typeface="Arial"/>
                <a:cs typeface="Arial"/>
                <a:sym typeface="Arial"/>
              </a:rPr>
              <a:t>attendance confirmation </a:t>
            </a:r>
            <a:br>
              <a:rPr lang="en-US" sz="3600" b="1" dirty="0">
                <a:solidFill>
                  <a:srgbClr val="2E75B5"/>
                </a:solidFill>
                <a:latin typeface="Arial"/>
                <a:ea typeface="Arial"/>
                <a:cs typeface="Arial"/>
                <a:sym typeface="Arial"/>
              </a:rPr>
            </a:br>
            <a:endParaRPr sz="2000" i="1" dirty="0">
              <a:solidFill>
                <a:srgbClr val="2E75B5"/>
              </a:solidFill>
              <a:latin typeface="Arial"/>
              <a:ea typeface="Arial"/>
              <a:cs typeface="Arial"/>
              <a:sym typeface="Arial"/>
            </a:endParaRPr>
          </a:p>
        </p:txBody>
      </p:sp>
      <p:pic>
        <p:nvPicPr>
          <p:cNvPr id="408" name="Google Shape;408;p50"/>
          <p:cNvPicPr preferRelativeResize="0"/>
          <p:nvPr/>
        </p:nvPicPr>
        <p:blipFill>
          <a:blip r:embed="rId6">
            <a:alphaModFix/>
          </a:blip>
          <a:stretch>
            <a:fillRect/>
          </a:stretch>
        </p:blipFill>
        <p:spPr>
          <a:xfrm>
            <a:off x="1580124" y="2121275"/>
            <a:ext cx="1941946" cy="1952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1"/>
          <p:cNvSpPr txBox="1">
            <a:spLocks noGrp="1"/>
          </p:cNvSpPr>
          <p:nvPr>
            <p:ph type="ctrTitle" idx="4294967295"/>
          </p:nvPr>
        </p:nvSpPr>
        <p:spPr>
          <a:xfrm>
            <a:off x="658080" y="1664492"/>
            <a:ext cx="7827600" cy="2879100"/>
          </a:xfrm>
          <a:prstGeom prst="rect">
            <a:avLst/>
          </a:prstGeom>
          <a:noFill/>
          <a:ln>
            <a:noFill/>
          </a:ln>
        </p:spPr>
        <p:txBody>
          <a:bodyPr spcFirstLastPara="1" wrap="square" lIns="68550" tIns="34275" rIns="68550" bIns="34275" anchor="ctr" anchorCtr="0">
            <a:normAutofit/>
          </a:bodyPr>
          <a:lstStyle/>
          <a:p>
            <a:pPr marL="0" marR="0" lvl="0" indent="0" algn="ctr" rtl="0">
              <a:lnSpc>
                <a:spcPct val="90000"/>
              </a:lnSpc>
              <a:spcBef>
                <a:spcPts val="0"/>
              </a:spcBef>
              <a:spcAft>
                <a:spcPts val="0"/>
              </a:spcAft>
              <a:buClr>
                <a:srgbClr val="085390"/>
              </a:buClr>
              <a:buSzPts val="4400"/>
              <a:buFont typeface="Calibri"/>
              <a:buNone/>
            </a:pPr>
            <a:r>
              <a:rPr lang="en-US" sz="3000" b="1" i="0" u="none" strike="noStrike" cap="none" dirty="0">
                <a:solidFill>
                  <a:srgbClr val="000000"/>
                </a:solidFill>
                <a:latin typeface="Montserrat" panose="00000500000000000000" pitchFamily="2" charset="0"/>
                <a:ea typeface="Arial"/>
                <a:cs typeface="Arial"/>
                <a:sym typeface="Arial"/>
              </a:rPr>
              <a:t>202</a:t>
            </a:r>
            <a:r>
              <a:rPr lang="en-US" sz="3000" dirty="0">
                <a:solidFill>
                  <a:srgbClr val="000000"/>
                </a:solidFill>
                <a:latin typeface="Montserrat" panose="00000500000000000000" pitchFamily="2" charset="0"/>
                <a:ea typeface="Arial"/>
                <a:cs typeface="Arial"/>
                <a:sym typeface="Arial"/>
              </a:rPr>
              <a:t>6</a:t>
            </a:r>
            <a:r>
              <a:rPr lang="en-US" sz="3000" b="1" i="0" u="none" strike="noStrike" cap="none" dirty="0">
                <a:solidFill>
                  <a:srgbClr val="000000"/>
                </a:solidFill>
                <a:latin typeface="Montserrat" panose="00000500000000000000" pitchFamily="2" charset="0"/>
                <a:ea typeface="Arial"/>
                <a:cs typeface="Arial"/>
                <a:sym typeface="Arial"/>
              </a:rPr>
              <a:t> MS4 BOOTCAMP TRAINING</a:t>
            </a:r>
            <a:br>
              <a:rPr lang="en-US" sz="3000" b="1" i="0" u="none" strike="noStrike" cap="none" dirty="0">
                <a:solidFill>
                  <a:srgbClr val="000000"/>
                </a:solidFill>
                <a:latin typeface="Montserrat" panose="00000500000000000000" pitchFamily="2" charset="0"/>
                <a:ea typeface="Arial"/>
                <a:cs typeface="Arial"/>
                <a:sym typeface="Arial"/>
              </a:rPr>
            </a:br>
            <a:r>
              <a:rPr lang="en-US" sz="2000" b="0" i="0" u="none" strike="noStrike" cap="none" dirty="0">
                <a:solidFill>
                  <a:srgbClr val="000000"/>
                </a:solidFill>
                <a:latin typeface="Montserrat" panose="00000500000000000000" pitchFamily="2" charset="0"/>
                <a:ea typeface="Arial"/>
                <a:cs typeface="Arial"/>
                <a:sym typeface="Arial"/>
              </a:rPr>
              <a:t>Kalahari Resort – </a:t>
            </a:r>
            <a:r>
              <a:rPr lang="en-US" sz="2000" b="0" dirty="0">
                <a:solidFill>
                  <a:srgbClr val="000000"/>
                </a:solidFill>
                <a:latin typeface="Montserrat" panose="00000500000000000000" pitchFamily="2" charset="0"/>
                <a:ea typeface="Arial"/>
                <a:cs typeface="Arial"/>
                <a:sym typeface="Arial"/>
              </a:rPr>
              <a:t>Cypress</a:t>
            </a:r>
            <a:br>
              <a:rPr lang="en-US" sz="4000" b="1" i="0" u="none" strike="noStrike" cap="none" dirty="0">
                <a:solidFill>
                  <a:srgbClr val="000000"/>
                </a:solidFill>
                <a:latin typeface="Montserrat" panose="00000500000000000000" pitchFamily="2" charset="0"/>
                <a:ea typeface="Arial"/>
                <a:cs typeface="Arial"/>
                <a:sym typeface="Arial"/>
              </a:rPr>
            </a:br>
            <a:br>
              <a:rPr lang="en-US" sz="4000" b="1" i="0" u="none" strike="noStrike" cap="none" dirty="0">
                <a:solidFill>
                  <a:srgbClr val="000000"/>
                </a:solidFill>
                <a:latin typeface="Montserrat" panose="00000500000000000000" pitchFamily="2" charset="0"/>
                <a:ea typeface="Arial"/>
                <a:cs typeface="Arial"/>
                <a:sym typeface="Arial"/>
              </a:rPr>
            </a:br>
            <a:r>
              <a:rPr lang="en-US" sz="3500" b="0" i="0" u="none" strike="noStrike" cap="none" dirty="0">
                <a:solidFill>
                  <a:srgbClr val="000000"/>
                </a:solidFill>
                <a:latin typeface="Montserrat" panose="00000500000000000000" pitchFamily="2" charset="0"/>
                <a:ea typeface="Arial"/>
                <a:cs typeface="Arial"/>
                <a:sym typeface="Arial"/>
              </a:rPr>
              <a:t>Closing Remarks </a:t>
            </a:r>
            <a:br>
              <a:rPr lang="en-US" sz="2900" b="1" i="0" u="none" strike="noStrike" cap="none" dirty="0">
                <a:solidFill>
                  <a:srgbClr val="2E75B5"/>
                </a:solidFill>
                <a:latin typeface="Montserrat" panose="00000500000000000000" pitchFamily="2" charset="0"/>
                <a:ea typeface="Arial"/>
                <a:cs typeface="Arial"/>
                <a:sym typeface="Arial"/>
              </a:rPr>
            </a:br>
            <a:endParaRPr sz="3000" b="1" i="1" u="none" strike="noStrike" cap="none" dirty="0">
              <a:solidFill>
                <a:srgbClr val="C00000"/>
              </a:solidFill>
              <a:latin typeface="Montserrat" panose="00000500000000000000" pitchFamily="2" charset="0"/>
              <a:ea typeface="Arial"/>
              <a:cs typeface="Arial"/>
              <a:sym typeface="Arial"/>
            </a:endParaRPr>
          </a:p>
        </p:txBody>
      </p:sp>
      <p:pic>
        <p:nvPicPr>
          <p:cNvPr id="414" name="Google Shape;414;p51" descr="http://www.pptgrounds.com/wp-content/uploads/2012/09/Elegant-Abstract-Blue-Backgrounds-PPT-1024x768.jpg"/>
          <p:cNvPicPr preferRelativeResize="0"/>
          <p:nvPr/>
        </p:nvPicPr>
        <p:blipFill rotWithShape="1">
          <a:blip r:embed="rId3">
            <a:alphaModFix/>
          </a:blip>
          <a:srcRect l="1516" t="50538" r="-585" b="21704"/>
          <a:stretch/>
        </p:blipFill>
        <p:spPr>
          <a:xfrm rot="10800000" flipH="1">
            <a:off x="0" y="857250"/>
            <a:ext cx="9199178" cy="484790"/>
          </a:xfrm>
          <a:prstGeom prst="rect">
            <a:avLst/>
          </a:prstGeom>
          <a:noFill/>
          <a:ln>
            <a:noFill/>
          </a:ln>
        </p:spPr>
      </p:pic>
      <p:sp>
        <p:nvSpPr>
          <p:cNvPr id="415" name="Google Shape;415;p51"/>
          <p:cNvSpPr txBox="1"/>
          <p:nvPr/>
        </p:nvSpPr>
        <p:spPr>
          <a:xfrm>
            <a:off x="152570" y="4658538"/>
            <a:ext cx="4305000" cy="17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LaShawna Weeks</a:t>
            </a:r>
            <a:endParaRPr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Arial"/>
                <a:ea typeface="Arial"/>
                <a:cs typeface="Arial"/>
                <a:sym typeface="Arial"/>
              </a:rPr>
              <a:t>OSWA Education Committee Co-Chair</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Senior Environmental Specialist </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City of Toledo</a:t>
            </a:r>
            <a:endParaRPr dirty="0"/>
          </a:p>
          <a:p>
            <a:pPr marL="0" marR="0" lvl="0" indent="0" algn="l" rtl="0">
              <a:lnSpc>
                <a:spcPct val="100000"/>
              </a:lnSpc>
              <a:spcBef>
                <a:spcPts val="0"/>
              </a:spcBef>
              <a:spcAft>
                <a:spcPts val="0"/>
              </a:spcAft>
              <a:buClr>
                <a:srgbClr val="000000"/>
              </a:buClr>
              <a:buSzPts val="2000"/>
              <a:buFont typeface="Arial"/>
              <a:buNone/>
            </a:pPr>
            <a:r>
              <a:rPr lang="en-US" sz="1800" b="0" i="0" u="sng" strike="noStrike" cap="none" dirty="0">
                <a:solidFill>
                  <a:schemeClr val="hlink"/>
                </a:solidFill>
                <a:latin typeface="Arial"/>
                <a:ea typeface="Arial"/>
                <a:cs typeface="Arial"/>
                <a:sym typeface="Arial"/>
                <a:hlinkClick r:id="rId4"/>
              </a:rPr>
              <a:t>lashawna.weeks@toledo.oh.gov</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cxnSp>
        <p:nvCxnSpPr>
          <p:cNvPr id="420" name="Google Shape;420;p52"/>
          <p:cNvCxnSpPr/>
          <p:nvPr/>
        </p:nvCxnSpPr>
        <p:spPr>
          <a:xfrm>
            <a:off x="202336" y="1546412"/>
            <a:ext cx="8294700" cy="0"/>
          </a:xfrm>
          <a:prstGeom prst="straightConnector1">
            <a:avLst/>
          </a:prstGeom>
          <a:noFill/>
          <a:ln w="38100" cap="flat" cmpd="sng">
            <a:solidFill>
              <a:srgbClr val="2E75B5"/>
            </a:solidFill>
            <a:prstDash val="solid"/>
            <a:round/>
            <a:headEnd type="none" w="sm" len="sm"/>
            <a:tailEnd type="none" w="sm" len="sm"/>
          </a:ln>
          <a:effectLst>
            <a:outerShdw blurRad="50800" dist="38100" dir="5400000" algn="t" rotWithShape="0">
              <a:srgbClr val="000000">
                <a:alpha val="40000"/>
              </a:srgbClr>
            </a:outerShdw>
          </a:effectLst>
        </p:spPr>
      </p:cxnSp>
      <p:sp>
        <p:nvSpPr>
          <p:cNvPr id="421" name="Google Shape;421;p52"/>
          <p:cNvSpPr txBox="1">
            <a:spLocks noGrp="1"/>
          </p:cNvSpPr>
          <p:nvPr>
            <p:ph type="title"/>
          </p:nvPr>
        </p:nvSpPr>
        <p:spPr>
          <a:xfrm>
            <a:off x="135101" y="1054855"/>
            <a:ext cx="9027300" cy="59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Arial"/>
              <a:buNone/>
            </a:pPr>
            <a:r>
              <a:rPr lang="en-US" sz="3000" b="1">
                <a:latin typeface="Arial"/>
                <a:ea typeface="Arial"/>
                <a:cs typeface="Arial"/>
                <a:sym typeface="Arial"/>
              </a:rPr>
              <a:t>OSWA Education Committee</a:t>
            </a:r>
            <a:endParaRPr/>
          </a:p>
        </p:txBody>
      </p:sp>
      <p:grpSp>
        <p:nvGrpSpPr>
          <p:cNvPr id="422" name="Google Shape;422;p52"/>
          <p:cNvGrpSpPr/>
          <p:nvPr/>
        </p:nvGrpSpPr>
        <p:grpSpPr>
          <a:xfrm>
            <a:off x="-13448" y="-1"/>
            <a:ext cx="9049872" cy="806824"/>
            <a:chOff x="-13448" y="-1"/>
            <a:chExt cx="9049872" cy="806824"/>
          </a:xfrm>
        </p:grpSpPr>
        <p:pic>
          <p:nvPicPr>
            <p:cNvPr id="423" name="Google Shape;423;p52"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424" name="Google Shape;424;p52" descr="http://www.pptgrounds.com/wp-content/uploads/2012/09/Elegant-Abstract-Blue-Backgrounds-PPT-1024x768.jpg"/>
            <p:cNvPicPr preferRelativeResize="0"/>
            <p:nvPr/>
          </p:nvPicPr>
          <p:blipFill rotWithShape="1">
            <a:blip r:embed="rId4">
              <a:alphaModFix/>
            </a:blip>
            <a:srcRect l="1516" t="50538" r="-585" b="21704"/>
            <a:stretch/>
          </p:blipFill>
          <p:spPr>
            <a:xfrm rot="10800000" flipH="1">
              <a:off x="-13448" y="-1"/>
              <a:ext cx="7046889" cy="806824"/>
            </a:xfrm>
            <a:prstGeom prst="rect">
              <a:avLst/>
            </a:prstGeom>
            <a:noFill/>
            <a:ln>
              <a:noFill/>
            </a:ln>
          </p:spPr>
        </p:pic>
      </p:grpSp>
      <p:sp>
        <p:nvSpPr>
          <p:cNvPr id="425" name="Google Shape;425;p52"/>
          <p:cNvSpPr txBox="1">
            <a:spLocks noGrp="1"/>
          </p:cNvSpPr>
          <p:nvPr>
            <p:ph type="body" idx="1"/>
          </p:nvPr>
        </p:nvSpPr>
        <p:spPr>
          <a:xfrm>
            <a:off x="2176041" y="1651656"/>
            <a:ext cx="6860400" cy="4844100"/>
          </a:xfrm>
          <a:prstGeom prst="rect">
            <a:avLst/>
          </a:prstGeom>
          <a:noFill/>
          <a:ln>
            <a:noFill/>
          </a:ln>
        </p:spPr>
        <p:txBody>
          <a:bodyPr spcFirstLastPara="1" wrap="square" lIns="91425" tIns="45700" rIns="91425" bIns="45700" anchor="t" anchorCtr="0">
            <a:noAutofit/>
          </a:bodyPr>
          <a:lstStyle/>
          <a:p>
            <a:pPr marL="509588" lvl="1" indent="-336550" algn="l" rtl="0">
              <a:lnSpc>
                <a:spcPct val="90000"/>
              </a:lnSpc>
              <a:spcBef>
                <a:spcPts val="500"/>
              </a:spcBef>
              <a:spcAft>
                <a:spcPts val="0"/>
              </a:spcAft>
              <a:buClr>
                <a:srgbClr val="4C4B49"/>
              </a:buClr>
              <a:buSzPts val="2000"/>
              <a:buChar char="•"/>
            </a:pPr>
            <a:endParaRPr/>
          </a:p>
          <a:p>
            <a:pPr marL="509588" lvl="1" indent="-209550" algn="l" rtl="0">
              <a:lnSpc>
                <a:spcPct val="90000"/>
              </a:lnSpc>
              <a:spcBef>
                <a:spcPts val="500"/>
              </a:spcBef>
              <a:spcAft>
                <a:spcPts val="0"/>
              </a:spcAft>
              <a:buClr>
                <a:srgbClr val="4C4B49"/>
              </a:buClr>
              <a:buSzPts val="2000"/>
              <a:buNone/>
            </a:pPr>
            <a:endParaRPr sz="500">
              <a:solidFill>
                <a:srgbClr val="4C4B49"/>
              </a:solidFill>
            </a:endParaRPr>
          </a:p>
          <a:p>
            <a:pPr marL="509588" lvl="1" indent="-336550" algn="l" rtl="0">
              <a:lnSpc>
                <a:spcPct val="90000"/>
              </a:lnSpc>
              <a:spcBef>
                <a:spcPts val="500"/>
              </a:spcBef>
              <a:spcAft>
                <a:spcPts val="0"/>
              </a:spcAft>
              <a:buClr>
                <a:srgbClr val="4C4B49"/>
              </a:buClr>
              <a:buSzPts val="2000"/>
              <a:buChar char="•"/>
            </a:pPr>
            <a:r>
              <a:rPr lang="en-US" sz="2500">
                <a:solidFill>
                  <a:srgbClr val="4C4B49"/>
                </a:solidFill>
              </a:rPr>
              <a:t>Represent Phase I communities, Phase II communities, industry, and consultants.</a:t>
            </a:r>
            <a:endParaRPr/>
          </a:p>
          <a:p>
            <a:pPr marL="509588" lvl="1" indent="-209550" algn="l" rtl="0">
              <a:lnSpc>
                <a:spcPct val="90000"/>
              </a:lnSpc>
              <a:spcBef>
                <a:spcPts val="500"/>
              </a:spcBef>
              <a:spcAft>
                <a:spcPts val="0"/>
              </a:spcAft>
              <a:buClr>
                <a:srgbClr val="4C4B49"/>
              </a:buClr>
              <a:buSzPts val="2000"/>
              <a:buNone/>
            </a:pPr>
            <a:endParaRPr sz="500">
              <a:solidFill>
                <a:srgbClr val="4C4B49"/>
              </a:solidFill>
            </a:endParaRPr>
          </a:p>
          <a:p>
            <a:pPr marL="509588" lvl="1" indent="-336550" algn="l" rtl="0">
              <a:lnSpc>
                <a:spcPct val="90000"/>
              </a:lnSpc>
              <a:spcBef>
                <a:spcPts val="500"/>
              </a:spcBef>
              <a:spcAft>
                <a:spcPts val="0"/>
              </a:spcAft>
              <a:buClr>
                <a:srgbClr val="4C4B49"/>
              </a:buClr>
              <a:buSzPts val="2000"/>
              <a:buChar char="•"/>
            </a:pPr>
            <a:r>
              <a:rPr lang="en-US" sz="2500">
                <a:solidFill>
                  <a:srgbClr val="4C4B49"/>
                </a:solidFill>
              </a:rPr>
              <a:t>Host educational statewide webinars at no or minimal cost at least 4 times per year.</a:t>
            </a:r>
            <a:endParaRPr/>
          </a:p>
          <a:p>
            <a:pPr marL="509588" lvl="1" indent="-209550" algn="l" rtl="0">
              <a:lnSpc>
                <a:spcPct val="90000"/>
              </a:lnSpc>
              <a:spcBef>
                <a:spcPts val="500"/>
              </a:spcBef>
              <a:spcAft>
                <a:spcPts val="0"/>
              </a:spcAft>
              <a:buClr>
                <a:srgbClr val="4C4B49"/>
              </a:buClr>
              <a:buSzPts val="2000"/>
              <a:buNone/>
            </a:pPr>
            <a:endParaRPr sz="500">
              <a:solidFill>
                <a:srgbClr val="4C4B49"/>
              </a:solidFill>
            </a:endParaRPr>
          </a:p>
          <a:p>
            <a:pPr marL="509588" lvl="1" indent="-336550" algn="l" rtl="0">
              <a:lnSpc>
                <a:spcPct val="90000"/>
              </a:lnSpc>
              <a:spcBef>
                <a:spcPts val="500"/>
              </a:spcBef>
              <a:spcAft>
                <a:spcPts val="0"/>
              </a:spcAft>
              <a:buClr>
                <a:srgbClr val="4C4B49"/>
              </a:buClr>
              <a:buSzPts val="2000"/>
              <a:buChar char="•"/>
            </a:pPr>
            <a:r>
              <a:rPr lang="en-US" sz="2500">
                <a:solidFill>
                  <a:srgbClr val="4C4B49"/>
                </a:solidFill>
              </a:rPr>
              <a:t>Provide educational and networking opportunities for people focused on reducing the negative impacts of stormwater runoff.</a:t>
            </a:r>
            <a:endParaRPr/>
          </a:p>
          <a:p>
            <a:pPr marL="509588" lvl="1" indent="-209550" algn="l" rtl="0">
              <a:lnSpc>
                <a:spcPct val="90000"/>
              </a:lnSpc>
              <a:spcBef>
                <a:spcPts val="500"/>
              </a:spcBef>
              <a:spcAft>
                <a:spcPts val="0"/>
              </a:spcAft>
              <a:buClr>
                <a:srgbClr val="4C4B49"/>
              </a:buClr>
              <a:buSzPts val="2000"/>
              <a:buNone/>
            </a:pPr>
            <a:endParaRPr sz="500">
              <a:solidFill>
                <a:srgbClr val="4C4B49"/>
              </a:solidFill>
            </a:endParaRPr>
          </a:p>
          <a:p>
            <a:pPr marL="509588" lvl="1" indent="-336550" algn="l" rtl="0">
              <a:lnSpc>
                <a:spcPct val="90000"/>
              </a:lnSpc>
              <a:spcBef>
                <a:spcPts val="500"/>
              </a:spcBef>
              <a:spcAft>
                <a:spcPts val="0"/>
              </a:spcAft>
              <a:buClr>
                <a:srgbClr val="4C4B49"/>
              </a:buClr>
              <a:buSzPts val="2000"/>
              <a:buChar char="•"/>
            </a:pPr>
            <a:r>
              <a:rPr lang="en-US" sz="2500">
                <a:solidFill>
                  <a:srgbClr val="4C4B49"/>
                </a:solidFill>
              </a:rPr>
              <a:t>Provide educational meetings on topics of interest to our members.</a:t>
            </a:r>
            <a:endParaRPr/>
          </a:p>
          <a:p>
            <a:pPr marL="1028700" lvl="1" indent="-139700" algn="l" rtl="0">
              <a:lnSpc>
                <a:spcPct val="90000"/>
              </a:lnSpc>
              <a:spcBef>
                <a:spcPts val="500"/>
              </a:spcBef>
              <a:spcAft>
                <a:spcPts val="0"/>
              </a:spcAft>
              <a:buClr>
                <a:srgbClr val="4C4B49"/>
              </a:buClr>
              <a:buSzPts val="2000"/>
              <a:buFont typeface="Arial"/>
              <a:buNone/>
            </a:pPr>
            <a:endParaRPr sz="2500">
              <a:solidFill>
                <a:srgbClr val="4C4B49"/>
              </a:solidFill>
            </a:endParaRPr>
          </a:p>
          <a:p>
            <a:pPr marL="1028700" lvl="1" indent="-139700" algn="l" rtl="0">
              <a:lnSpc>
                <a:spcPct val="90000"/>
              </a:lnSpc>
              <a:spcBef>
                <a:spcPts val="500"/>
              </a:spcBef>
              <a:spcAft>
                <a:spcPts val="0"/>
              </a:spcAft>
              <a:buClr>
                <a:srgbClr val="4C4B49"/>
              </a:buClr>
              <a:buSzPts val="2000"/>
              <a:buFont typeface="Arial"/>
              <a:buNone/>
            </a:pPr>
            <a:endParaRPr sz="2500">
              <a:solidFill>
                <a:srgbClr val="4C4B49"/>
              </a:solidFill>
            </a:endParaRPr>
          </a:p>
          <a:p>
            <a:pPr marL="1028700" lvl="1" indent="-139700" algn="l" rtl="0">
              <a:lnSpc>
                <a:spcPct val="90000"/>
              </a:lnSpc>
              <a:spcBef>
                <a:spcPts val="500"/>
              </a:spcBef>
              <a:spcAft>
                <a:spcPts val="0"/>
              </a:spcAft>
              <a:buClr>
                <a:srgbClr val="4C4B49"/>
              </a:buClr>
              <a:buSzPts val="2000"/>
              <a:buFont typeface="Arial"/>
              <a:buNone/>
            </a:pPr>
            <a:endParaRPr sz="2500">
              <a:solidFill>
                <a:srgbClr val="4C4B49"/>
              </a:solidFill>
            </a:endParaRPr>
          </a:p>
          <a:p>
            <a:pPr marL="1028700" lvl="1" indent="-139700" algn="l" rtl="0">
              <a:lnSpc>
                <a:spcPct val="90000"/>
              </a:lnSpc>
              <a:spcBef>
                <a:spcPts val="500"/>
              </a:spcBef>
              <a:spcAft>
                <a:spcPts val="0"/>
              </a:spcAft>
              <a:buClr>
                <a:srgbClr val="4C4B49"/>
              </a:buClr>
              <a:buSzPts val="2000"/>
              <a:buFont typeface="Arial"/>
              <a:buNone/>
            </a:pPr>
            <a:endParaRPr/>
          </a:p>
          <a:p>
            <a:pPr marL="762000" lvl="1" indent="-215900" algn="l" rtl="0">
              <a:lnSpc>
                <a:spcPct val="90000"/>
              </a:lnSpc>
              <a:spcBef>
                <a:spcPts val="500"/>
              </a:spcBef>
              <a:spcAft>
                <a:spcPts val="0"/>
              </a:spcAft>
              <a:buClr>
                <a:srgbClr val="4C4B49"/>
              </a:buClr>
              <a:buSzPts val="2000"/>
              <a:buNone/>
            </a:pPr>
            <a:endParaRPr sz="500">
              <a:solidFill>
                <a:srgbClr val="4C4B49"/>
              </a:solidFill>
            </a:endParaRPr>
          </a:p>
          <a:p>
            <a:pPr marL="457200" lvl="1" indent="0" algn="l" rtl="0">
              <a:lnSpc>
                <a:spcPct val="100000"/>
              </a:lnSpc>
              <a:spcBef>
                <a:spcPts val="600"/>
              </a:spcBef>
              <a:spcAft>
                <a:spcPts val="0"/>
              </a:spcAft>
              <a:buClr>
                <a:schemeClr val="dk1"/>
              </a:buClr>
              <a:buSzPts val="2000"/>
              <a:buNone/>
            </a:pPr>
            <a:endParaRPr sz="20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None/>
            </a:pPr>
            <a:r>
              <a:rPr lang="en-US" sz="2400">
                <a:latin typeface="Calibri"/>
                <a:ea typeface="Calibri"/>
                <a:cs typeface="Calibri"/>
                <a:sym typeface="Calibri"/>
              </a:rPr>
              <a:t> </a:t>
            </a:r>
            <a:endParaRPr/>
          </a:p>
        </p:txBody>
      </p:sp>
      <p:pic>
        <p:nvPicPr>
          <p:cNvPr id="426" name="Google Shape;426;p52"/>
          <p:cNvPicPr preferRelativeResize="0"/>
          <p:nvPr/>
        </p:nvPicPr>
        <p:blipFill rotWithShape="1">
          <a:blip r:embed="rId5">
            <a:alphaModFix/>
          </a:blip>
          <a:srcRect l="49329"/>
          <a:stretch/>
        </p:blipFill>
        <p:spPr>
          <a:xfrm>
            <a:off x="107575" y="2229849"/>
            <a:ext cx="2261635" cy="36369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cxnSp>
        <p:nvCxnSpPr>
          <p:cNvPr id="431" name="Google Shape;431;p53"/>
          <p:cNvCxnSpPr/>
          <p:nvPr/>
        </p:nvCxnSpPr>
        <p:spPr>
          <a:xfrm>
            <a:off x="202336" y="1546412"/>
            <a:ext cx="8294700" cy="0"/>
          </a:xfrm>
          <a:prstGeom prst="straightConnector1">
            <a:avLst/>
          </a:prstGeom>
          <a:noFill/>
          <a:ln w="38100" cap="flat" cmpd="sng">
            <a:solidFill>
              <a:srgbClr val="2E75B5"/>
            </a:solidFill>
            <a:prstDash val="solid"/>
            <a:round/>
            <a:headEnd type="none" w="sm" len="sm"/>
            <a:tailEnd type="none" w="sm" len="sm"/>
          </a:ln>
          <a:effectLst>
            <a:outerShdw blurRad="50800" dist="38100" dir="5400000" algn="t" rotWithShape="0">
              <a:srgbClr val="000000">
                <a:alpha val="40000"/>
              </a:srgbClr>
            </a:outerShdw>
          </a:effectLst>
        </p:spPr>
      </p:cxnSp>
      <p:sp>
        <p:nvSpPr>
          <p:cNvPr id="432" name="Google Shape;432;p53"/>
          <p:cNvSpPr txBox="1">
            <a:spLocks noGrp="1"/>
          </p:cNvSpPr>
          <p:nvPr>
            <p:ph type="title"/>
          </p:nvPr>
        </p:nvSpPr>
        <p:spPr>
          <a:xfrm>
            <a:off x="471106" y="949611"/>
            <a:ext cx="7775400" cy="59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Arial"/>
              <a:buNone/>
            </a:pPr>
            <a:r>
              <a:rPr lang="en-US" sz="3000" b="1">
                <a:latin typeface="Arial"/>
                <a:ea typeface="Arial"/>
                <a:cs typeface="Arial"/>
                <a:sym typeface="Arial"/>
              </a:rPr>
              <a:t>Get Involved: Join a Committee</a:t>
            </a:r>
            <a:endParaRPr/>
          </a:p>
        </p:txBody>
      </p:sp>
      <p:grpSp>
        <p:nvGrpSpPr>
          <p:cNvPr id="433" name="Google Shape;433;p53"/>
          <p:cNvGrpSpPr/>
          <p:nvPr/>
        </p:nvGrpSpPr>
        <p:grpSpPr>
          <a:xfrm>
            <a:off x="-13448" y="-1"/>
            <a:ext cx="9049872" cy="806824"/>
            <a:chOff x="-13448" y="-1"/>
            <a:chExt cx="9049872" cy="806824"/>
          </a:xfrm>
        </p:grpSpPr>
        <p:pic>
          <p:nvPicPr>
            <p:cNvPr id="434" name="Google Shape;434;p53"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435" name="Google Shape;435;p53" descr="http://www.pptgrounds.com/wp-content/uploads/2012/09/Elegant-Abstract-Blue-Backgrounds-PPT-1024x768.jpg"/>
            <p:cNvPicPr preferRelativeResize="0"/>
            <p:nvPr/>
          </p:nvPicPr>
          <p:blipFill rotWithShape="1">
            <a:blip r:embed="rId4">
              <a:alphaModFix/>
            </a:blip>
            <a:srcRect l="1516" t="50539" r="-594" b="21702"/>
            <a:stretch/>
          </p:blipFill>
          <p:spPr>
            <a:xfrm rot="10800000" flipH="1">
              <a:off x="-13448" y="-1"/>
              <a:ext cx="7046889" cy="806824"/>
            </a:xfrm>
            <a:prstGeom prst="rect">
              <a:avLst/>
            </a:prstGeom>
            <a:noFill/>
            <a:ln>
              <a:noFill/>
            </a:ln>
          </p:spPr>
        </p:pic>
      </p:grpSp>
      <p:sp>
        <p:nvSpPr>
          <p:cNvPr id="436" name="Google Shape;436;p53"/>
          <p:cNvSpPr txBox="1">
            <a:spLocks noGrp="1"/>
          </p:cNvSpPr>
          <p:nvPr>
            <p:ph type="body" idx="1"/>
          </p:nvPr>
        </p:nvSpPr>
        <p:spPr>
          <a:xfrm>
            <a:off x="198476" y="1786850"/>
            <a:ext cx="7591500" cy="47880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r>
              <a:rPr lang="en-US" sz="3000" b="1"/>
              <a:t>The Ohio Stormwater Association is seeking volunteers to serve on various committees</a:t>
            </a:r>
            <a:endParaRPr b="1"/>
          </a:p>
          <a:p>
            <a:pPr marL="457200" lvl="1" indent="0" algn="l" rtl="0">
              <a:lnSpc>
                <a:spcPct val="90000"/>
              </a:lnSpc>
              <a:spcBef>
                <a:spcPts val="500"/>
              </a:spcBef>
              <a:spcAft>
                <a:spcPts val="0"/>
              </a:spcAft>
              <a:buClr>
                <a:schemeClr val="dk1"/>
              </a:buClr>
              <a:buSzPct val="100000"/>
              <a:buNone/>
            </a:pPr>
            <a:r>
              <a:rPr lang="en-US"/>
              <a:t>Current Committees:</a:t>
            </a:r>
            <a:endParaRPr/>
          </a:p>
          <a:p>
            <a:pPr marL="685800" lvl="1" indent="-171447" algn="l" rtl="0">
              <a:lnSpc>
                <a:spcPct val="90000"/>
              </a:lnSpc>
              <a:spcBef>
                <a:spcPts val="500"/>
              </a:spcBef>
              <a:spcAft>
                <a:spcPts val="0"/>
              </a:spcAft>
              <a:buClr>
                <a:schemeClr val="dk1"/>
              </a:buClr>
              <a:buSzPct val="100000"/>
              <a:buChar char="•"/>
            </a:pPr>
            <a:r>
              <a:rPr lang="en-US"/>
              <a:t>Transportation</a:t>
            </a:r>
            <a:endParaRPr/>
          </a:p>
          <a:p>
            <a:pPr marL="685800" lvl="1" indent="-171447" algn="l" rtl="0">
              <a:lnSpc>
                <a:spcPct val="90000"/>
              </a:lnSpc>
              <a:spcBef>
                <a:spcPts val="500"/>
              </a:spcBef>
              <a:spcAft>
                <a:spcPts val="0"/>
              </a:spcAft>
              <a:buClr>
                <a:schemeClr val="dk1"/>
              </a:buClr>
              <a:buSzPct val="100000"/>
              <a:buChar char="•"/>
            </a:pPr>
            <a:r>
              <a:rPr lang="en-US"/>
              <a:t>Marketing</a:t>
            </a:r>
            <a:endParaRPr/>
          </a:p>
          <a:p>
            <a:pPr marL="685800" lvl="1" indent="-171447" algn="l" rtl="0">
              <a:lnSpc>
                <a:spcPct val="90000"/>
              </a:lnSpc>
              <a:spcBef>
                <a:spcPts val="500"/>
              </a:spcBef>
              <a:spcAft>
                <a:spcPts val="0"/>
              </a:spcAft>
              <a:buClr>
                <a:schemeClr val="dk1"/>
              </a:buClr>
              <a:buSzPct val="100000"/>
              <a:buChar char="•"/>
            </a:pPr>
            <a:r>
              <a:rPr lang="en-US"/>
              <a:t>Conference</a:t>
            </a:r>
            <a:endParaRPr/>
          </a:p>
          <a:p>
            <a:pPr marL="685800" lvl="1" indent="-171447" algn="l" rtl="0">
              <a:lnSpc>
                <a:spcPct val="90000"/>
              </a:lnSpc>
              <a:spcBef>
                <a:spcPts val="500"/>
              </a:spcBef>
              <a:spcAft>
                <a:spcPts val="0"/>
              </a:spcAft>
              <a:buClr>
                <a:schemeClr val="dk1"/>
              </a:buClr>
              <a:buSzPct val="100000"/>
              <a:buChar char="•"/>
            </a:pPr>
            <a:r>
              <a:rPr lang="en-US"/>
              <a:t>Education</a:t>
            </a:r>
            <a:endParaRPr/>
          </a:p>
          <a:p>
            <a:pPr marL="685800" lvl="1" indent="-171447" algn="l" rtl="0">
              <a:lnSpc>
                <a:spcPct val="90000"/>
              </a:lnSpc>
              <a:spcBef>
                <a:spcPts val="500"/>
              </a:spcBef>
              <a:spcAft>
                <a:spcPts val="0"/>
              </a:spcAft>
              <a:buClr>
                <a:schemeClr val="dk1"/>
              </a:buClr>
              <a:buSzPct val="100000"/>
              <a:buChar char="•"/>
            </a:pPr>
            <a:r>
              <a:rPr lang="en-US"/>
              <a:t>Regulatory</a:t>
            </a:r>
            <a:endParaRPr/>
          </a:p>
          <a:p>
            <a:pPr marL="685800" lvl="1" indent="-171447" algn="l" rtl="0">
              <a:lnSpc>
                <a:spcPct val="90000"/>
              </a:lnSpc>
              <a:spcBef>
                <a:spcPts val="500"/>
              </a:spcBef>
              <a:spcAft>
                <a:spcPts val="0"/>
              </a:spcAft>
              <a:buClr>
                <a:schemeClr val="dk1"/>
              </a:buClr>
              <a:buSzPct val="100000"/>
              <a:buChar char="•"/>
            </a:pPr>
            <a:r>
              <a:rPr lang="en-US"/>
              <a:t>Industrial </a:t>
            </a:r>
            <a:endParaRPr/>
          </a:p>
          <a:p>
            <a:pPr marL="685800" lvl="1" indent="-171447" algn="l" rtl="0">
              <a:lnSpc>
                <a:spcPct val="90000"/>
              </a:lnSpc>
              <a:spcBef>
                <a:spcPts val="500"/>
              </a:spcBef>
              <a:spcAft>
                <a:spcPts val="0"/>
              </a:spcAft>
              <a:buClr>
                <a:schemeClr val="dk1"/>
              </a:buClr>
              <a:buSzPct val="100000"/>
              <a:buChar char="•"/>
            </a:pPr>
            <a:r>
              <a:rPr lang="en-US"/>
              <a:t>Extreme Weather  </a:t>
            </a:r>
            <a:endParaRPr/>
          </a:p>
          <a:p>
            <a:pPr marL="457200" lvl="1" indent="0" algn="l" rtl="0">
              <a:lnSpc>
                <a:spcPct val="90000"/>
              </a:lnSpc>
              <a:spcBef>
                <a:spcPts val="500"/>
              </a:spcBef>
              <a:spcAft>
                <a:spcPts val="0"/>
              </a:spcAft>
              <a:buClr>
                <a:schemeClr val="dk1"/>
              </a:buClr>
              <a:buSzPct val="100000"/>
              <a:buNone/>
            </a:pPr>
            <a:endParaRPr/>
          </a:p>
          <a:p>
            <a:pPr marL="457200" lvl="1" indent="0" algn="l" rtl="0">
              <a:lnSpc>
                <a:spcPct val="90000"/>
              </a:lnSpc>
              <a:spcBef>
                <a:spcPts val="500"/>
              </a:spcBef>
              <a:spcAft>
                <a:spcPts val="0"/>
              </a:spcAft>
              <a:buClr>
                <a:schemeClr val="dk1"/>
              </a:buClr>
              <a:buSzPct val="100000"/>
              <a:buNone/>
            </a:pPr>
            <a:r>
              <a:rPr lang="en-US"/>
              <a:t>Contact any OSWA Board member to express interest or email </a:t>
            </a:r>
            <a:r>
              <a:rPr lang="en-US" u="sng">
                <a:solidFill>
                  <a:schemeClr val="hlink"/>
                </a:solidFill>
                <a:hlinkClick r:id="rId5"/>
              </a:rPr>
              <a:t>Regina.collins@toledo.oh.gov</a:t>
            </a:r>
            <a:r>
              <a:rPr lang="en-US"/>
              <a:t> for more information. </a:t>
            </a:r>
            <a:endParaRPr/>
          </a:p>
          <a:p>
            <a:pPr marL="685800" lvl="1" indent="-76200" algn="l" rtl="0">
              <a:lnSpc>
                <a:spcPct val="90000"/>
              </a:lnSpc>
              <a:spcBef>
                <a:spcPts val="500"/>
              </a:spcBef>
              <a:spcAft>
                <a:spcPts val="0"/>
              </a:spcAft>
              <a:buClr>
                <a:schemeClr val="dk1"/>
              </a:buClr>
              <a:buSzPct val="100000"/>
              <a:buNone/>
            </a:pPr>
            <a:endParaRPr/>
          </a:p>
          <a:p>
            <a:pPr marL="685800" lvl="1" indent="-76200" algn="l" rtl="0">
              <a:lnSpc>
                <a:spcPct val="90000"/>
              </a:lnSpc>
              <a:spcBef>
                <a:spcPts val="500"/>
              </a:spcBef>
              <a:spcAft>
                <a:spcPts val="0"/>
              </a:spcAft>
              <a:buClr>
                <a:schemeClr val="dk1"/>
              </a:buClr>
              <a:buSzPct val="100000"/>
              <a:buNone/>
            </a:pPr>
            <a:endParaRPr/>
          </a:p>
          <a:p>
            <a:pPr marL="685800" lvl="1" indent="-76200" algn="l" rtl="0">
              <a:lnSpc>
                <a:spcPct val="90000"/>
              </a:lnSpc>
              <a:spcBef>
                <a:spcPts val="500"/>
              </a:spcBef>
              <a:spcAft>
                <a:spcPts val="0"/>
              </a:spcAft>
              <a:buClr>
                <a:schemeClr val="dk1"/>
              </a:buClr>
              <a:buSzPct val="100000"/>
              <a:buNone/>
            </a:pPr>
            <a:endParaRPr/>
          </a:p>
          <a:p>
            <a:pPr marL="685800" lvl="1" indent="-76200" algn="l" rtl="0">
              <a:lnSpc>
                <a:spcPct val="90000"/>
              </a:lnSpc>
              <a:spcBef>
                <a:spcPts val="500"/>
              </a:spcBef>
              <a:spcAft>
                <a:spcPts val="0"/>
              </a:spcAft>
              <a:buClr>
                <a:schemeClr val="dk1"/>
              </a:buClr>
              <a:buSzPct val="100000"/>
              <a:buNone/>
            </a:pPr>
            <a:endParaRPr/>
          </a:p>
        </p:txBody>
      </p:sp>
      <p:sp>
        <p:nvSpPr>
          <p:cNvPr id="437" name="Google Shape;437;p53"/>
          <p:cNvSpPr/>
          <p:nvPr/>
        </p:nvSpPr>
        <p:spPr>
          <a:xfrm>
            <a:off x="3197100" y="5150900"/>
            <a:ext cx="2575500" cy="37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 name="Google Shape;438;p53"/>
          <p:cNvPicPr preferRelativeResize="0"/>
          <p:nvPr/>
        </p:nvPicPr>
        <p:blipFill rotWithShape="1">
          <a:blip r:embed="rId6">
            <a:alphaModFix/>
          </a:blip>
          <a:srcRect/>
          <a:stretch/>
        </p:blipFill>
        <p:spPr>
          <a:xfrm>
            <a:off x="7793940" y="5637637"/>
            <a:ext cx="1147725" cy="1147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cxnSp>
        <p:nvCxnSpPr>
          <p:cNvPr id="443" name="Google Shape;443;p54"/>
          <p:cNvCxnSpPr/>
          <p:nvPr/>
        </p:nvCxnSpPr>
        <p:spPr>
          <a:xfrm>
            <a:off x="202336" y="1546412"/>
            <a:ext cx="8294700" cy="0"/>
          </a:xfrm>
          <a:prstGeom prst="straightConnector1">
            <a:avLst/>
          </a:prstGeom>
          <a:noFill/>
          <a:ln w="38100" cap="flat" cmpd="sng">
            <a:solidFill>
              <a:srgbClr val="2E75B5"/>
            </a:solidFill>
            <a:prstDash val="solid"/>
            <a:round/>
            <a:headEnd type="none" w="med" len="med"/>
            <a:tailEnd type="none" w="med" len="med"/>
          </a:ln>
          <a:effectLst>
            <a:outerShdw blurRad="50800" dist="38100" dir="5400000" algn="t" rotWithShape="0">
              <a:srgbClr val="000000">
                <a:alpha val="40000"/>
              </a:srgbClr>
            </a:outerShdw>
          </a:effectLst>
        </p:spPr>
      </p:cxnSp>
      <p:sp>
        <p:nvSpPr>
          <p:cNvPr id="444" name="Google Shape;444;p54"/>
          <p:cNvSpPr txBox="1">
            <a:spLocks noGrp="1"/>
          </p:cNvSpPr>
          <p:nvPr>
            <p:ph type="title"/>
          </p:nvPr>
        </p:nvSpPr>
        <p:spPr>
          <a:xfrm>
            <a:off x="202336" y="878264"/>
            <a:ext cx="9027300" cy="596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11111"/>
              <a:buFont typeface="Arial"/>
              <a:buNone/>
            </a:pPr>
            <a:r>
              <a:rPr lang="en-US" sz="3000" b="1">
                <a:latin typeface="Arial"/>
                <a:ea typeface="Arial"/>
                <a:cs typeface="Arial"/>
                <a:sym typeface="Arial"/>
              </a:rPr>
              <a:t>Get Involved:</a:t>
            </a:r>
            <a:br>
              <a:rPr lang="en-US" sz="3000" b="1">
                <a:latin typeface="Arial"/>
                <a:ea typeface="Arial"/>
                <a:cs typeface="Arial"/>
                <a:sym typeface="Arial"/>
              </a:rPr>
            </a:br>
            <a:r>
              <a:rPr lang="en-US" sz="3000" b="1">
                <a:latin typeface="Arial"/>
                <a:ea typeface="Arial"/>
                <a:cs typeface="Arial"/>
                <a:sym typeface="Arial"/>
              </a:rPr>
              <a:t>Join the Ohio Stormwater Association!</a:t>
            </a:r>
            <a:endParaRPr/>
          </a:p>
        </p:txBody>
      </p:sp>
      <p:grpSp>
        <p:nvGrpSpPr>
          <p:cNvPr id="445" name="Google Shape;445;p54"/>
          <p:cNvGrpSpPr/>
          <p:nvPr/>
        </p:nvGrpSpPr>
        <p:grpSpPr>
          <a:xfrm>
            <a:off x="-13448" y="-1"/>
            <a:ext cx="9049872" cy="806824"/>
            <a:chOff x="-13448" y="-1"/>
            <a:chExt cx="9049872" cy="806824"/>
          </a:xfrm>
        </p:grpSpPr>
        <p:pic>
          <p:nvPicPr>
            <p:cNvPr id="446" name="Google Shape;446;p54"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447" name="Google Shape;447;p54"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sp>
        <p:nvSpPr>
          <p:cNvPr id="448" name="Google Shape;448;p54"/>
          <p:cNvSpPr txBox="1">
            <a:spLocks noGrp="1"/>
          </p:cNvSpPr>
          <p:nvPr>
            <p:ph type="body" idx="1"/>
          </p:nvPr>
        </p:nvSpPr>
        <p:spPr>
          <a:xfrm>
            <a:off x="81313" y="3509681"/>
            <a:ext cx="2756100" cy="29988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u="sng">
                <a:solidFill>
                  <a:schemeClr val="hlink"/>
                </a:solidFill>
                <a:latin typeface="Calibri"/>
                <a:ea typeface="Calibri"/>
                <a:cs typeface="Calibri"/>
                <a:sym typeface="Calibri"/>
                <a:hlinkClick r:id="rId5"/>
              </a:rPr>
              <a:t>www.OhioSWA.com</a:t>
            </a:r>
            <a:endParaRPr sz="2000">
              <a:latin typeface="Calibri"/>
              <a:ea typeface="Calibri"/>
              <a:cs typeface="Calibri"/>
              <a:sym typeface="Calibri"/>
            </a:endParaRPr>
          </a:p>
          <a:p>
            <a:pPr marL="228600" lvl="0" indent="-228600" algn="l" rtl="0">
              <a:lnSpc>
                <a:spcPct val="100000"/>
              </a:lnSpc>
              <a:spcBef>
                <a:spcPts val="1200"/>
              </a:spcBef>
              <a:spcAft>
                <a:spcPts val="0"/>
              </a:spcAft>
              <a:buClr>
                <a:schemeClr val="dk1"/>
              </a:buClr>
              <a:buSzPts val="2000"/>
              <a:buChar char="•"/>
            </a:pPr>
            <a:r>
              <a:rPr lang="en-US" sz="2000" u="sng">
                <a:solidFill>
                  <a:schemeClr val="hlink"/>
                </a:solidFill>
                <a:latin typeface="Calibri"/>
                <a:ea typeface="Calibri"/>
                <a:cs typeface="Calibri"/>
                <a:sym typeface="Calibri"/>
                <a:hlinkClick r:id="rId6"/>
              </a:rPr>
              <a:t>www.WMAO.org</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2400"/>
              <a:buNone/>
            </a:pPr>
            <a:endParaRPr sz="2400">
              <a:latin typeface="Calibri"/>
              <a:ea typeface="Calibri"/>
              <a:cs typeface="Calibri"/>
              <a:sym typeface="Calibri"/>
            </a:endParaRPr>
          </a:p>
          <a:p>
            <a:pPr marL="685800" lvl="1" indent="-101600" algn="l" rtl="0">
              <a:lnSpc>
                <a:spcPct val="90000"/>
              </a:lnSpc>
              <a:spcBef>
                <a:spcPts val="1700"/>
              </a:spcBef>
              <a:spcAft>
                <a:spcPts val="0"/>
              </a:spcAft>
              <a:buClr>
                <a:schemeClr val="dk1"/>
              </a:buClr>
              <a:buSzPts val="2000"/>
              <a:buNone/>
            </a:pPr>
            <a:endParaRPr sz="2000"/>
          </a:p>
        </p:txBody>
      </p:sp>
      <p:pic>
        <p:nvPicPr>
          <p:cNvPr id="449" name="Google Shape;449;p54"/>
          <p:cNvPicPr preferRelativeResize="0"/>
          <p:nvPr/>
        </p:nvPicPr>
        <p:blipFill rotWithShape="1">
          <a:blip r:embed="rId7">
            <a:alphaModFix/>
          </a:blip>
          <a:srcRect l="19944" t="10660" r="11615" b="5334"/>
          <a:stretch/>
        </p:blipFill>
        <p:spPr>
          <a:xfrm>
            <a:off x="2715010" y="2020791"/>
            <a:ext cx="6321414" cy="4456959"/>
          </a:xfrm>
          <a:prstGeom prst="rect">
            <a:avLst/>
          </a:prstGeom>
          <a:noFill/>
          <a:ln w="38100" cap="flat" cmpd="sng">
            <a:solidFill>
              <a:srgbClr val="2F5496"/>
            </a:solidFill>
            <a:prstDash val="solid"/>
            <a:round/>
            <a:headEnd type="none" w="sm" len="sm"/>
            <a:tailEnd type="none" w="sm" len="sm"/>
          </a:ln>
        </p:spPr>
      </p:pic>
      <p:pic>
        <p:nvPicPr>
          <p:cNvPr id="450" name="Google Shape;450;p54"/>
          <p:cNvPicPr preferRelativeResize="0"/>
          <p:nvPr/>
        </p:nvPicPr>
        <p:blipFill rotWithShape="1">
          <a:blip r:embed="rId8">
            <a:alphaModFix/>
          </a:blip>
          <a:srcRect/>
          <a:stretch/>
        </p:blipFill>
        <p:spPr>
          <a:xfrm>
            <a:off x="670340" y="4642576"/>
            <a:ext cx="1428750" cy="1428750"/>
          </a:xfrm>
          <a:prstGeom prst="rect">
            <a:avLst/>
          </a:prstGeom>
          <a:noFill/>
          <a:ln>
            <a:noFill/>
          </a:ln>
        </p:spPr>
      </p:pic>
      <p:sp>
        <p:nvSpPr>
          <p:cNvPr id="451" name="Google Shape;451;p54"/>
          <p:cNvSpPr/>
          <p:nvPr/>
        </p:nvSpPr>
        <p:spPr>
          <a:xfrm>
            <a:off x="7120533" y="3327094"/>
            <a:ext cx="1065000" cy="286500"/>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54"/>
          <p:cNvSpPr/>
          <p:nvPr/>
        </p:nvSpPr>
        <p:spPr>
          <a:xfrm>
            <a:off x="3019967" y="3327049"/>
            <a:ext cx="2091300" cy="286500"/>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53" name="Google Shape;453;p54"/>
          <p:cNvPicPr preferRelativeResize="0"/>
          <p:nvPr/>
        </p:nvPicPr>
        <p:blipFill rotWithShape="1">
          <a:blip r:embed="rId9">
            <a:alphaModFix/>
          </a:blip>
          <a:srcRect/>
          <a:stretch/>
        </p:blipFill>
        <p:spPr>
          <a:xfrm flipH="1">
            <a:off x="586902" y="2020791"/>
            <a:ext cx="1306303" cy="13063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cxnSp>
        <p:nvCxnSpPr>
          <p:cNvPr id="458" name="Google Shape;458;p55"/>
          <p:cNvCxnSpPr/>
          <p:nvPr/>
        </p:nvCxnSpPr>
        <p:spPr>
          <a:xfrm>
            <a:off x="202336" y="1546412"/>
            <a:ext cx="8294700" cy="0"/>
          </a:xfrm>
          <a:prstGeom prst="straightConnector1">
            <a:avLst/>
          </a:prstGeom>
          <a:noFill/>
          <a:ln w="38100" cap="flat" cmpd="sng">
            <a:solidFill>
              <a:srgbClr val="2E75B5"/>
            </a:solidFill>
            <a:prstDash val="solid"/>
            <a:round/>
            <a:headEnd type="none" w="sm" len="sm"/>
            <a:tailEnd type="none" w="sm" len="sm"/>
          </a:ln>
          <a:effectLst>
            <a:outerShdw blurRad="50800" dist="38100" dir="5400000" algn="t" rotWithShape="0">
              <a:srgbClr val="000000">
                <a:alpha val="40000"/>
              </a:srgbClr>
            </a:outerShdw>
          </a:effectLst>
        </p:spPr>
      </p:cxnSp>
      <p:sp>
        <p:nvSpPr>
          <p:cNvPr id="459" name="Google Shape;459;p55"/>
          <p:cNvSpPr txBox="1">
            <a:spLocks noGrp="1"/>
          </p:cNvSpPr>
          <p:nvPr>
            <p:ph type="title"/>
          </p:nvPr>
        </p:nvSpPr>
        <p:spPr>
          <a:xfrm>
            <a:off x="202336" y="888401"/>
            <a:ext cx="9027300" cy="596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sz="3000" b="1">
                <a:latin typeface="Arial"/>
                <a:ea typeface="Arial"/>
                <a:cs typeface="Arial"/>
                <a:sym typeface="Arial"/>
              </a:rPr>
              <a:t>Get Involved:</a:t>
            </a:r>
            <a:br>
              <a:rPr lang="en-US" sz="3000" b="1">
                <a:latin typeface="Arial"/>
                <a:ea typeface="Arial"/>
                <a:cs typeface="Arial"/>
                <a:sym typeface="Arial"/>
              </a:rPr>
            </a:br>
            <a:r>
              <a:rPr lang="en-US" sz="3000" b="1">
                <a:latin typeface="Arial"/>
                <a:ea typeface="Arial"/>
                <a:cs typeface="Arial"/>
                <a:sym typeface="Arial"/>
              </a:rPr>
              <a:t>Sponsorship Opportunities Available!</a:t>
            </a:r>
            <a:endParaRPr/>
          </a:p>
        </p:txBody>
      </p:sp>
      <p:grpSp>
        <p:nvGrpSpPr>
          <p:cNvPr id="460" name="Google Shape;460;p55"/>
          <p:cNvGrpSpPr/>
          <p:nvPr/>
        </p:nvGrpSpPr>
        <p:grpSpPr>
          <a:xfrm>
            <a:off x="-13448" y="-1"/>
            <a:ext cx="9049872" cy="806824"/>
            <a:chOff x="-13448" y="-1"/>
            <a:chExt cx="9049872" cy="806824"/>
          </a:xfrm>
        </p:grpSpPr>
        <p:pic>
          <p:nvPicPr>
            <p:cNvPr id="461" name="Google Shape;461;p55"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462" name="Google Shape;462;p55" descr="http://www.pptgrounds.com/wp-content/uploads/2012/09/Elegant-Abstract-Blue-Backgrounds-PPT-1024x768.jpg"/>
            <p:cNvPicPr preferRelativeResize="0"/>
            <p:nvPr/>
          </p:nvPicPr>
          <p:blipFill rotWithShape="1">
            <a:blip r:embed="rId4">
              <a:alphaModFix/>
            </a:blip>
            <a:srcRect l="1516" t="50538" r="-585" b="21704"/>
            <a:stretch/>
          </p:blipFill>
          <p:spPr>
            <a:xfrm rot="10800000" flipH="1">
              <a:off x="-13448" y="-1"/>
              <a:ext cx="7046889" cy="806824"/>
            </a:xfrm>
            <a:prstGeom prst="rect">
              <a:avLst/>
            </a:prstGeom>
            <a:noFill/>
            <a:ln>
              <a:noFill/>
            </a:ln>
          </p:spPr>
        </p:pic>
      </p:grpSp>
      <p:sp>
        <p:nvSpPr>
          <p:cNvPr id="463" name="Google Shape;463;p55"/>
          <p:cNvSpPr txBox="1">
            <a:spLocks noGrp="1"/>
          </p:cNvSpPr>
          <p:nvPr>
            <p:ph type="body" idx="1"/>
          </p:nvPr>
        </p:nvSpPr>
        <p:spPr>
          <a:xfrm>
            <a:off x="218740" y="1738421"/>
            <a:ext cx="6582600" cy="4767300"/>
          </a:xfrm>
          <a:prstGeom prst="rect">
            <a:avLst/>
          </a:prstGeom>
          <a:noFill/>
          <a:ln>
            <a:noFill/>
          </a:ln>
        </p:spPr>
        <p:txBody>
          <a:bodyPr spcFirstLastPara="1" wrap="square" lIns="91425" tIns="45700" rIns="91425" bIns="45700" anchor="t" anchorCtr="0">
            <a:normAutofit fontScale="32500" lnSpcReduction="10000"/>
          </a:bodyPr>
          <a:lstStyle/>
          <a:p>
            <a:pPr marL="0" lvl="0" indent="0" algn="ctr" rtl="0">
              <a:lnSpc>
                <a:spcPct val="90000"/>
              </a:lnSpc>
              <a:spcBef>
                <a:spcPts val="0"/>
              </a:spcBef>
              <a:spcAft>
                <a:spcPts val="0"/>
              </a:spcAft>
              <a:buSzPct val="53537"/>
              <a:buNone/>
            </a:pPr>
            <a:endParaRPr sz="7284"/>
          </a:p>
          <a:p>
            <a:pPr marL="0" lvl="0" indent="0" algn="ctr" rtl="0">
              <a:lnSpc>
                <a:spcPct val="90000"/>
              </a:lnSpc>
              <a:spcBef>
                <a:spcPts val="0"/>
              </a:spcBef>
              <a:spcAft>
                <a:spcPts val="0"/>
              </a:spcAft>
              <a:buSzPct val="53530"/>
              <a:buNone/>
            </a:pPr>
            <a:r>
              <a:rPr lang="en-US" sz="7284"/>
              <a:t>We would love to have your support. </a:t>
            </a:r>
            <a:endParaRPr sz="6184"/>
          </a:p>
          <a:p>
            <a:pPr marL="0" lvl="0" indent="0" algn="ctr" rtl="0">
              <a:lnSpc>
                <a:spcPct val="90000"/>
              </a:lnSpc>
              <a:spcBef>
                <a:spcPts val="1000"/>
              </a:spcBef>
              <a:spcAft>
                <a:spcPts val="0"/>
              </a:spcAft>
              <a:buSzPct val="100000"/>
              <a:buNone/>
            </a:pPr>
            <a:endParaRPr/>
          </a:p>
          <a:p>
            <a:pPr marL="0" lvl="0" indent="0" algn="ctr" rtl="0">
              <a:lnSpc>
                <a:spcPct val="90000"/>
              </a:lnSpc>
              <a:spcBef>
                <a:spcPts val="1000"/>
              </a:spcBef>
              <a:spcAft>
                <a:spcPts val="0"/>
              </a:spcAft>
              <a:buSzPct val="40766"/>
              <a:buNone/>
            </a:pPr>
            <a:r>
              <a:rPr lang="en-US" sz="8830" b="1"/>
              <a:t>Organization Partner Levels</a:t>
            </a:r>
            <a:endParaRPr sz="8030"/>
          </a:p>
          <a:p>
            <a:pPr marL="0" lvl="0" indent="0" algn="ctr" rtl="0">
              <a:lnSpc>
                <a:spcPct val="90000"/>
              </a:lnSpc>
              <a:spcBef>
                <a:spcPts val="1000"/>
              </a:spcBef>
              <a:spcAft>
                <a:spcPts val="0"/>
              </a:spcAft>
              <a:buSzPct val="34865"/>
              <a:buNone/>
            </a:pPr>
            <a:r>
              <a:rPr lang="en-US" sz="8030"/>
              <a:t>Tier I -  $5,000</a:t>
            </a:r>
            <a:endParaRPr sz="8030"/>
          </a:p>
          <a:p>
            <a:pPr marL="0" lvl="0" indent="0" algn="ctr" rtl="0">
              <a:lnSpc>
                <a:spcPct val="90000"/>
              </a:lnSpc>
              <a:spcBef>
                <a:spcPts val="1000"/>
              </a:spcBef>
              <a:spcAft>
                <a:spcPts val="0"/>
              </a:spcAft>
              <a:buSzPct val="34865"/>
              <a:buNone/>
            </a:pPr>
            <a:r>
              <a:rPr lang="en-US" sz="8030"/>
              <a:t>Tier II- $2,500</a:t>
            </a:r>
            <a:endParaRPr sz="8030"/>
          </a:p>
          <a:p>
            <a:pPr marL="0" lvl="0" indent="0" algn="ctr" rtl="0">
              <a:lnSpc>
                <a:spcPct val="90000"/>
              </a:lnSpc>
              <a:spcBef>
                <a:spcPts val="1000"/>
              </a:spcBef>
              <a:spcAft>
                <a:spcPts val="0"/>
              </a:spcAft>
              <a:buSzPct val="34865"/>
              <a:buNone/>
            </a:pPr>
            <a:r>
              <a:rPr lang="en-US" sz="8030"/>
              <a:t>Tier III - $1,000</a:t>
            </a:r>
            <a:endParaRPr sz="8030"/>
          </a:p>
          <a:p>
            <a:pPr marL="0" lvl="0" indent="0" algn="ctr" rtl="0">
              <a:lnSpc>
                <a:spcPct val="90000"/>
              </a:lnSpc>
              <a:spcBef>
                <a:spcPts val="1000"/>
              </a:spcBef>
              <a:spcAft>
                <a:spcPts val="0"/>
              </a:spcAft>
              <a:buSzPct val="34865"/>
              <a:buNone/>
            </a:pPr>
            <a:r>
              <a:rPr lang="en-US" sz="8030"/>
              <a:t>Tier IV - $500</a:t>
            </a:r>
            <a:endParaRPr sz="8030"/>
          </a:p>
          <a:p>
            <a:pPr marL="228600" lvl="0" indent="-87629" algn="l" rtl="0">
              <a:lnSpc>
                <a:spcPct val="90000"/>
              </a:lnSpc>
              <a:spcBef>
                <a:spcPts val="1000"/>
              </a:spcBef>
              <a:spcAft>
                <a:spcPts val="0"/>
              </a:spcAft>
              <a:buSzPct val="100000"/>
              <a:buNone/>
            </a:pPr>
            <a:endParaRPr sz="2400"/>
          </a:p>
          <a:p>
            <a:pPr marL="228600" lvl="0" indent="0" algn="l" rtl="0">
              <a:lnSpc>
                <a:spcPct val="90000"/>
              </a:lnSpc>
              <a:spcBef>
                <a:spcPts val="1000"/>
              </a:spcBef>
              <a:spcAft>
                <a:spcPts val="0"/>
              </a:spcAft>
              <a:buSzPct val="55728"/>
              <a:buNone/>
            </a:pPr>
            <a:endParaRPr sz="6800"/>
          </a:p>
          <a:p>
            <a:pPr marL="457200" lvl="1" indent="0" algn="l" rtl="0">
              <a:lnSpc>
                <a:spcPct val="90000"/>
              </a:lnSpc>
              <a:spcBef>
                <a:spcPts val="500"/>
              </a:spcBef>
              <a:spcAft>
                <a:spcPts val="0"/>
              </a:spcAft>
              <a:buSzPct val="100000"/>
              <a:buNone/>
            </a:pPr>
            <a:endParaRPr/>
          </a:p>
          <a:p>
            <a:pPr marL="685800" lvl="1" indent="-87630" algn="l" rtl="0">
              <a:lnSpc>
                <a:spcPct val="90000"/>
              </a:lnSpc>
              <a:spcBef>
                <a:spcPts val="500"/>
              </a:spcBef>
              <a:spcAft>
                <a:spcPts val="0"/>
              </a:spcAft>
              <a:buSzPct val="100000"/>
              <a:buNone/>
            </a:pPr>
            <a:endParaRPr/>
          </a:p>
          <a:p>
            <a:pPr marL="685800" lvl="1" indent="-87630" algn="l" rtl="0">
              <a:lnSpc>
                <a:spcPct val="90000"/>
              </a:lnSpc>
              <a:spcBef>
                <a:spcPts val="500"/>
              </a:spcBef>
              <a:spcAft>
                <a:spcPts val="0"/>
              </a:spcAft>
              <a:buSzPct val="100000"/>
              <a:buNone/>
            </a:pPr>
            <a:endParaRPr/>
          </a:p>
          <a:p>
            <a:pPr marL="685800" lvl="1" indent="-87630" algn="l" rtl="0">
              <a:lnSpc>
                <a:spcPct val="90000"/>
              </a:lnSpc>
              <a:spcBef>
                <a:spcPts val="500"/>
              </a:spcBef>
              <a:spcAft>
                <a:spcPts val="0"/>
              </a:spcAft>
              <a:buSzPct val="100000"/>
              <a:buNone/>
            </a:pPr>
            <a:endParaRPr/>
          </a:p>
          <a:p>
            <a:pPr marL="685800" lvl="1" indent="-87630" algn="l" rtl="0">
              <a:lnSpc>
                <a:spcPct val="90000"/>
              </a:lnSpc>
              <a:spcBef>
                <a:spcPts val="500"/>
              </a:spcBef>
              <a:spcAft>
                <a:spcPts val="0"/>
              </a:spcAft>
              <a:buSzPct val="100000"/>
              <a:buNone/>
            </a:pPr>
            <a:endParaRPr/>
          </a:p>
          <a:p>
            <a:pPr marL="685800" lvl="1" indent="-87630" algn="l" rtl="0">
              <a:lnSpc>
                <a:spcPct val="90000"/>
              </a:lnSpc>
              <a:spcBef>
                <a:spcPts val="500"/>
              </a:spcBef>
              <a:spcAft>
                <a:spcPts val="0"/>
              </a:spcAft>
              <a:buSzPct val="100000"/>
              <a:buNone/>
            </a:pPr>
            <a:endParaRPr/>
          </a:p>
        </p:txBody>
      </p:sp>
      <p:sp>
        <p:nvSpPr>
          <p:cNvPr id="464" name="Google Shape;464;p55"/>
          <p:cNvSpPr/>
          <p:nvPr/>
        </p:nvSpPr>
        <p:spPr>
          <a:xfrm>
            <a:off x="7189707" y="6375015"/>
            <a:ext cx="14670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https://ohioswa.com/</a:t>
            </a:r>
            <a:endParaRPr/>
          </a:p>
        </p:txBody>
      </p:sp>
      <p:pic>
        <p:nvPicPr>
          <p:cNvPr id="465" name="Google Shape;465;p55"/>
          <p:cNvPicPr preferRelativeResize="0"/>
          <p:nvPr/>
        </p:nvPicPr>
        <p:blipFill rotWithShape="1">
          <a:blip r:embed="rId5">
            <a:alphaModFix/>
          </a:blip>
          <a:srcRect/>
          <a:stretch/>
        </p:blipFill>
        <p:spPr>
          <a:xfrm>
            <a:off x="7349379" y="5227291"/>
            <a:ext cx="1147725" cy="1147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6"/>
          <p:cNvSpPr txBox="1">
            <a:spLocks noGrp="1"/>
          </p:cNvSpPr>
          <p:nvPr>
            <p:ph type="title"/>
          </p:nvPr>
        </p:nvSpPr>
        <p:spPr>
          <a:xfrm>
            <a:off x="254200" y="1061252"/>
            <a:ext cx="7886700" cy="584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b="1" dirty="0">
                <a:latin typeface="Montserrat"/>
                <a:ea typeface="Montserrat"/>
                <a:cs typeface="Montserrat"/>
                <a:sym typeface="Montserrat"/>
              </a:rPr>
              <a:t>2026 Webinar Dates</a:t>
            </a:r>
            <a:endParaRPr b="1" dirty="0">
              <a:latin typeface="Montserrat"/>
              <a:ea typeface="Montserrat"/>
              <a:cs typeface="Montserrat"/>
              <a:sym typeface="Montserrat"/>
            </a:endParaRPr>
          </a:p>
        </p:txBody>
      </p:sp>
      <p:sp>
        <p:nvSpPr>
          <p:cNvPr id="471" name="Google Shape;471;p56"/>
          <p:cNvSpPr txBox="1">
            <a:spLocks noGrp="1"/>
          </p:cNvSpPr>
          <p:nvPr>
            <p:ph type="body" idx="1"/>
          </p:nvPr>
        </p:nvSpPr>
        <p:spPr>
          <a:xfrm>
            <a:off x="254200" y="2095325"/>
            <a:ext cx="5787000" cy="4624200"/>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None/>
            </a:pPr>
            <a:endParaRPr sz="1600" i="1"/>
          </a:p>
          <a:p>
            <a:pPr marL="0" marR="0" lvl="0" indent="0" algn="l" rtl="0">
              <a:lnSpc>
                <a:spcPct val="115000"/>
              </a:lnSpc>
              <a:spcBef>
                <a:spcPts val="0"/>
              </a:spcBef>
              <a:spcAft>
                <a:spcPts val="0"/>
              </a:spcAft>
              <a:buNone/>
            </a:pPr>
            <a:r>
              <a:rPr lang="en-US" sz="2100" b="1">
                <a:solidFill>
                  <a:srgbClr val="888888"/>
                </a:solidFill>
                <a:highlight>
                  <a:srgbClr val="FFFFFF"/>
                </a:highlight>
              </a:rPr>
              <a:t>Thursday, February 19</a:t>
            </a:r>
            <a:endParaRPr sz="2100" b="1">
              <a:solidFill>
                <a:srgbClr val="888888"/>
              </a:solidFill>
              <a:highlight>
                <a:srgbClr val="FFFFFF"/>
              </a:highlight>
            </a:endParaRPr>
          </a:p>
          <a:p>
            <a:pPr marL="228600" lvl="0" indent="228600" algn="l" rtl="0">
              <a:lnSpc>
                <a:spcPct val="115000"/>
              </a:lnSpc>
              <a:spcBef>
                <a:spcPts val="0"/>
              </a:spcBef>
              <a:spcAft>
                <a:spcPts val="0"/>
              </a:spcAft>
              <a:buNone/>
            </a:pPr>
            <a:r>
              <a:rPr lang="en-US" sz="2100" i="1">
                <a:solidFill>
                  <a:srgbClr val="888888"/>
                </a:solidFill>
              </a:rPr>
              <a:t>	Preparing for an MS4 Audit</a:t>
            </a:r>
            <a:endParaRPr sz="2100" i="1">
              <a:solidFill>
                <a:srgbClr val="888888"/>
              </a:solidFill>
            </a:endParaRPr>
          </a:p>
          <a:p>
            <a:pPr marL="0" lvl="0" indent="0" algn="l" rtl="0">
              <a:lnSpc>
                <a:spcPct val="115000"/>
              </a:lnSpc>
              <a:spcBef>
                <a:spcPts val="0"/>
              </a:spcBef>
              <a:spcAft>
                <a:spcPts val="0"/>
              </a:spcAft>
              <a:buNone/>
            </a:pPr>
            <a:endParaRPr sz="1400" i="1">
              <a:solidFill>
                <a:srgbClr val="888888"/>
              </a:solidFill>
            </a:endParaRPr>
          </a:p>
          <a:p>
            <a:pPr marL="0" lvl="0" indent="0" algn="l" rtl="0">
              <a:lnSpc>
                <a:spcPct val="115000"/>
              </a:lnSpc>
              <a:spcBef>
                <a:spcPts val="0"/>
              </a:spcBef>
              <a:spcAft>
                <a:spcPts val="0"/>
              </a:spcAft>
              <a:buClr>
                <a:schemeClr val="dk1"/>
              </a:buClr>
              <a:buSzPts val="1100"/>
              <a:buFont typeface="Arial"/>
              <a:buNone/>
            </a:pPr>
            <a:r>
              <a:rPr lang="en-US" sz="2100" b="1">
                <a:solidFill>
                  <a:srgbClr val="888888"/>
                </a:solidFill>
                <a:highlight>
                  <a:srgbClr val="FFFFFF"/>
                </a:highlight>
              </a:rPr>
              <a:t>Thursday, April 16</a:t>
            </a:r>
            <a:endParaRPr sz="2100" b="1">
              <a:solidFill>
                <a:srgbClr val="888888"/>
              </a:solidFill>
              <a:highlight>
                <a:srgbClr val="FFFFFF"/>
              </a:highlight>
            </a:endParaRPr>
          </a:p>
          <a:p>
            <a:pPr marL="228600" lvl="0" indent="228600" algn="l" rtl="0">
              <a:lnSpc>
                <a:spcPct val="115000"/>
              </a:lnSpc>
              <a:spcBef>
                <a:spcPts val="0"/>
              </a:spcBef>
              <a:spcAft>
                <a:spcPts val="0"/>
              </a:spcAft>
              <a:buClr>
                <a:schemeClr val="dk1"/>
              </a:buClr>
              <a:buSzPts val="1100"/>
              <a:buFont typeface="Arial"/>
              <a:buNone/>
            </a:pPr>
            <a:r>
              <a:rPr lang="en-US" sz="2100" i="1">
                <a:solidFill>
                  <a:srgbClr val="888888"/>
                </a:solidFill>
              </a:rPr>
              <a:t>	Extreme Weather Webinar</a:t>
            </a:r>
            <a:endParaRPr sz="2100" i="1">
              <a:solidFill>
                <a:srgbClr val="888888"/>
              </a:solidFill>
            </a:endParaRPr>
          </a:p>
          <a:p>
            <a:pPr marL="0" lvl="0" indent="0" algn="l" rtl="0">
              <a:lnSpc>
                <a:spcPct val="115000"/>
              </a:lnSpc>
              <a:spcBef>
                <a:spcPts val="0"/>
              </a:spcBef>
              <a:spcAft>
                <a:spcPts val="0"/>
              </a:spcAft>
              <a:buClr>
                <a:schemeClr val="dk1"/>
              </a:buClr>
              <a:buSzPts val="1100"/>
              <a:buFont typeface="Arial"/>
              <a:buNone/>
            </a:pPr>
            <a:endParaRPr sz="2100" i="1"/>
          </a:p>
          <a:p>
            <a:pPr marL="0" lvl="0" indent="0" algn="l" rtl="0">
              <a:lnSpc>
                <a:spcPct val="115000"/>
              </a:lnSpc>
              <a:spcBef>
                <a:spcPts val="0"/>
              </a:spcBef>
              <a:spcAft>
                <a:spcPts val="0"/>
              </a:spcAft>
              <a:buClr>
                <a:schemeClr val="dk1"/>
              </a:buClr>
              <a:buSzPts val="1100"/>
              <a:buFont typeface="Arial"/>
              <a:buNone/>
            </a:pPr>
            <a:r>
              <a:rPr lang="en-US" sz="2100" b="1">
                <a:highlight>
                  <a:schemeClr val="lt1"/>
                </a:highlight>
              </a:rPr>
              <a:t>Wednesday, July 15</a:t>
            </a:r>
            <a:endParaRPr sz="2100" b="1">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2100" i="1"/>
              <a:t>		Industrial Stormwater</a:t>
            </a:r>
            <a:endParaRPr sz="2100" i="1"/>
          </a:p>
          <a:p>
            <a:pPr marL="0" lvl="0" indent="0" algn="l" rtl="0">
              <a:lnSpc>
                <a:spcPct val="115000"/>
              </a:lnSpc>
              <a:spcBef>
                <a:spcPts val="0"/>
              </a:spcBef>
              <a:spcAft>
                <a:spcPts val="0"/>
              </a:spcAft>
              <a:buClr>
                <a:schemeClr val="dk1"/>
              </a:buClr>
              <a:buSzPts val="1100"/>
              <a:buFont typeface="Arial"/>
              <a:buNone/>
            </a:pPr>
            <a:endParaRPr sz="2100" i="1"/>
          </a:p>
          <a:p>
            <a:pPr marL="0" lvl="0" indent="0" algn="l" rtl="0">
              <a:lnSpc>
                <a:spcPct val="115000"/>
              </a:lnSpc>
              <a:spcBef>
                <a:spcPts val="0"/>
              </a:spcBef>
              <a:spcAft>
                <a:spcPts val="0"/>
              </a:spcAft>
              <a:buClr>
                <a:schemeClr val="dk1"/>
              </a:buClr>
              <a:buSzPts val="1100"/>
              <a:buFont typeface="Arial"/>
              <a:buNone/>
            </a:pPr>
            <a:r>
              <a:rPr lang="en-US" sz="2100" b="1">
                <a:highlight>
                  <a:schemeClr val="lt1"/>
                </a:highlight>
              </a:rPr>
              <a:t>Thursday, September 10</a:t>
            </a:r>
            <a:endParaRPr sz="2100" i="1"/>
          </a:p>
          <a:p>
            <a:pPr marL="0" lvl="0" indent="0" algn="l" rtl="0">
              <a:lnSpc>
                <a:spcPct val="115000"/>
              </a:lnSpc>
              <a:spcBef>
                <a:spcPts val="0"/>
              </a:spcBef>
              <a:spcAft>
                <a:spcPts val="0"/>
              </a:spcAft>
              <a:buClr>
                <a:schemeClr val="dk1"/>
              </a:buClr>
              <a:buSzPts val="1100"/>
              <a:buFont typeface="Arial"/>
              <a:buNone/>
            </a:pPr>
            <a:r>
              <a:rPr lang="en-US" sz="2100" b="1">
                <a:highlight>
                  <a:schemeClr val="lt1"/>
                </a:highlight>
              </a:rPr>
              <a:t>		</a:t>
            </a:r>
            <a:r>
              <a:rPr lang="en-US" sz="2100" i="1"/>
              <a:t>Regulatory Update</a:t>
            </a:r>
            <a:endParaRPr sz="2100" b="1">
              <a:highlight>
                <a:schemeClr val="lt1"/>
              </a:highlight>
            </a:endParaRPr>
          </a:p>
          <a:p>
            <a:pPr marL="228600" lvl="0" indent="0" algn="l" rtl="0">
              <a:lnSpc>
                <a:spcPct val="115000"/>
              </a:lnSpc>
              <a:spcBef>
                <a:spcPts val="0"/>
              </a:spcBef>
              <a:spcAft>
                <a:spcPts val="0"/>
              </a:spcAft>
              <a:buNone/>
            </a:pPr>
            <a:endParaRPr sz="1600"/>
          </a:p>
          <a:p>
            <a:pPr marL="228600" lvl="0" indent="0" algn="l" rtl="0">
              <a:lnSpc>
                <a:spcPct val="115000"/>
              </a:lnSpc>
              <a:spcBef>
                <a:spcPts val="0"/>
              </a:spcBef>
              <a:spcAft>
                <a:spcPts val="0"/>
              </a:spcAft>
              <a:buNone/>
            </a:pPr>
            <a:r>
              <a:rPr lang="en-US" sz="1600" b="1"/>
              <a:t>	</a:t>
            </a:r>
            <a:endParaRPr sz="1600" b="1"/>
          </a:p>
        </p:txBody>
      </p:sp>
      <p:grpSp>
        <p:nvGrpSpPr>
          <p:cNvPr id="472" name="Google Shape;472;p56"/>
          <p:cNvGrpSpPr/>
          <p:nvPr/>
        </p:nvGrpSpPr>
        <p:grpSpPr>
          <a:xfrm>
            <a:off x="-13448" y="-1"/>
            <a:ext cx="9049872" cy="806824"/>
            <a:chOff x="-13448" y="-1"/>
            <a:chExt cx="9049872" cy="806824"/>
          </a:xfrm>
        </p:grpSpPr>
        <p:pic>
          <p:nvPicPr>
            <p:cNvPr id="473" name="Google Shape;473;p56"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474" name="Google Shape;474;p56"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cxnSp>
        <p:nvCxnSpPr>
          <p:cNvPr id="475" name="Google Shape;475;p56"/>
          <p:cNvCxnSpPr/>
          <p:nvPr/>
        </p:nvCxnSpPr>
        <p:spPr>
          <a:xfrm>
            <a:off x="254211" y="1937187"/>
            <a:ext cx="8294700" cy="0"/>
          </a:xfrm>
          <a:prstGeom prst="straightConnector1">
            <a:avLst/>
          </a:prstGeom>
          <a:noFill/>
          <a:ln w="38100" cap="flat" cmpd="sng">
            <a:solidFill>
              <a:srgbClr val="2E75B5"/>
            </a:solidFill>
            <a:prstDash val="solid"/>
            <a:round/>
            <a:headEnd type="none" w="med" len="med"/>
            <a:tailEnd type="none" w="med" len="med"/>
          </a:ln>
          <a:effectLst>
            <a:outerShdw blurRad="50800" dist="38100" dir="5400000" algn="t" rotWithShape="0">
              <a:srgbClr val="000000">
                <a:alpha val="40000"/>
              </a:srgbClr>
            </a:outerShdw>
          </a:effectLst>
        </p:spPr>
      </p:cxnSp>
      <p:pic>
        <p:nvPicPr>
          <p:cNvPr id="476" name="Google Shape;476;p56" descr="Black man having webinar on laptop while working in office (Provided by Getty Images)"/>
          <p:cNvPicPr preferRelativeResize="0"/>
          <p:nvPr/>
        </p:nvPicPr>
        <p:blipFill>
          <a:blip r:embed="rId5">
            <a:alphaModFix/>
          </a:blip>
          <a:stretch>
            <a:fillRect/>
          </a:stretch>
        </p:blipFill>
        <p:spPr>
          <a:xfrm>
            <a:off x="4571998" y="2802424"/>
            <a:ext cx="4267203" cy="284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cxnSp>
        <p:nvCxnSpPr>
          <p:cNvPr id="243" name="Google Shape;243;p39"/>
          <p:cNvCxnSpPr/>
          <p:nvPr/>
        </p:nvCxnSpPr>
        <p:spPr>
          <a:xfrm>
            <a:off x="202336" y="1546412"/>
            <a:ext cx="8294700" cy="0"/>
          </a:xfrm>
          <a:prstGeom prst="straightConnector1">
            <a:avLst/>
          </a:prstGeom>
          <a:noFill/>
          <a:ln w="38100" cap="flat" cmpd="sng">
            <a:solidFill>
              <a:srgbClr val="2E75B5"/>
            </a:solidFill>
            <a:prstDash val="solid"/>
            <a:round/>
            <a:headEnd type="none" w="med" len="med"/>
            <a:tailEnd type="none" w="med" len="med"/>
          </a:ln>
          <a:effectLst>
            <a:outerShdw blurRad="50800" dist="38100" dir="5400000" algn="t" rotWithShape="0">
              <a:srgbClr val="000000">
                <a:alpha val="40000"/>
              </a:srgbClr>
            </a:outerShdw>
          </a:effectLst>
        </p:spPr>
      </p:cxnSp>
      <p:sp>
        <p:nvSpPr>
          <p:cNvPr id="244" name="Google Shape;244;p39"/>
          <p:cNvSpPr txBox="1">
            <a:spLocks noGrp="1"/>
          </p:cNvSpPr>
          <p:nvPr>
            <p:ph type="title"/>
          </p:nvPr>
        </p:nvSpPr>
        <p:spPr>
          <a:xfrm>
            <a:off x="285226" y="949611"/>
            <a:ext cx="8893500" cy="59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Arial"/>
              <a:buNone/>
            </a:pPr>
            <a:r>
              <a:rPr lang="en-US" sz="3000" b="1" dirty="0">
                <a:latin typeface="Montserrat"/>
                <a:ea typeface="Montserrat"/>
                <a:cs typeface="Montserrat"/>
                <a:sym typeface="Montserrat"/>
              </a:rPr>
              <a:t>OSWA Organization Overview</a:t>
            </a:r>
            <a:endParaRPr dirty="0">
              <a:latin typeface="Montserrat"/>
              <a:ea typeface="Montserrat"/>
              <a:cs typeface="Montserrat"/>
              <a:sym typeface="Montserrat"/>
            </a:endParaRPr>
          </a:p>
        </p:txBody>
      </p:sp>
      <p:grpSp>
        <p:nvGrpSpPr>
          <p:cNvPr id="245" name="Google Shape;245;p39"/>
          <p:cNvGrpSpPr/>
          <p:nvPr/>
        </p:nvGrpSpPr>
        <p:grpSpPr>
          <a:xfrm>
            <a:off x="-13448" y="-1"/>
            <a:ext cx="9049872" cy="806824"/>
            <a:chOff x="-13448" y="-1"/>
            <a:chExt cx="9049872" cy="806824"/>
          </a:xfrm>
        </p:grpSpPr>
        <p:pic>
          <p:nvPicPr>
            <p:cNvPr id="246" name="Google Shape;246;p39"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247" name="Google Shape;247;p39"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sp>
        <p:nvSpPr>
          <p:cNvPr id="248" name="Google Shape;248;p39"/>
          <p:cNvSpPr txBox="1">
            <a:spLocks noGrp="1"/>
          </p:cNvSpPr>
          <p:nvPr>
            <p:ph type="body" idx="1"/>
          </p:nvPr>
        </p:nvSpPr>
        <p:spPr>
          <a:xfrm>
            <a:off x="202336" y="1691155"/>
            <a:ext cx="8313000" cy="48441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600"/>
              <a:buChar char="•"/>
            </a:pPr>
            <a:r>
              <a:rPr lang="en-US" sz="2600"/>
              <a:t>Dedicated to advancing the management of stormwater and related natural resources through education, leadership, watershed-based coordination and technical assistance in Ohio.</a:t>
            </a:r>
            <a:endParaRPr/>
          </a:p>
          <a:p>
            <a:pPr marL="228600" lvl="0" indent="-228600" algn="l" rtl="0">
              <a:lnSpc>
                <a:spcPct val="100000"/>
              </a:lnSpc>
              <a:spcBef>
                <a:spcPts val="1600"/>
              </a:spcBef>
              <a:spcAft>
                <a:spcPts val="0"/>
              </a:spcAft>
              <a:buClr>
                <a:schemeClr val="dk1"/>
              </a:buClr>
              <a:buSzPts val="2600"/>
              <a:buChar char="•"/>
            </a:pPr>
            <a:r>
              <a:rPr lang="en-US" sz="2600">
                <a:latin typeface="Calibri"/>
                <a:ea typeface="Calibri"/>
                <a:cs typeface="Calibri"/>
                <a:sym typeface="Calibri"/>
              </a:rPr>
              <a:t>Not-for-profit, non-political</a:t>
            </a:r>
            <a:endParaRPr sz="2600">
              <a:latin typeface="Calibri"/>
              <a:ea typeface="Calibri"/>
              <a:cs typeface="Calibri"/>
              <a:sym typeface="Calibri"/>
            </a:endParaRPr>
          </a:p>
          <a:p>
            <a:pPr marL="228600" lvl="0" indent="-228600" algn="l" rtl="0">
              <a:lnSpc>
                <a:spcPct val="100000"/>
              </a:lnSpc>
              <a:spcBef>
                <a:spcPts val="1600"/>
              </a:spcBef>
              <a:spcAft>
                <a:spcPts val="0"/>
              </a:spcAft>
              <a:buSzPts val="2600"/>
              <a:buChar char="•"/>
            </a:pPr>
            <a:r>
              <a:rPr lang="en-US" sz="2600"/>
              <a:t>A division of the Water                                          Management Association                                                          of Ohio</a:t>
            </a:r>
            <a:endParaRPr sz="2600"/>
          </a:p>
          <a:p>
            <a:pPr marL="228600" lvl="0" indent="-76200" algn="l" rtl="0">
              <a:lnSpc>
                <a:spcPct val="100000"/>
              </a:lnSpc>
              <a:spcBef>
                <a:spcPts val="1600"/>
              </a:spcBef>
              <a:spcAft>
                <a:spcPts val="0"/>
              </a:spcAft>
              <a:buClr>
                <a:schemeClr val="dk1"/>
              </a:buClr>
              <a:buSzPts val="2400"/>
              <a:buNone/>
            </a:pPr>
            <a:endParaRPr sz="2400"/>
          </a:p>
          <a:p>
            <a:pPr marL="228600" lvl="0" indent="-76200" algn="l" rtl="0">
              <a:lnSpc>
                <a:spcPct val="100000"/>
              </a:lnSpc>
              <a:spcBef>
                <a:spcPts val="1600"/>
              </a:spcBef>
              <a:spcAft>
                <a:spcPts val="0"/>
              </a:spcAft>
              <a:buClr>
                <a:schemeClr val="dk1"/>
              </a:buClr>
              <a:buSzPts val="2400"/>
              <a:buNone/>
            </a:pPr>
            <a:endParaRPr sz="2400"/>
          </a:p>
        </p:txBody>
      </p:sp>
      <p:pic>
        <p:nvPicPr>
          <p:cNvPr id="249" name="Google Shape;249;p39" descr="See the source image"/>
          <p:cNvPicPr preferRelativeResize="0"/>
          <p:nvPr/>
        </p:nvPicPr>
        <p:blipFill rotWithShape="1">
          <a:blip r:embed="rId5">
            <a:alphaModFix/>
          </a:blip>
          <a:srcRect/>
          <a:stretch/>
        </p:blipFill>
        <p:spPr>
          <a:xfrm>
            <a:off x="4572000" y="3573742"/>
            <a:ext cx="4135473" cy="2324050"/>
          </a:xfrm>
          <a:prstGeom prst="rect">
            <a:avLst/>
          </a:prstGeom>
          <a:noFill/>
          <a:ln>
            <a:noFill/>
          </a:ln>
        </p:spPr>
      </p:pic>
      <p:sp>
        <p:nvSpPr>
          <p:cNvPr id="250" name="Google Shape;250;p39"/>
          <p:cNvSpPr txBox="1"/>
          <p:nvPr/>
        </p:nvSpPr>
        <p:spPr>
          <a:xfrm>
            <a:off x="4486679" y="5897792"/>
            <a:ext cx="2982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Photo source: </a:t>
            </a:r>
            <a:r>
              <a:rPr lang="en-US" sz="1000" u="sng">
                <a:solidFill>
                  <a:schemeClr val="hlink"/>
                </a:solidFill>
                <a:latin typeface="Calibri"/>
                <a:ea typeface="Calibri"/>
                <a:cs typeface="Calibri"/>
                <a:sym typeface="Calibri"/>
                <a:hlinkClick r:id="rId6"/>
              </a:rPr>
              <a:t>www.trbimg.com</a:t>
            </a:r>
            <a:r>
              <a:rPr lang="en-US" sz="1000">
                <a:solidFill>
                  <a:schemeClr val="dk1"/>
                </a:solidFill>
                <a:latin typeface="Calibri"/>
                <a:ea typeface="Calibri"/>
                <a:cs typeface="Calibri"/>
                <a:sym typeface="Calibri"/>
              </a:rPr>
              <a:t>, th.bing.com</a:t>
            </a:r>
            <a:endParaRPr/>
          </a:p>
        </p:txBody>
      </p:sp>
      <p:pic>
        <p:nvPicPr>
          <p:cNvPr id="251" name="Google Shape;251;p39"/>
          <p:cNvPicPr preferRelativeResize="0"/>
          <p:nvPr/>
        </p:nvPicPr>
        <p:blipFill rotWithShape="1">
          <a:blip r:embed="rId7">
            <a:alphaModFix/>
          </a:blip>
          <a:srcRect/>
          <a:stretch/>
        </p:blipFill>
        <p:spPr>
          <a:xfrm>
            <a:off x="415741" y="5598971"/>
            <a:ext cx="1147725" cy="1147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cxnSp>
        <p:nvCxnSpPr>
          <p:cNvPr id="481" name="Google Shape;481;p57"/>
          <p:cNvCxnSpPr/>
          <p:nvPr/>
        </p:nvCxnSpPr>
        <p:spPr>
          <a:xfrm>
            <a:off x="215611" y="1311762"/>
            <a:ext cx="8294700" cy="0"/>
          </a:xfrm>
          <a:prstGeom prst="straightConnector1">
            <a:avLst/>
          </a:prstGeom>
          <a:noFill/>
          <a:ln w="38100" cap="flat" cmpd="sng">
            <a:solidFill>
              <a:srgbClr val="2E75B5"/>
            </a:solidFill>
            <a:prstDash val="solid"/>
            <a:round/>
            <a:headEnd type="none" w="sm" len="sm"/>
            <a:tailEnd type="none" w="sm" len="sm"/>
          </a:ln>
          <a:effectLst>
            <a:outerShdw blurRad="50800" dist="38100" dir="5400000" algn="t" rotWithShape="0">
              <a:srgbClr val="000000">
                <a:alpha val="40000"/>
              </a:srgbClr>
            </a:outerShdw>
          </a:effectLst>
        </p:spPr>
      </p:cxnSp>
      <p:sp>
        <p:nvSpPr>
          <p:cNvPr id="482" name="Google Shape;482;p57"/>
          <p:cNvSpPr txBox="1">
            <a:spLocks noGrp="1"/>
          </p:cNvSpPr>
          <p:nvPr>
            <p:ph type="title"/>
          </p:nvPr>
        </p:nvSpPr>
        <p:spPr>
          <a:xfrm>
            <a:off x="317939" y="1041451"/>
            <a:ext cx="8387100" cy="270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dirty="0">
                <a:latin typeface="Montserrat" panose="00000500000000000000" pitchFamily="2" charset="0"/>
                <a:ea typeface="Arial"/>
                <a:cs typeface="Arial"/>
                <a:sym typeface="Arial"/>
              </a:rPr>
              <a:t>Thank you to our Presenters</a:t>
            </a:r>
            <a:br>
              <a:rPr lang="en-US" sz="3200" dirty="0"/>
            </a:br>
            <a:endParaRPr sz="3000" b="1" dirty="0">
              <a:latin typeface="Arial"/>
              <a:ea typeface="Arial"/>
              <a:cs typeface="Arial"/>
              <a:sym typeface="Arial"/>
            </a:endParaRPr>
          </a:p>
        </p:txBody>
      </p:sp>
      <p:grpSp>
        <p:nvGrpSpPr>
          <p:cNvPr id="483" name="Google Shape;483;p57"/>
          <p:cNvGrpSpPr/>
          <p:nvPr/>
        </p:nvGrpSpPr>
        <p:grpSpPr>
          <a:xfrm>
            <a:off x="-13448" y="-1"/>
            <a:ext cx="9049872" cy="806824"/>
            <a:chOff x="-13448" y="-1"/>
            <a:chExt cx="9049872" cy="806824"/>
          </a:xfrm>
        </p:grpSpPr>
        <p:pic>
          <p:nvPicPr>
            <p:cNvPr id="484" name="Google Shape;484;p57"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485" name="Google Shape;485;p57"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sp>
        <p:nvSpPr>
          <p:cNvPr id="486" name="Google Shape;486;p57"/>
          <p:cNvSpPr txBox="1">
            <a:spLocks noGrp="1"/>
          </p:cNvSpPr>
          <p:nvPr>
            <p:ph type="body" idx="1"/>
          </p:nvPr>
        </p:nvSpPr>
        <p:spPr>
          <a:xfrm>
            <a:off x="-314725" y="1546378"/>
            <a:ext cx="6440400" cy="46848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chemeClr val="dk1"/>
              </a:buClr>
              <a:buSzPct val="53846"/>
              <a:buNone/>
            </a:pPr>
            <a:endParaRPr lang="en-US" sz="5200" b="1" dirty="0"/>
          </a:p>
          <a:p>
            <a:pPr marL="0" lvl="0" indent="0" algn="ctr" rtl="0">
              <a:lnSpc>
                <a:spcPct val="90000"/>
              </a:lnSpc>
              <a:spcBef>
                <a:spcPts val="0"/>
              </a:spcBef>
              <a:spcAft>
                <a:spcPts val="0"/>
              </a:spcAft>
              <a:buClr>
                <a:schemeClr val="dk1"/>
              </a:buClr>
              <a:buSzPct val="53846"/>
              <a:buNone/>
            </a:pPr>
            <a:r>
              <a:rPr lang="en-US" sz="8000" b="1" dirty="0"/>
              <a:t>Presenters:</a:t>
            </a:r>
            <a:endParaRPr sz="80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Lynette </a:t>
            </a:r>
            <a:r>
              <a:rPr lang="en-US" sz="7200" dirty="0" err="1">
                <a:solidFill>
                  <a:srgbClr val="000000"/>
                </a:solidFill>
              </a:rPr>
              <a:t>Hablitzel</a:t>
            </a:r>
            <a:r>
              <a:rPr lang="en-US" sz="7200" dirty="0">
                <a:solidFill>
                  <a:srgbClr val="000000"/>
                </a:solidFill>
              </a:rPr>
              <a:t>, P.E., Ohio EPA</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err="1">
                <a:solidFill>
                  <a:srgbClr val="000000"/>
                </a:solidFill>
              </a:rPr>
              <a:t>Amesha</a:t>
            </a:r>
            <a:r>
              <a:rPr lang="en-US" sz="7200" dirty="0">
                <a:solidFill>
                  <a:srgbClr val="000000"/>
                </a:solidFill>
              </a:rPr>
              <a:t> Morris, CFM CPESC Acorn </a:t>
            </a:r>
            <a:r>
              <a:rPr lang="en-US" sz="7200" dirty="0" err="1">
                <a:solidFill>
                  <a:srgbClr val="000000"/>
                </a:solidFill>
              </a:rPr>
              <a:t>EnviroComply</a:t>
            </a:r>
            <a:r>
              <a:rPr lang="en-US" sz="7200" dirty="0">
                <a:solidFill>
                  <a:srgbClr val="000000"/>
                </a:solidFill>
              </a:rPr>
              <a:t> LLC</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Amy Harvell, </a:t>
            </a:r>
            <a:r>
              <a:rPr lang="en-US" sz="7200" dirty="0" err="1">
                <a:solidFill>
                  <a:srgbClr val="000000"/>
                </a:solidFill>
              </a:rPr>
              <a:t>Wessler</a:t>
            </a:r>
            <a:r>
              <a:rPr lang="en-US" sz="7200" dirty="0">
                <a:solidFill>
                  <a:srgbClr val="000000"/>
                </a:solidFill>
              </a:rPr>
              <a:t> Engineering</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Carly Dovale</a:t>
            </a:r>
            <a:r>
              <a:rPr lang="en-US" sz="7200" dirty="0"/>
              <a:t>, CDM Smith</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 Mallory Cullen, CDM Smith</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Brian </a:t>
            </a:r>
            <a:r>
              <a:rPr lang="en-US" sz="7200" dirty="0" err="1">
                <a:solidFill>
                  <a:srgbClr val="000000"/>
                </a:solidFill>
              </a:rPr>
              <a:t>Prunty</a:t>
            </a:r>
            <a:r>
              <a:rPr lang="en-US" sz="7200" dirty="0">
                <a:solidFill>
                  <a:srgbClr val="000000"/>
                </a:solidFill>
              </a:rPr>
              <a:t>, Summit Soil and Water Conservation District</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Aaron </a:t>
            </a:r>
            <a:r>
              <a:rPr lang="en-US" sz="7200" dirty="0" err="1">
                <a:solidFill>
                  <a:srgbClr val="000000"/>
                </a:solidFill>
              </a:rPr>
              <a:t>Habig</a:t>
            </a:r>
            <a:r>
              <a:rPr lang="en-US" sz="7200" dirty="0"/>
              <a:t>, Hamilton County Conservation District</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 James Gleason, Hamilton County Conservation District</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Eric </a:t>
            </a:r>
            <a:r>
              <a:rPr lang="en-US" sz="7200" dirty="0" err="1">
                <a:solidFill>
                  <a:srgbClr val="000000"/>
                </a:solidFill>
              </a:rPr>
              <a:t>Dodrill</a:t>
            </a:r>
            <a:r>
              <a:rPr lang="en-US" sz="7200" dirty="0">
                <a:solidFill>
                  <a:srgbClr val="000000"/>
                </a:solidFill>
              </a:rPr>
              <a:t>, Erie County Engineers Office</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Katie Norris, City of Dayton </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odd Haggard, City of Toledo</a:t>
            </a:r>
            <a:endParaRPr sz="7200" dirty="0">
              <a:solidFill>
                <a:srgbClr val="000000"/>
              </a:solidFill>
            </a:endParaRPr>
          </a:p>
          <a:p>
            <a:pPr marL="0" lvl="0" indent="0" algn="ctr" rtl="0">
              <a:lnSpc>
                <a:spcPct val="90000"/>
              </a:lnSpc>
              <a:spcBef>
                <a:spcPts val="1000"/>
              </a:spcBef>
              <a:spcAft>
                <a:spcPts val="0"/>
              </a:spcAft>
              <a:buClr>
                <a:srgbClr val="000000"/>
              </a:buClr>
              <a:buSzPct val="43333"/>
              <a:buNone/>
            </a:pPr>
            <a:r>
              <a:rPr lang="en-US" sz="7200" dirty="0">
                <a:solidFill>
                  <a:srgbClr val="000000"/>
                </a:solidFill>
              </a:rPr>
              <a:t>Dana Stayer, </a:t>
            </a:r>
            <a:r>
              <a:rPr lang="en-US" sz="7200" dirty="0" err="1">
                <a:solidFill>
                  <a:srgbClr val="000000"/>
                </a:solidFill>
              </a:rPr>
              <a:t>StormTrap</a:t>
            </a:r>
            <a:endParaRPr sz="7200" dirty="0">
              <a:solidFill>
                <a:srgbClr val="000000"/>
              </a:solidFill>
            </a:endParaRPr>
          </a:p>
          <a:p>
            <a:pPr marL="0" lvl="0" indent="0" algn="ctr" rtl="0">
              <a:lnSpc>
                <a:spcPct val="150000"/>
              </a:lnSpc>
              <a:spcBef>
                <a:spcPts val="0"/>
              </a:spcBef>
              <a:spcAft>
                <a:spcPts val="0"/>
              </a:spcAft>
              <a:buNone/>
            </a:pPr>
            <a:endParaRPr sz="6000" dirty="0"/>
          </a:p>
          <a:p>
            <a:pPr marL="0" lvl="0" indent="0" algn="l" rtl="0">
              <a:lnSpc>
                <a:spcPct val="90000"/>
              </a:lnSpc>
              <a:spcBef>
                <a:spcPts val="1000"/>
              </a:spcBef>
              <a:spcAft>
                <a:spcPts val="0"/>
              </a:spcAft>
              <a:buClr>
                <a:srgbClr val="000000"/>
              </a:buClr>
              <a:buSzPct val="39024"/>
              <a:buNone/>
            </a:pPr>
            <a:endParaRPr sz="6150" dirty="0">
              <a:solidFill>
                <a:srgbClr val="000000"/>
              </a:solidFill>
            </a:endParaRPr>
          </a:p>
          <a:p>
            <a:pPr marL="0" lvl="0" indent="0" algn="ctr" rtl="0">
              <a:lnSpc>
                <a:spcPct val="90000"/>
              </a:lnSpc>
              <a:spcBef>
                <a:spcPts val="1000"/>
              </a:spcBef>
              <a:spcAft>
                <a:spcPts val="0"/>
              </a:spcAft>
              <a:buClr>
                <a:srgbClr val="000000"/>
              </a:buClr>
              <a:buSzPct val="39024"/>
              <a:buNone/>
            </a:pPr>
            <a:endParaRPr sz="6150" dirty="0">
              <a:solidFill>
                <a:srgbClr val="000000"/>
              </a:solidFill>
            </a:endParaRPr>
          </a:p>
          <a:p>
            <a:pPr marL="0" lvl="0" indent="0" algn="ctr" rtl="0">
              <a:lnSpc>
                <a:spcPct val="90000"/>
              </a:lnSpc>
              <a:spcBef>
                <a:spcPts val="1000"/>
              </a:spcBef>
              <a:spcAft>
                <a:spcPts val="0"/>
              </a:spcAft>
              <a:buClr>
                <a:srgbClr val="000000"/>
              </a:buClr>
              <a:buSzPct val="39024"/>
              <a:buNone/>
            </a:pPr>
            <a:endParaRPr sz="6150" dirty="0">
              <a:solidFill>
                <a:srgbClr val="000000"/>
              </a:solidFill>
            </a:endParaRPr>
          </a:p>
          <a:p>
            <a:pPr marL="0" lvl="0" indent="0" algn="ctr" rtl="0">
              <a:lnSpc>
                <a:spcPct val="90000"/>
              </a:lnSpc>
              <a:spcBef>
                <a:spcPts val="1000"/>
              </a:spcBef>
              <a:spcAft>
                <a:spcPts val="0"/>
              </a:spcAft>
              <a:buClr>
                <a:schemeClr val="dk1"/>
              </a:buClr>
              <a:buSzPct val="100000"/>
              <a:buNone/>
            </a:pPr>
            <a:endParaRPr dirty="0"/>
          </a:p>
          <a:p>
            <a:pPr marL="457200" lvl="1" indent="0" algn="l" rtl="0">
              <a:lnSpc>
                <a:spcPct val="90000"/>
              </a:lnSpc>
              <a:spcBef>
                <a:spcPts val="500"/>
              </a:spcBef>
              <a:spcAft>
                <a:spcPts val="0"/>
              </a:spcAft>
              <a:buClr>
                <a:schemeClr val="dk1"/>
              </a:buClr>
              <a:buSzPct val="100000"/>
              <a:buNone/>
            </a:pPr>
            <a:endParaRPr dirty="0"/>
          </a:p>
          <a:p>
            <a:pPr marL="685800" lvl="1" indent="-99059" algn="l" rtl="0">
              <a:lnSpc>
                <a:spcPct val="90000"/>
              </a:lnSpc>
              <a:spcBef>
                <a:spcPts val="500"/>
              </a:spcBef>
              <a:spcAft>
                <a:spcPts val="0"/>
              </a:spcAft>
              <a:buClr>
                <a:schemeClr val="dk1"/>
              </a:buClr>
              <a:buSzPct val="100000"/>
              <a:buNone/>
            </a:pPr>
            <a:endParaRPr dirty="0"/>
          </a:p>
          <a:p>
            <a:pPr marL="685800" lvl="1" indent="-99059" algn="l" rtl="0">
              <a:lnSpc>
                <a:spcPct val="90000"/>
              </a:lnSpc>
              <a:spcBef>
                <a:spcPts val="500"/>
              </a:spcBef>
              <a:spcAft>
                <a:spcPts val="0"/>
              </a:spcAft>
              <a:buClr>
                <a:schemeClr val="dk1"/>
              </a:buClr>
              <a:buSzPct val="100000"/>
              <a:buNone/>
            </a:pPr>
            <a:endParaRPr dirty="0"/>
          </a:p>
          <a:p>
            <a:pPr marL="685800" lvl="1" indent="-99059" algn="l" rtl="0">
              <a:lnSpc>
                <a:spcPct val="90000"/>
              </a:lnSpc>
              <a:spcBef>
                <a:spcPts val="500"/>
              </a:spcBef>
              <a:spcAft>
                <a:spcPts val="0"/>
              </a:spcAft>
              <a:buClr>
                <a:schemeClr val="dk1"/>
              </a:buClr>
              <a:buSzPct val="100000"/>
              <a:buNone/>
            </a:pPr>
            <a:endParaRPr dirty="0"/>
          </a:p>
          <a:p>
            <a:pPr marL="685800" lvl="1" indent="-99059" algn="l" rtl="0">
              <a:lnSpc>
                <a:spcPct val="90000"/>
              </a:lnSpc>
              <a:spcBef>
                <a:spcPts val="500"/>
              </a:spcBef>
              <a:spcAft>
                <a:spcPts val="0"/>
              </a:spcAft>
              <a:buClr>
                <a:schemeClr val="dk1"/>
              </a:buClr>
              <a:buSzPct val="100000"/>
              <a:buNone/>
            </a:pPr>
            <a:endParaRPr dirty="0"/>
          </a:p>
          <a:p>
            <a:pPr marL="685800" lvl="1" indent="-99059" algn="l" rtl="0">
              <a:lnSpc>
                <a:spcPct val="90000"/>
              </a:lnSpc>
              <a:spcBef>
                <a:spcPts val="500"/>
              </a:spcBef>
              <a:spcAft>
                <a:spcPts val="0"/>
              </a:spcAft>
              <a:buClr>
                <a:schemeClr val="dk1"/>
              </a:buClr>
              <a:buSzPct val="100000"/>
              <a:buNone/>
            </a:pPr>
            <a:endParaRPr dirty="0"/>
          </a:p>
        </p:txBody>
      </p:sp>
      <p:pic>
        <p:nvPicPr>
          <p:cNvPr id="487" name="Google Shape;487;p57"/>
          <p:cNvPicPr preferRelativeResize="0"/>
          <p:nvPr/>
        </p:nvPicPr>
        <p:blipFill>
          <a:blip r:embed="rId5">
            <a:alphaModFix/>
          </a:blip>
          <a:stretch>
            <a:fillRect/>
          </a:stretch>
        </p:blipFill>
        <p:spPr>
          <a:xfrm>
            <a:off x="5214728" y="2051305"/>
            <a:ext cx="3637425" cy="3637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58" title="Copy of 2026  partner slide (Presentation (43)) (3).png"/>
          <p:cNvPicPr preferRelativeResize="0"/>
          <p:nvPr/>
        </p:nvPicPr>
        <p:blipFill>
          <a:blip r:embed="rId3">
            <a:alphaModFix/>
          </a:blip>
          <a:stretch>
            <a:fillRect/>
          </a:stretch>
        </p:blipFill>
        <p:spPr>
          <a:xfrm>
            <a:off x="-50800"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cxnSp>
        <p:nvCxnSpPr>
          <p:cNvPr id="497" name="Google Shape;497;p59"/>
          <p:cNvCxnSpPr/>
          <p:nvPr/>
        </p:nvCxnSpPr>
        <p:spPr>
          <a:xfrm>
            <a:off x="202336" y="1546412"/>
            <a:ext cx="8294700" cy="0"/>
          </a:xfrm>
          <a:prstGeom prst="straightConnector1">
            <a:avLst/>
          </a:prstGeom>
          <a:noFill/>
          <a:ln w="38100" cap="flat" cmpd="sng">
            <a:solidFill>
              <a:srgbClr val="2E75B5"/>
            </a:solidFill>
            <a:prstDash val="solid"/>
            <a:round/>
            <a:headEnd type="none" w="med" len="med"/>
            <a:tailEnd type="none" w="med" len="med"/>
          </a:ln>
          <a:effectLst>
            <a:outerShdw blurRad="50800" dist="38100" dir="5400000" algn="t" rotWithShape="0">
              <a:srgbClr val="000000">
                <a:alpha val="40000"/>
              </a:srgbClr>
            </a:outerShdw>
          </a:effectLst>
        </p:spPr>
      </p:cxnSp>
      <p:sp>
        <p:nvSpPr>
          <p:cNvPr id="498" name="Google Shape;498;p59"/>
          <p:cNvSpPr txBox="1">
            <a:spLocks noGrp="1"/>
          </p:cNvSpPr>
          <p:nvPr>
            <p:ph type="title"/>
          </p:nvPr>
        </p:nvSpPr>
        <p:spPr>
          <a:xfrm>
            <a:off x="632615" y="930560"/>
            <a:ext cx="7775400" cy="59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Arial"/>
              <a:buNone/>
            </a:pPr>
            <a:r>
              <a:rPr lang="en-US" sz="3900" b="1" dirty="0">
                <a:latin typeface="Montserrat"/>
                <a:ea typeface="Montserrat"/>
                <a:cs typeface="Montserrat"/>
                <a:sym typeface="Montserrat"/>
              </a:rPr>
              <a:t>Thank YOU OSWA Affiliates!</a:t>
            </a:r>
            <a:endParaRPr sz="5300" dirty="0">
              <a:latin typeface="Montserrat"/>
              <a:ea typeface="Montserrat"/>
              <a:cs typeface="Montserrat"/>
              <a:sym typeface="Montserrat"/>
            </a:endParaRPr>
          </a:p>
        </p:txBody>
      </p:sp>
      <p:grpSp>
        <p:nvGrpSpPr>
          <p:cNvPr id="499" name="Google Shape;499;p59"/>
          <p:cNvGrpSpPr/>
          <p:nvPr/>
        </p:nvGrpSpPr>
        <p:grpSpPr>
          <a:xfrm>
            <a:off x="-13448" y="-1"/>
            <a:ext cx="9049872" cy="806824"/>
            <a:chOff x="-13448" y="-1"/>
            <a:chExt cx="9049872" cy="806824"/>
          </a:xfrm>
        </p:grpSpPr>
        <p:pic>
          <p:nvPicPr>
            <p:cNvPr id="500" name="Google Shape;500;p59"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501" name="Google Shape;501;p59"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pic>
        <p:nvPicPr>
          <p:cNvPr id="502" name="Google Shape;502;p59"/>
          <p:cNvPicPr preferRelativeResize="0"/>
          <p:nvPr/>
        </p:nvPicPr>
        <p:blipFill>
          <a:blip r:embed="rId5">
            <a:alphaModFix/>
          </a:blip>
          <a:stretch>
            <a:fillRect/>
          </a:stretch>
        </p:blipFill>
        <p:spPr>
          <a:xfrm>
            <a:off x="512049" y="2093375"/>
            <a:ext cx="3702875" cy="1067400"/>
          </a:xfrm>
          <a:prstGeom prst="rect">
            <a:avLst/>
          </a:prstGeom>
          <a:noFill/>
          <a:ln>
            <a:noFill/>
          </a:ln>
        </p:spPr>
      </p:pic>
      <p:pic>
        <p:nvPicPr>
          <p:cNvPr id="503" name="Google Shape;503;p59"/>
          <p:cNvPicPr preferRelativeResize="0"/>
          <p:nvPr/>
        </p:nvPicPr>
        <p:blipFill>
          <a:blip r:embed="rId6">
            <a:alphaModFix/>
          </a:blip>
          <a:stretch>
            <a:fillRect/>
          </a:stretch>
        </p:blipFill>
        <p:spPr>
          <a:xfrm>
            <a:off x="280213" y="3726900"/>
            <a:ext cx="3892711" cy="1135375"/>
          </a:xfrm>
          <a:prstGeom prst="rect">
            <a:avLst/>
          </a:prstGeom>
          <a:noFill/>
          <a:ln>
            <a:noFill/>
          </a:ln>
        </p:spPr>
      </p:pic>
      <p:pic>
        <p:nvPicPr>
          <p:cNvPr id="504" name="Google Shape;504;p59"/>
          <p:cNvPicPr preferRelativeResize="0"/>
          <p:nvPr/>
        </p:nvPicPr>
        <p:blipFill>
          <a:blip r:embed="rId7">
            <a:alphaModFix/>
          </a:blip>
          <a:stretch>
            <a:fillRect/>
          </a:stretch>
        </p:blipFill>
        <p:spPr>
          <a:xfrm>
            <a:off x="5990263" y="1800925"/>
            <a:ext cx="1853900" cy="1847375"/>
          </a:xfrm>
          <a:prstGeom prst="rect">
            <a:avLst/>
          </a:prstGeom>
          <a:noFill/>
          <a:ln>
            <a:noFill/>
          </a:ln>
        </p:spPr>
      </p:pic>
      <p:pic>
        <p:nvPicPr>
          <p:cNvPr id="505" name="Google Shape;505;p59"/>
          <p:cNvPicPr preferRelativeResize="0"/>
          <p:nvPr/>
        </p:nvPicPr>
        <p:blipFill rotWithShape="1">
          <a:blip r:embed="rId8">
            <a:alphaModFix/>
          </a:blip>
          <a:srcRect/>
          <a:stretch/>
        </p:blipFill>
        <p:spPr>
          <a:xfrm>
            <a:off x="280237" y="5273837"/>
            <a:ext cx="4166524" cy="1135376"/>
          </a:xfrm>
          <a:prstGeom prst="rect">
            <a:avLst/>
          </a:prstGeom>
          <a:noFill/>
          <a:ln>
            <a:noFill/>
          </a:ln>
        </p:spPr>
      </p:pic>
      <p:pic>
        <p:nvPicPr>
          <p:cNvPr id="506" name="Google Shape;506;p59"/>
          <p:cNvPicPr preferRelativeResize="0"/>
          <p:nvPr/>
        </p:nvPicPr>
        <p:blipFill rotWithShape="1">
          <a:blip r:embed="rId9">
            <a:alphaModFix/>
          </a:blip>
          <a:srcRect/>
          <a:stretch/>
        </p:blipFill>
        <p:spPr>
          <a:xfrm>
            <a:off x="5921125" y="4915950"/>
            <a:ext cx="1694700" cy="1694700"/>
          </a:xfrm>
          <a:prstGeom prst="rect">
            <a:avLst/>
          </a:prstGeom>
          <a:noFill/>
          <a:ln>
            <a:noFill/>
          </a:ln>
        </p:spPr>
      </p:pic>
      <p:pic>
        <p:nvPicPr>
          <p:cNvPr id="507" name="Google Shape;507;p59"/>
          <p:cNvPicPr preferRelativeResize="0"/>
          <p:nvPr/>
        </p:nvPicPr>
        <p:blipFill>
          <a:blip r:embed="rId10">
            <a:alphaModFix/>
          </a:blip>
          <a:stretch>
            <a:fillRect/>
          </a:stretch>
        </p:blipFill>
        <p:spPr>
          <a:xfrm>
            <a:off x="4798000" y="3729788"/>
            <a:ext cx="4238427" cy="954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0"/>
          <p:cNvSpPr txBox="1">
            <a:spLocks noGrp="1"/>
          </p:cNvSpPr>
          <p:nvPr>
            <p:ph type="title"/>
          </p:nvPr>
        </p:nvSpPr>
        <p:spPr>
          <a:xfrm>
            <a:off x="419100" y="634650"/>
            <a:ext cx="7886700" cy="8841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3000" b="1" dirty="0">
                <a:solidFill>
                  <a:srgbClr val="010000"/>
                </a:solidFill>
                <a:highlight>
                  <a:srgbClr val="FFFFFF"/>
                </a:highlight>
                <a:latin typeface="Arial"/>
                <a:ea typeface="Arial"/>
                <a:cs typeface="Arial"/>
                <a:sym typeface="Arial"/>
              </a:rPr>
              <a:t>CEUs and PDHs and Certificate Info</a:t>
            </a:r>
            <a:endParaRPr sz="3000" dirty="0"/>
          </a:p>
        </p:txBody>
      </p:sp>
      <p:sp>
        <p:nvSpPr>
          <p:cNvPr id="513" name="Google Shape;513;p60"/>
          <p:cNvSpPr txBox="1">
            <a:spLocks noGrp="1"/>
          </p:cNvSpPr>
          <p:nvPr>
            <p:ph type="body" idx="1"/>
          </p:nvPr>
        </p:nvSpPr>
        <p:spPr>
          <a:xfrm>
            <a:off x="571493" y="1518750"/>
            <a:ext cx="8345100" cy="5030700"/>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0"/>
              </a:spcBef>
              <a:spcAft>
                <a:spcPts val="0"/>
              </a:spcAft>
              <a:buSzPts val="2800"/>
              <a:buChar char="•"/>
            </a:pPr>
            <a:r>
              <a:rPr lang="en-US">
                <a:highlight>
                  <a:schemeClr val="lt1"/>
                </a:highlight>
                <a:latin typeface="Arial"/>
                <a:ea typeface="Arial"/>
                <a:cs typeface="Arial"/>
                <a:sym typeface="Arial"/>
              </a:rPr>
              <a:t>Attendees will received PDHs for this training. </a:t>
            </a:r>
            <a:endParaRPr b="1">
              <a:highlight>
                <a:srgbClr val="FFFFFF"/>
              </a:highlight>
              <a:latin typeface="Arial"/>
              <a:ea typeface="Arial"/>
              <a:cs typeface="Arial"/>
              <a:sym typeface="Arial"/>
            </a:endParaRPr>
          </a:p>
          <a:p>
            <a:pPr marL="457200" lvl="0" indent="0" algn="l" rtl="0">
              <a:lnSpc>
                <a:spcPct val="115000"/>
              </a:lnSpc>
              <a:spcBef>
                <a:spcPts val="0"/>
              </a:spcBef>
              <a:spcAft>
                <a:spcPts val="0"/>
              </a:spcAft>
              <a:buSzPts val="2571"/>
              <a:buNone/>
            </a:pPr>
            <a:endParaRPr>
              <a:highlight>
                <a:srgbClr val="FFFFFF"/>
              </a:highlight>
              <a:latin typeface="Arial"/>
              <a:ea typeface="Arial"/>
              <a:cs typeface="Arial"/>
              <a:sym typeface="Arial"/>
            </a:endParaRPr>
          </a:p>
          <a:p>
            <a:pPr marL="457200" lvl="0" indent="-339725" algn="l" rtl="0">
              <a:lnSpc>
                <a:spcPct val="115000"/>
              </a:lnSpc>
              <a:spcBef>
                <a:spcPts val="0"/>
              </a:spcBef>
              <a:spcAft>
                <a:spcPts val="0"/>
              </a:spcAft>
              <a:buSzPts val="2800"/>
              <a:buFont typeface="Arial"/>
              <a:buChar char="•"/>
            </a:pPr>
            <a:r>
              <a:rPr lang="en-US">
                <a:highlight>
                  <a:srgbClr val="FFFFFF"/>
                </a:highlight>
                <a:latin typeface="Arial"/>
                <a:ea typeface="Arial"/>
                <a:cs typeface="Arial"/>
                <a:sym typeface="Arial"/>
              </a:rPr>
              <a:t>Certificates of Attendance will be emailed after the event.</a:t>
            </a:r>
            <a:endParaRPr>
              <a:highlight>
                <a:srgbClr val="FFFFFF"/>
              </a:highlight>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endParaRPr/>
          </a:p>
        </p:txBody>
      </p:sp>
      <p:grpSp>
        <p:nvGrpSpPr>
          <p:cNvPr id="514" name="Google Shape;514;p60"/>
          <p:cNvGrpSpPr/>
          <p:nvPr/>
        </p:nvGrpSpPr>
        <p:grpSpPr>
          <a:xfrm>
            <a:off x="47064" y="0"/>
            <a:ext cx="9049872" cy="806824"/>
            <a:chOff x="-13448" y="-1"/>
            <a:chExt cx="9049872" cy="806824"/>
          </a:xfrm>
        </p:grpSpPr>
        <p:pic>
          <p:nvPicPr>
            <p:cNvPr id="515" name="Google Shape;515;p60"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516" name="Google Shape;516;p60" descr="http://www.pptgrounds.com/wp-content/uploads/2012/09/Elegant-Abstract-Blue-Backgrounds-PPT-1024x768.jpg"/>
            <p:cNvPicPr preferRelativeResize="0"/>
            <p:nvPr/>
          </p:nvPicPr>
          <p:blipFill rotWithShape="1">
            <a:blip r:embed="rId4">
              <a:alphaModFix/>
            </a:blip>
            <a:srcRect l="1516" t="50539" r="-594" b="21702"/>
            <a:stretch/>
          </p:blipFill>
          <p:spPr>
            <a:xfrm rot="10800000" flipH="1">
              <a:off x="-13448" y="-1"/>
              <a:ext cx="7046889" cy="806824"/>
            </a:xfrm>
            <a:prstGeom prst="rect">
              <a:avLst/>
            </a:prstGeom>
            <a:noFill/>
            <a:ln>
              <a:noFill/>
            </a:ln>
          </p:spPr>
        </p:pic>
      </p:grpSp>
      <p:pic>
        <p:nvPicPr>
          <p:cNvPr id="517" name="Google Shape;517;p60" title="Approved PDHs Seal Blue.png"/>
          <p:cNvPicPr preferRelativeResize="0"/>
          <p:nvPr/>
        </p:nvPicPr>
        <p:blipFill>
          <a:blip r:embed="rId5">
            <a:alphaModFix/>
          </a:blip>
          <a:stretch>
            <a:fillRect/>
          </a:stretch>
        </p:blipFill>
        <p:spPr>
          <a:xfrm>
            <a:off x="3384377" y="4154725"/>
            <a:ext cx="2375250" cy="2394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1"/>
          <p:cNvSpPr txBox="1">
            <a:spLocks noGrp="1"/>
          </p:cNvSpPr>
          <p:nvPr>
            <p:ph type="ctrTitle"/>
          </p:nvPr>
        </p:nvSpPr>
        <p:spPr>
          <a:xfrm>
            <a:off x="621792" y="3951503"/>
            <a:ext cx="8262000" cy="2547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75B5"/>
              </a:buClr>
              <a:buSzPct val="100000"/>
              <a:buNone/>
            </a:pPr>
            <a:br>
              <a:rPr lang="en-US" sz="4400" b="1" dirty="0">
                <a:solidFill>
                  <a:srgbClr val="2E75B5"/>
                </a:solidFill>
                <a:latin typeface="Arial"/>
                <a:ea typeface="Arial"/>
                <a:cs typeface="Arial"/>
                <a:sym typeface="Arial"/>
              </a:rPr>
            </a:br>
            <a:br>
              <a:rPr lang="en-US" sz="4400" b="1" dirty="0">
                <a:solidFill>
                  <a:srgbClr val="2E75B5"/>
                </a:solidFill>
                <a:latin typeface="Arial"/>
                <a:ea typeface="Arial"/>
                <a:cs typeface="Arial"/>
                <a:sym typeface="Arial"/>
              </a:rPr>
            </a:br>
            <a:r>
              <a:rPr lang="en-US" sz="4400" b="1" dirty="0">
                <a:solidFill>
                  <a:srgbClr val="2E75B5"/>
                </a:solidFill>
                <a:latin typeface="Montserrat" panose="00000500000000000000" pitchFamily="2" charset="0"/>
                <a:ea typeface="Arial"/>
                <a:cs typeface="Arial"/>
                <a:sym typeface="Arial"/>
              </a:rPr>
              <a:t>THANK YOU!!!! </a:t>
            </a:r>
            <a:br>
              <a:rPr lang="en-US" sz="4400" b="1" dirty="0">
                <a:solidFill>
                  <a:srgbClr val="2E75B5"/>
                </a:solidFill>
                <a:latin typeface="Montserrat" panose="00000500000000000000" pitchFamily="2" charset="0"/>
                <a:ea typeface="Arial"/>
                <a:cs typeface="Arial"/>
                <a:sym typeface="Arial"/>
              </a:rPr>
            </a:br>
            <a:r>
              <a:rPr lang="en-US" sz="4400" b="1" dirty="0">
                <a:solidFill>
                  <a:srgbClr val="2E75B5"/>
                </a:solidFill>
                <a:latin typeface="Montserrat" panose="00000500000000000000" pitchFamily="2" charset="0"/>
                <a:ea typeface="Arial"/>
                <a:cs typeface="Arial"/>
                <a:sym typeface="Arial"/>
              </a:rPr>
              <a:t>For joining us at the </a:t>
            </a:r>
            <a:br>
              <a:rPr lang="en-US" sz="1100" b="1" dirty="0">
                <a:solidFill>
                  <a:srgbClr val="2E75B5"/>
                </a:solidFill>
                <a:latin typeface="Montserrat" panose="00000500000000000000" pitchFamily="2" charset="0"/>
                <a:ea typeface="Arial"/>
                <a:cs typeface="Arial"/>
                <a:sym typeface="Arial"/>
              </a:rPr>
            </a:br>
            <a:br>
              <a:rPr lang="en-US" sz="4400" b="1" dirty="0">
                <a:solidFill>
                  <a:srgbClr val="2E75B5"/>
                </a:solidFill>
                <a:latin typeface="Montserrat" panose="00000500000000000000" pitchFamily="2" charset="0"/>
                <a:ea typeface="Arial"/>
                <a:cs typeface="Arial"/>
                <a:sym typeface="Arial"/>
              </a:rPr>
            </a:br>
            <a:r>
              <a:rPr lang="en-US" sz="3900" b="1" dirty="0">
                <a:solidFill>
                  <a:srgbClr val="0070C0"/>
                </a:solidFill>
                <a:latin typeface="Montserrat" panose="00000500000000000000" pitchFamily="2" charset="0"/>
                <a:ea typeface="Arial"/>
                <a:cs typeface="Arial"/>
                <a:sym typeface="Arial"/>
              </a:rPr>
              <a:t>2026 OSWA MS4 </a:t>
            </a:r>
            <a:br>
              <a:rPr lang="en-US" sz="3900" b="1" dirty="0">
                <a:solidFill>
                  <a:srgbClr val="0070C0"/>
                </a:solidFill>
                <a:latin typeface="Montserrat" panose="00000500000000000000" pitchFamily="2" charset="0"/>
                <a:ea typeface="Arial"/>
                <a:cs typeface="Arial"/>
                <a:sym typeface="Arial"/>
              </a:rPr>
            </a:br>
            <a:r>
              <a:rPr lang="en-US" sz="3900" b="1" dirty="0">
                <a:solidFill>
                  <a:srgbClr val="0070C0"/>
                </a:solidFill>
                <a:latin typeface="Montserrat" panose="00000500000000000000" pitchFamily="2" charset="0"/>
                <a:ea typeface="Arial"/>
                <a:cs typeface="Arial"/>
                <a:sym typeface="Arial"/>
              </a:rPr>
              <a:t>BOOTCAMP TRAINING</a:t>
            </a:r>
            <a:br>
              <a:rPr lang="en-US" sz="4400" b="1" dirty="0">
                <a:solidFill>
                  <a:schemeClr val="dk1"/>
                </a:solidFill>
                <a:latin typeface="Montserrat" panose="00000500000000000000" pitchFamily="2" charset="0"/>
                <a:ea typeface="Arial"/>
                <a:cs typeface="Arial"/>
                <a:sym typeface="Arial"/>
              </a:rPr>
            </a:br>
            <a:r>
              <a:rPr lang="en-US" sz="3300" dirty="0">
                <a:solidFill>
                  <a:schemeClr val="dk1"/>
                </a:solidFill>
                <a:latin typeface="Montserrat" panose="00000500000000000000" pitchFamily="2" charset="0"/>
                <a:ea typeface="Arial"/>
                <a:cs typeface="Arial"/>
                <a:sym typeface="Arial"/>
              </a:rPr>
              <a:t>Kalahari Resort – </a:t>
            </a:r>
            <a:r>
              <a:rPr lang="en-US" sz="3300" dirty="0">
                <a:latin typeface="Montserrat" panose="00000500000000000000" pitchFamily="2" charset="0"/>
                <a:ea typeface="Arial"/>
                <a:cs typeface="Arial"/>
                <a:sym typeface="Arial"/>
              </a:rPr>
              <a:t>Cypress</a:t>
            </a:r>
            <a:br>
              <a:rPr lang="en-US" sz="4400" b="1" dirty="0">
                <a:solidFill>
                  <a:schemeClr val="dk1"/>
                </a:solidFill>
                <a:latin typeface="Montserrat" panose="00000500000000000000" pitchFamily="2" charset="0"/>
                <a:ea typeface="Arial"/>
                <a:cs typeface="Arial"/>
                <a:sym typeface="Arial"/>
              </a:rPr>
            </a:br>
            <a:br>
              <a:rPr lang="en-US" sz="4400" b="1" dirty="0">
                <a:solidFill>
                  <a:schemeClr val="dk1"/>
                </a:solidFill>
                <a:latin typeface="Montserrat" panose="00000500000000000000" pitchFamily="2" charset="0"/>
                <a:ea typeface="Arial"/>
                <a:cs typeface="Arial"/>
                <a:sym typeface="Arial"/>
              </a:rPr>
            </a:br>
            <a:r>
              <a:rPr lang="en-US" sz="3200" dirty="0">
                <a:solidFill>
                  <a:schemeClr val="dk1"/>
                </a:solidFill>
                <a:latin typeface="Montserrat" panose="00000500000000000000" pitchFamily="2" charset="0"/>
                <a:ea typeface="Arial"/>
                <a:cs typeface="Arial"/>
                <a:sym typeface="Arial"/>
              </a:rPr>
              <a:t>May </a:t>
            </a:r>
            <a:r>
              <a:rPr lang="en-US" sz="3200" dirty="0">
                <a:latin typeface="Montserrat" panose="00000500000000000000" pitchFamily="2" charset="0"/>
                <a:ea typeface="Arial"/>
                <a:cs typeface="Arial"/>
                <a:sym typeface="Arial"/>
              </a:rPr>
              <a:t>6</a:t>
            </a:r>
            <a:r>
              <a:rPr lang="en-US" sz="3200" dirty="0">
                <a:solidFill>
                  <a:schemeClr val="dk1"/>
                </a:solidFill>
                <a:latin typeface="Montserrat" panose="00000500000000000000" pitchFamily="2" charset="0"/>
                <a:ea typeface="Arial"/>
                <a:cs typeface="Arial"/>
                <a:sym typeface="Arial"/>
              </a:rPr>
              <a:t>, 202</a:t>
            </a:r>
            <a:r>
              <a:rPr lang="en-US" sz="3200" dirty="0">
                <a:latin typeface="Montserrat" panose="00000500000000000000" pitchFamily="2" charset="0"/>
                <a:ea typeface="Arial"/>
                <a:cs typeface="Arial"/>
                <a:sym typeface="Arial"/>
              </a:rPr>
              <a:t>6</a:t>
            </a:r>
            <a:br>
              <a:rPr lang="en-US" sz="3200" dirty="0">
                <a:solidFill>
                  <a:schemeClr val="dk1"/>
                </a:solidFill>
                <a:latin typeface="Montserrat" panose="00000500000000000000" pitchFamily="2" charset="0"/>
                <a:ea typeface="Arial"/>
                <a:cs typeface="Arial"/>
                <a:sym typeface="Arial"/>
              </a:rPr>
            </a:br>
            <a:br>
              <a:rPr lang="en-US" sz="3200" b="1" dirty="0">
                <a:solidFill>
                  <a:srgbClr val="2E75B5"/>
                </a:solidFill>
                <a:latin typeface="Montserrat" panose="00000500000000000000" pitchFamily="2" charset="0"/>
                <a:ea typeface="Arial"/>
                <a:cs typeface="Arial"/>
                <a:sym typeface="Arial"/>
              </a:rPr>
            </a:br>
            <a:br>
              <a:rPr lang="en-US" sz="3600" b="1" dirty="0">
                <a:solidFill>
                  <a:srgbClr val="2E75B5"/>
                </a:solidFill>
                <a:latin typeface="Arial"/>
                <a:ea typeface="Arial"/>
                <a:cs typeface="Arial"/>
                <a:sym typeface="Arial"/>
              </a:rPr>
            </a:br>
            <a:endParaRPr sz="2000" i="1" dirty="0">
              <a:solidFill>
                <a:srgbClr val="2E75B5"/>
              </a:solidFill>
              <a:latin typeface="Arial"/>
              <a:ea typeface="Arial"/>
              <a:cs typeface="Arial"/>
              <a:sym typeface="Arial"/>
            </a:endParaRPr>
          </a:p>
        </p:txBody>
      </p:sp>
      <p:grpSp>
        <p:nvGrpSpPr>
          <p:cNvPr id="523" name="Google Shape;523;p61"/>
          <p:cNvGrpSpPr/>
          <p:nvPr/>
        </p:nvGrpSpPr>
        <p:grpSpPr>
          <a:xfrm>
            <a:off x="-13448" y="-1"/>
            <a:ext cx="9049872" cy="806824"/>
            <a:chOff x="-13448" y="-1"/>
            <a:chExt cx="9049872" cy="806824"/>
          </a:xfrm>
        </p:grpSpPr>
        <p:pic>
          <p:nvPicPr>
            <p:cNvPr id="524" name="Google Shape;524;p61"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525" name="Google Shape;525;p61" descr="http://www.pptgrounds.com/wp-content/uploads/2012/09/Elegant-Abstract-Blue-Backgrounds-PPT-1024x768.jpg"/>
            <p:cNvPicPr preferRelativeResize="0"/>
            <p:nvPr/>
          </p:nvPicPr>
          <p:blipFill rotWithShape="1">
            <a:blip r:embed="rId4">
              <a:alphaModFix/>
            </a:blip>
            <a:srcRect l="1516" t="50538" r="-585" b="21704"/>
            <a:stretch/>
          </p:blipFill>
          <p:spPr>
            <a:xfrm rot="10800000" flipH="1">
              <a:off x="-13448" y="-1"/>
              <a:ext cx="7046889" cy="806824"/>
            </a:xfrm>
            <a:prstGeom prst="rect">
              <a:avLst/>
            </a:prstGeom>
            <a:noFill/>
            <a:ln>
              <a:noFill/>
            </a:ln>
          </p:spPr>
        </p:pic>
      </p:grpSp>
      <p:sp>
        <p:nvSpPr>
          <p:cNvPr id="526" name="Google Shape;526;p61"/>
          <p:cNvSpPr/>
          <p:nvPr/>
        </p:nvSpPr>
        <p:spPr>
          <a:xfrm>
            <a:off x="100515" y="6596390"/>
            <a:ext cx="14670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https://ohioswa.com/</a:t>
            </a:r>
            <a:endParaRPr/>
          </a:p>
        </p:txBody>
      </p:sp>
      <p:pic>
        <p:nvPicPr>
          <p:cNvPr id="527" name="Google Shape;527;p61"/>
          <p:cNvPicPr preferRelativeResize="0"/>
          <p:nvPr/>
        </p:nvPicPr>
        <p:blipFill rotWithShape="1">
          <a:blip r:embed="rId5">
            <a:alphaModFix/>
          </a:blip>
          <a:srcRect/>
          <a:stretch/>
        </p:blipFill>
        <p:spPr>
          <a:xfrm>
            <a:off x="260187" y="5512848"/>
            <a:ext cx="1147725" cy="114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cxnSp>
        <p:nvCxnSpPr>
          <p:cNvPr id="256" name="Google Shape;256;p40"/>
          <p:cNvCxnSpPr/>
          <p:nvPr/>
        </p:nvCxnSpPr>
        <p:spPr>
          <a:xfrm>
            <a:off x="202336" y="1546412"/>
            <a:ext cx="8294700" cy="0"/>
          </a:xfrm>
          <a:prstGeom prst="straightConnector1">
            <a:avLst/>
          </a:prstGeom>
          <a:noFill/>
          <a:ln w="38100" cap="flat" cmpd="sng">
            <a:solidFill>
              <a:srgbClr val="2E75B5"/>
            </a:solidFill>
            <a:prstDash val="solid"/>
            <a:round/>
            <a:headEnd type="none" w="med" len="med"/>
            <a:tailEnd type="none" w="med" len="med"/>
          </a:ln>
          <a:effectLst>
            <a:outerShdw blurRad="50800" dist="38100" dir="5400000" algn="t" rotWithShape="0">
              <a:srgbClr val="000000">
                <a:alpha val="40000"/>
              </a:srgbClr>
            </a:outerShdw>
          </a:effectLst>
        </p:spPr>
      </p:cxnSp>
      <p:sp>
        <p:nvSpPr>
          <p:cNvPr id="257" name="Google Shape;257;p40"/>
          <p:cNvSpPr txBox="1">
            <a:spLocks noGrp="1"/>
          </p:cNvSpPr>
          <p:nvPr>
            <p:ph type="title"/>
          </p:nvPr>
        </p:nvSpPr>
        <p:spPr>
          <a:xfrm>
            <a:off x="566351" y="878267"/>
            <a:ext cx="9027300" cy="59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Arial"/>
              <a:buNone/>
            </a:pPr>
            <a:r>
              <a:rPr lang="en-US" sz="3900" b="1" dirty="0">
                <a:latin typeface="Montserrat"/>
                <a:ea typeface="Montserrat"/>
                <a:cs typeface="Montserrat"/>
                <a:sym typeface="Montserrat"/>
              </a:rPr>
              <a:t>Board of Directors</a:t>
            </a:r>
            <a:endParaRPr sz="5300" dirty="0">
              <a:latin typeface="Montserrat"/>
              <a:ea typeface="Montserrat"/>
              <a:cs typeface="Montserrat"/>
              <a:sym typeface="Montserrat"/>
            </a:endParaRPr>
          </a:p>
        </p:txBody>
      </p:sp>
      <p:grpSp>
        <p:nvGrpSpPr>
          <p:cNvPr id="258" name="Google Shape;258;p40"/>
          <p:cNvGrpSpPr/>
          <p:nvPr/>
        </p:nvGrpSpPr>
        <p:grpSpPr>
          <a:xfrm>
            <a:off x="47064" y="24"/>
            <a:ext cx="9049872" cy="806824"/>
            <a:chOff x="-13448" y="-1"/>
            <a:chExt cx="9049872" cy="806824"/>
          </a:xfrm>
        </p:grpSpPr>
        <p:pic>
          <p:nvPicPr>
            <p:cNvPr id="259" name="Google Shape;259;p40"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260" name="Google Shape;260;p40"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sp>
        <p:nvSpPr>
          <p:cNvPr id="261" name="Google Shape;261;p40"/>
          <p:cNvSpPr txBox="1">
            <a:spLocks noGrp="1"/>
          </p:cNvSpPr>
          <p:nvPr>
            <p:ph type="body" idx="1"/>
          </p:nvPr>
        </p:nvSpPr>
        <p:spPr>
          <a:xfrm>
            <a:off x="1723300" y="1691150"/>
            <a:ext cx="6706500" cy="17379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b="1" i="0"/>
              <a:t>President</a:t>
            </a:r>
            <a:r>
              <a:rPr lang="en-US" sz="1600" b="0" i="0"/>
              <a:t>: </a:t>
            </a:r>
            <a:r>
              <a:rPr lang="en-US" sz="1600"/>
              <a:t>Regina Collins, City of Toledo </a:t>
            </a:r>
            <a:endParaRPr/>
          </a:p>
          <a:p>
            <a:pPr marL="228600" lvl="0" indent="-228600" algn="l" rtl="0">
              <a:lnSpc>
                <a:spcPct val="90000"/>
              </a:lnSpc>
              <a:spcBef>
                <a:spcPts val="1000"/>
              </a:spcBef>
              <a:spcAft>
                <a:spcPts val="0"/>
              </a:spcAft>
              <a:buClr>
                <a:schemeClr val="dk1"/>
              </a:buClr>
              <a:buSzPts val="1600"/>
              <a:buChar char="•"/>
            </a:pPr>
            <a:r>
              <a:rPr lang="en-US" sz="1600" b="1" i="0"/>
              <a:t>Vice-President</a:t>
            </a:r>
            <a:r>
              <a:rPr lang="en-US" sz="1600" b="0" i="0"/>
              <a:t>: </a:t>
            </a:r>
            <a:r>
              <a:rPr lang="en-US" sz="1600"/>
              <a:t>Theresa McGeady, City of Dayton </a:t>
            </a:r>
            <a:endParaRPr/>
          </a:p>
          <a:p>
            <a:pPr marL="228600" lvl="0" indent="-228600" algn="l" rtl="0">
              <a:lnSpc>
                <a:spcPct val="90000"/>
              </a:lnSpc>
              <a:spcBef>
                <a:spcPts val="1000"/>
              </a:spcBef>
              <a:spcAft>
                <a:spcPts val="0"/>
              </a:spcAft>
              <a:buClr>
                <a:schemeClr val="dk1"/>
              </a:buClr>
              <a:buSzPts val="1600"/>
              <a:buChar char="•"/>
            </a:pPr>
            <a:r>
              <a:rPr lang="en-US" sz="1600" b="1" i="0"/>
              <a:t>Secretary</a:t>
            </a:r>
            <a:r>
              <a:rPr lang="en-US" sz="1600" b="0" i="0"/>
              <a:t>: </a:t>
            </a:r>
            <a:r>
              <a:rPr lang="en-US" sz="1600"/>
              <a:t>Dana Stayer, StormTrap</a:t>
            </a:r>
            <a:endParaRPr/>
          </a:p>
          <a:p>
            <a:pPr marL="228600" lvl="0" indent="-228600" algn="l" rtl="0">
              <a:lnSpc>
                <a:spcPct val="90000"/>
              </a:lnSpc>
              <a:spcBef>
                <a:spcPts val="1000"/>
              </a:spcBef>
              <a:spcAft>
                <a:spcPts val="0"/>
              </a:spcAft>
              <a:buClr>
                <a:schemeClr val="dk1"/>
              </a:buClr>
              <a:buSzPts val="1600"/>
              <a:buChar char="•"/>
            </a:pPr>
            <a:r>
              <a:rPr lang="en-US" sz="1600" b="1" i="0"/>
              <a:t>Treasurer</a:t>
            </a:r>
            <a:r>
              <a:rPr lang="en-US" sz="1600" b="0" i="0"/>
              <a:t>: Bob Lentz, </a:t>
            </a:r>
            <a:r>
              <a:rPr lang="en-US" sz="1600"/>
              <a:t>Butler County Storm Water District</a:t>
            </a:r>
            <a:endParaRPr sz="1600" b="0" i="0"/>
          </a:p>
          <a:p>
            <a:pPr marL="228600" lvl="0" indent="-228600" algn="l" rtl="0">
              <a:lnSpc>
                <a:spcPct val="90000"/>
              </a:lnSpc>
              <a:spcBef>
                <a:spcPts val="1000"/>
              </a:spcBef>
              <a:spcAft>
                <a:spcPts val="0"/>
              </a:spcAft>
              <a:buClr>
                <a:schemeClr val="dk1"/>
              </a:buClr>
              <a:buSzPts val="1600"/>
              <a:buChar char="•"/>
            </a:pPr>
            <a:r>
              <a:rPr lang="en-US" sz="1600" b="1" i="0"/>
              <a:t>Past President</a:t>
            </a:r>
            <a:r>
              <a:rPr lang="en-US" sz="1600" b="0" i="0"/>
              <a:t>: </a:t>
            </a:r>
            <a:r>
              <a:rPr lang="en-US" sz="1600"/>
              <a:t>Kelly Kuhbander, Strand Associates, Inc.</a:t>
            </a:r>
            <a:endParaRPr/>
          </a:p>
          <a:p>
            <a:pPr marL="0" lvl="0" indent="0" algn="l" rtl="0">
              <a:lnSpc>
                <a:spcPct val="100000"/>
              </a:lnSpc>
              <a:spcBef>
                <a:spcPts val="0"/>
              </a:spcBef>
              <a:spcAft>
                <a:spcPts val="0"/>
              </a:spcAft>
              <a:buNone/>
            </a:pPr>
            <a:endParaRPr/>
          </a:p>
          <a:p>
            <a:pPr marL="457200" lvl="1" indent="0" algn="l" rtl="0">
              <a:lnSpc>
                <a:spcPct val="100000"/>
              </a:lnSpc>
              <a:spcBef>
                <a:spcPts val="600"/>
              </a:spcBef>
              <a:spcAft>
                <a:spcPts val="0"/>
              </a:spcAft>
              <a:buClr>
                <a:schemeClr val="dk1"/>
              </a:buClr>
              <a:buSzPts val="2000"/>
              <a:buNone/>
            </a:pPr>
            <a:endParaRPr sz="20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None/>
            </a:pPr>
            <a:r>
              <a:rPr lang="en-US" sz="2400">
                <a:latin typeface="Calibri"/>
                <a:ea typeface="Calibri"/>
                <a:cs typeface="Calibri"/>
                <a:sym typeface="Calibri"/>
              </a:rPr>
              <a:t> </a:t>
            </a:r>
            <a:endParaRPr/>
          </a:p>
        </p:txBody>
      </p:sp>
      <p:sp>
        <p:nvSpPr>
          <p:cNvPr id="262" name="Google Shape;262;p40"/>
          <p:cNvSpPr txBox="1"/>
          <p:nvPr/>
        </p:nvSpPr>
        <p:spPr>
          <a:xfrm>
            <a:off x="202325" y="3468650"/>
            <a:ext cx="4476900" cy="37458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600"/>
              <a:buFont typeface="Arial"/>
              <a:buNone/>
            </a:pPr>
            <a:r>
              <a:rPr lang="en-US" sz="1600" b="1">
                <a:solidFill>
                  <a:schemeClr val="dk1"/>
                </a:solidFill>
                <a:latin typeface="Calibri"/>
                <a:ea typeface="Calibri"/>
                <a:cs typeface="Calibri"/>
                <a:sym typeface="Calibri"/>
              </a:rPr>
              <a:t>Board Members </a:t>
            </a:r>
            <a:endParaRPr sz="1600" b="1">
              <a:solidFill>
                <a:schemeClr val="dk1"/>
              </a:solidFill>
              <a:latin typeface="Calibri"/>
              <a:ea typeface="Calibri"/>
              <a:cs typeface="Calibri"/>
              <a:sym typeface="Calibri"/>
            </a:endParaRPr>
          </a:p>
          <a:p>
            <a:pPr marL="228600" lvl="0" indent="-2286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Harry Stark, City of Aurora</a:t>
            </a:r>
            <a:endParaRPr sz="2800">
              <a:solidFill>
                <a:schemeClr val="dk1"/>
              </a:solidFill>
              <a:latin typeface="Calibri"/>
              <a:ea typeface="Calibri"/>
              <a:cs typeface="Calibri"/>
              <a:sym typeface="Calibri"/>
            </a:endParaRPr>
          </a:p>
          <a:p>
            <a:pPr marL="228600" lvl="0" indent="-2286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Ana Burns, Davey Resource Group</a:t>
            </a:r>
            <a:endParaRPr sz="1600">
              <a:solidFill>
                <a:schemeClr val="dk1"/>
              </a:solidFill>
              <a:latin typeface="Calibri"/>
              <a:ea typeface="Calibri"/>
              <a:cs typeface="Calibri"/>
              <a:sym typeface="Calibri"/>
            </a:endParaRPr>
          </a:p>
          <a:p>
            <a:pPr marL="228600" lvl="0" indent="-2286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Jon Prier, Ohio Department of Transportation</a:t>
            </a:r>
            <a:endParaRPr sz="1600">
              <a:solidFill>
                <a:schemeClr val="dk1"/>
              </a:solidFill>
              <a:latin typeface="Calibri"/>
              <a:ea typeface="Calibri"/>
              <a:cs typeface="Calibri"/>
              <a:sym typeface="Calibri"/>
            </a:endParaRPr>
          </a:p>
          <a:p>
            <a:pPr marL="228600" lvl="0" indent="-2159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Leslie Schehl, Cincinnati MSD</a:t>
            </a:r>
            <a:endParaRPr sz="1600">
              <a:solidFill>
                <a:schemeClr val="dk1"/>
              </a:solidFill>
              <a:latin typeface="Calibri"/>
              <a:ea typeface="Calibri"/>
              <a:cs typeface="Calibri"/>
              <a:sym typeface="Calibri"/>
            </a:endParaRPr>
          </a:p>
          <a:p>
            <a:pPr marL="228600" lvl="0" indent="-2159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Joe Gearing, Allen County </a:t>
            </a:r>
            <a:endParaRPr sz="1600">
              <a:solidFill>
                <a:schemeClr val="dk1"/>
              </a:solidFill>
              <a:latin typeface="Calibri"/>
              <a:ea typeface="Calibri"/>
              <a:cs typeface="Calibri"/>
              <a:sym typeface="Calibri"/>
            </a:endParaRPr>
          </a:p>
          <a:p>
            <a:pPr marL="228600" lvl="0" indent="-2159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Mark McCabe, ms consultants</a:t>
            </a:r>
            <a:endParaRPr sz="1600">
              <a:solidFill>
                <a:schemeClr val="dk1"/>
              </a:solidFill>
              <a:latin typeface="Calibri"/>
              <a:ea typeface="Calibri"/>
              <a:cs typeface="Calibri"/>
              <a:sym typeface="Calibri"/>
            </a:endParaRPr>
          </a:p>
          <a:p>
            <a:pPr marL="228600" lvl="0" indent="-2159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Justin Czekaj, City of Streetsboro</a:t>
            </a:r>
            <a:endParaRPr sz="1600">
              <a:solidFill>
                <a:schemeClr val="dk1"/>
              </a:solidFill>
              <a:latin typeface="Calibri"/>
              <a:ea typeface="Calibri"/>
              <a:cs typeface="Calibri"/>
              <a:sym typeface="Calibri"/>
            </a:endParaRPr>
          </a:p>
          <a:p>
            <a:pPr marL="228600" lvl="0" indent="-215900" algn="l" rtl="0">
              <a:lnSpc>
                <a:spcPct val="13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Kelsey Richards, City of Loveland</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63" name="Google Shape;263;p40"/>
          <p:cNvSpPr txBox="1"/>
          <p:nvPr/>
        </p:nvSpPr>
        <p:spPr>
          <a:xfrm>
            <a:off x="4911600" y="3468650"/>
            <a:ext cx="4015800" cy="374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600" b="1">
                <a:solidFill>
                  <a:schemeClr val="dk1"/>
                </a:solidFill>
                <a:latin typeface="Calibri"/>
                <a:ea typeface="Calibri"/>
                <a:cs typeface="Calibri"/>
                <a:sym typeface="Calibri"/>
              </a:rPr>
              <a:t>Emeritus Board Members  </a:t>
            </a:r>
            <a:endParaRPr sz="2800" b="1">
              <a:solidFill>
                <a:schemeClr val="dk1"/>
              </a:solidFill>
              <a:latin typeface="Calibri"/>
              <a:ea typeface="Calibri"/>
              <a:cs typeface="Calibri"/>
              <a:sym typeface="Calibri"/>
            </a:endParaRPr>
          </a:p>
          <a:p>
            <a:pPr marL="228600" lvl="0" indent="-228600" algn="l" rtl="0">
              <a:lnSpc>
                <a:spcPct val="115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Kathy Wade-Dorman, Village of Indian Hill (retired)</a:t>
            </a:r>
            <a:endParaRPr sz="1600">
              <a:solidFill>
                <a:schemeClr val="dk1"/>
              </a:solidFill>
              <a:latin typeface="Calibri"/>
              <a:ea typeface="Calibri"/>
              <a:cs typeface="Calibri"/>
              <a:sym typeface="Calibri"/>
            </a:endParaRPr>
          </a:p>
          <a:p>
            <a:pPr marL="228600" lvl="0" indent="-228600" algn="l" rtl="0">
              <a:lnSpc>
                <a:spcPct val="115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Dave Reutter, Franklin County SWCD</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600" b="1">
                <a:solidFill>
                  <a:schemeClr val="dk1"/>
                </a:solidFill>
                <a:latin typeface="Calibri"/>
                <a:ea typeface="Calibri"/>
                <a:cs typeface="Calibri"/>
                <a:sym typeface="Calibri"/>
              </a:rPr>
              <a:t>Administrative Director</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600">
                <a:solidFill>
                  <a:schemeClr val="dk1"/>
                </a:solidFill>
                <a:latin typeface="Calibri"/>
                <a:ea typeface="Calibri"/>
                <a:cs typeface="Calibri"/>
                <a:sym typeface="Calibri"/>
              </a:rPr>
              <a:t>Angela Manuszak</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cxnSp>
        <p:nvCxnSpPr>
          <p:cNvPr id="268" name="Google Shape;268;p41"/>
          <p:cNvCxnSpPr/>
          <p:nvPr/>
        </p:nvCxnSpPr>
        <p:spPr>
          <a:xfrm>
            <a:off x="202336" y="1546412"/>
            <a:ext cx="8294700" cy="0"/>
          </a:xfrm>
          <a:prstGeom prst="straightConnector1">
            <a:avLst/>
          </a:prstGeom>
          <a:noFill/>
          <a:ln w="38100" cap="flat" cmpd="sng">
            <a:solidFill>
              <a:srgbClr val="2E75B5"/>
            </a:solidFill>
            <a:prstDash val="solid"/>
            <a:round/>
            <a:headEnd type="none" w="med" len="med"/>
            <a:tailEnd type="none" w="med" len="med"/>
          </a:ln>
          <a:effectLst>
            <a:outerShdw blurRad="50800" dist="38100" dir="5400000" algn="t" rotWithShape="0">
              <a:srgbClr val="000000">
                <a:alpha val="40000"/>
              </a:srgbClr>
            </a:outerShdw>
          </a:effectLst>
        </p:spPr>
      </p:cxnSp>
      <p:sp>
        <p:nvSpPr>
          <p:cNvPr id="269" name="Google Shape;269;p41"/>
          <p:cNvSpPr txBox="1">
            <a:spLocks noGrp="1"/>
          </p:cNvSpPr>
          <p:nvPr>
            <p:ph type="title"/>
          </p:nvPr>
        </p:nvSpPr>
        <p:spPr>
          <a:xfrm>
            <a:off x="202336" y="888401"/>
            <a:ext cx="9027300" cy="59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Arial"/>
              <a:buNone/>
            </a:pPr>
            <a:r>
              <a:rPr lang="en-US" sz="3000" b="1">
                <a:latin typeface="Montserrat"/>
                <a:ea typeface="Montserrat"/>
                <a:cs typeface="Montserrat"/>
                <a:sym typeface="Montserrat"/>
              </a:rPr>
              <a:t>Join the Ohio Stormwater Association!</a:t>
            </a:r>
            <a:endParaRPr>
              <a:latin typeface="Montserrat"/>
              <a:ea typeface="Montserrat"/>
              <a:cs typeface="Montserrat"/>
              <a:sym typeface="Montserrat"/>
            </a:endParaRPr>
          </a:p>
        </p:txBody>
      </p:sp>
      <p:grpSp>
        <p:nvGrpSpPr>
          <p:cNvPr id="270" name="Google Shape;270;p41"/>
          <p:cNvGrpSpPr/>
          <p:nvPr/>
        </p:nvGrpSpPr>
        <p:grpSpPr>
          <a:xfrm>
            <a:off x="-13448" y="-1"/>
            <a:ext cx="9049872" cy="806824"/>
            <a:chOff x="-13448" y="-1"/>
            <a:chExt cx="9049872" cy="806824"/>
          </a:xfrm>
        </p:grpSpPr>
        <p:pic>
          <p:nvPicPr>
            <p:cNvPr id="271" name="Google Shape;271;p41"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272" name="Google Shape;272;p41"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sp>
        <p:nvSpPr>
          <p:cNvPr id="273" name="Google Shape;273;p41"/>
          <p:cNvSpPr txBox="1">
            <a:spLocks noGrp="1"/>
          </p:cNvSpPr>
          <p:nvPr>
            <p:ph type="body" idx="1"/>
          </p:nvPr>
        </p:nvSpPr>
        <p:spPr>
          <a:xfrm>
            <a:off x="81313" y="3509681"/>
            <a:ext cx="2756100" cy="29988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u="sng">
                <a:solidFill>
                  <a:schemeClr val="hlink"/>
                </a:solidFill>
                <a:latin typeface="Calibri"/>
                <a:ea typeface="Calibri"/>
                <a:cs typeface="Calibri"/>
                <a:sym typeface="Calibri"/>
                <a:hlinkClick r:id="rId5"/>
              </a:rPr>
              <a:t>www.OhioSWA.com</a:t>
            </a:r>
            <a:endParaRPr sz="2000">
              <a:latin typeface="Calibri"/>
              <a:ea typeface="Calibri"/>
              <a:cs typeface="Calibri"/>
              <a:sym typeface="Calibri"/>
            </a:endParaRPr>
          </a:p>
          <a:p>
            <a:pPr marL="228600" lvl="0" indent="-228600" algn="l" rtl="0">
              <a:lnSpc>
                <a:spcPct val="100000"/>
              </a:lnSpc>
              <a:spcBef>
                <a:spcPts val="1200"/>
              </a:spcBef>
              <a:spcAft>
                <a:spcPts val="0"/>
              </a:spcAft>
              <a:buClr>
                <a:schemeClr val="dk1"/>
              </a:buClr>
              <a:buSzPts val="2000"/>
              <a:buChar char="•"/>
            </a:pPr>
            <a:r>
              <a:rPr lang="en-US" sz="2000" u="sng">
                <a:solidFill>
                  <a:schemeClr val="hlink"/>
                </a:solidFill>
                <a:latin typeface="Calibri"/>
                <a:ea typeface="Calibri"/>
                <a:cs typeface="Calibri"/>
                <a:sym typeface="Calibri"/>
                <a:hlinkClick r:id="rId6"/>
              </a:rPr>
              <a:t>www.WMAO.org</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2400"/>
              <a:buNone/>
            </a:pPr>
            <a:endParaRPr sz="2400">
              <a:latin typeface="Calibri"/>
              <a:ea typeface="Calibri"/>
              <a:cs typeface="Calibri"/>
              <a:sym typeface="Calibri"/>
            </a:endParaRPr>
          </a:p>
          <a:p>
            <a:pPr marL="685800" lvl="1" indent="-101600" algn="l" rtl="0">
              <a:lnSpc>
                <a:spcPct val="90000"/>
              </a:lnSpc>
              <a:spcBef>
                <a:spcPts val="1700"/>
              </a:spcBef>
              <a:spcAft>
                <a:spcPts val="0"/>
              </a:spcAft>
              <a:buClr>
                <a:schemeClr val="dk1"/>
              </a:buClr>
              <a:buSzPts val="2000"/>
              <a:buNone/>
            </a:pPr>
            <a:endParaRPr sz="2000"/>
          </a:p>
        </p:txBody>
      </p:sp>
      <p:pic>
        <p:nvPicPr>
          <p:cNvPr id="274" name="Google Shape;274;p41"/>
          <p:cNvPicPr preferRelativeResize="0"/>
          <p:nvPr/>
        </p:nvPicPr>
        <p:blipFill rotWithShape="1">
          <a:blip r:embed="rId7">
            <a:alphaModFix/>
          </a:blip>
          <a:srcRect l="19944" t="10660" r="11615" b="5334"/>
          <a:stretch/>
        </p:blipFill>
        <p:spPr>
          <a:xfrm>
            <a:off x="2715010" y="2020791"/>
            <a:ext cx="6321414" cy="4456959"/>
          </a:xfrm>
          <a:prstGeom prst="rect">
            <a:avLst/>
          </a:prstGeom>
          <a:noFill/>
          <a:ln w="38100" cap="flat" cmpd="sng">
            <a:solidFill>
              <a:srgbClr val="2F5496"/>
            </a:solidFill>
            <a:prstDash val="solid"/>
            <a:round/>
            <a:headEnd type="none" w="sm" len="sm"/>
            <a:tailEnd type="none" w="sm" len="sm"/>
          </a:ln>
        </p:spPr>
      </p:pic>
      <p:pic>
        <p:nvPicPr>
          <p:cNvPr id="275" name="Google Shape;275;p41"/>
          <p:cNvPicPr preferRelativeResize="0"/>
          <p:nvPr/>
        </p:nvPicPr>
        <p:blipFill rotWithShape="1">
          <a:blip r:embed="rId8">
            <a:alphaModFix/>
          </a:blip>
          <a:srcRect/>
          <a:stretch/>
        </p:blipFill>
        <p:spPr>
          <a:xfrm>
            <a:off x="670340" y="4642576"/>
            <a:ext cx="1428750" cy="1428750"/>
          </a:xfrm>
          <a:prstGeom prst="rect">
            <a:avLst/>
          </a:prstGeom>
          <a:noFill/>
          <a:ln>
            <a:noFill/>
          </a:ln>
        </p:spPr>
      </p:pic>
      <p:sp>
        <p:nvSpPr>
          <p:cNvPr id="276" name="Google Shape;276;p41"/>
          <p:cNvSpPr/>
          <p:nvPr/>
        </p:nvSpPr>
        <p:spPr>
          <a:xfrm>
            <a:off x="7120533" y="3327094"/>
            <a:ext cx="1065000" cy="286500"/>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41"/>
          <p:cNvSpPr/>
          <p:nvPr/>
        </p:nvSpPr>
        <p:spPr>
          <a:xfrm>
            <a:off x="3019967" y="3327049"/>
            <a:ext cx="2091300" cy="286500"/>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42"/>
          <p:cNvCxnSpPr/>
          <p:nvPr/>
        </p:nvCxnSpPr>
        <p:spPr>
          <a:xfrm>
            <a:off x="202336" y="1546412"/>
            <a:ext cx="8294700" cy="0"/>
          </a:xfrm>
          <a:prstGeom prst="straightConnector1">
            <a:avLst/>
          </a:prstGeom>
          <a:noFill/>
          <a:ln w="38100" cap="flat" cmpd="sng">
            <a:solidFill>
              <a:srgbClr val="2E75B5"/>
            </a:solidFill>
            <a:prstDash val="solid"/>
            <a:round/>
            <a:headEnd type="none" w="med" len="med"/>
            <a:tailEnd type="none" w="med" len="med"/>
          </a:ln>
          <a:effectLst>
            <a:outerShdw blurRad="50800" dist="38100" dir="5400000" algn="t" rotWithShape="0">
              <a:srgbClr val="000000">
                <a:alpha val="40000"/>
              </a:srgbClr>
            </a:outerShdw>
          </a:effectLst>
        </p:spPr>
      </p:cxnSp>
      <p:sp>
        <p:nvSpPr>
          <p:cNvPr id="283" name="Google Shape;283;p42"/>
          <p:cNvSpPr txBox="1">
            <a:spLocks noGrp="1"/>
          </p:cNvSpPr>
          <p:nvPr>
            <p:ph type="title"/>
          </p:nvPr>
        </p:nvSpPr>
        <p:spPr>
          <a:xfrm>
            <a:off x="722676" y="878255"/>
            <a:ext cx="9027300" cy="59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Arial"/>
              <a:buNone/>
            </a:pPr>
            <a:r>
              <a:rPr lang="en-US" sz="3900" b="1">
                <a:latin typeface="Montserrat"/>
                <a:ea typeface="Montserrat"/>
                <a:cs typeface="Montserrat"/>
                <a:sym typeface="Montserrat"/>
              </a:rPr>
              <a:t>Join a Committee!</a:t>
            </a:r>
            <a:endParaRPr sz="5300">
              <a:latin typeface="Montserrat"/>
              <a:ea typeface="Montserrat"/>
              <a:cs typeface="Montserrat"/>
              <a:sym typeface="Montserrat"/>
            </a:endParaRPr>
          </a:p>
        </p:txBody>
      </p:sp>
      <p:grpSp>
        <p:nvGrpSpPr>
          <p:cNvPr id="284" name="Google Shape;284;p42"/>
          <p:cNvGrpSpPr/>
          <p:nvPr/>
        </p:nvGrpSpPr>
        <p:grpSpPr>
          <a:xfrm>
            <a:off x="-13448" y="-1"/>
            <a:ext cx="9049872" cy="806824"/>
            <a:chOff x="-13448" y="-1"/>
            <a:chExt cx="9049872" cy="806824"/>
          </a:xfrm>
        </p:grpSpPr>
        <p:pic>
          <p:nvPicPr>
            <p:cNvPr id="285" name="Google Shape;285;p42"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286" name="Google Shape;286;p42" descr="http://www.pptgrounds.com/wp-content/uploads/2012/09/Elegant-Abstract-Blue-Backgrounds-PPT-1024x768.jpg"/>
            <p:cNvPicPr preferRelativeResize="0"/>
            <p:nvPr/>
          </p:nvPicPr>
          <p:blipFill rotWithShape="1">
            <a:blip r:embed="rId4">
              <a:alphaModFix/>
            </a:blip>
            <a:srcRect l="1516" t="50538" r="-594" b="21704"/>
            <a:stretch/>
          </p:blipFill>
          <p:spPr>
            <a:xfrm rot="10800000" flipH="1">
              <a:off x="-13448" y="-1"/>
              <a:ext cx="7046889" cy="806824"/>
            </a:xfrm>
            <a:prstGeom prst="rect">
              <a:avLst/>
            </a:prstGeom>
            <a:noFill/>
            <a:ln>
              <a:noFill/>
            </a:ln>
          </p:spPr>
        </p:pic>
      </p:grpSp>
      <p:sp>
        <p:nvSpPr>
          <p:cNvPr id="287" name="Google Shape;287;p42"/>
          <p:cNvSpPr txBox="1">
            <a:spLocks noGrp="1"/>
          </p:cNvSpPr>
          <p:nvPr>
            <p:ph type="body" idx="1"/>
          </p:nvPr>
        </p:nvSpPr>
        <p:spPr>
          <a:xfrm>
            <a:off x="722675" y="1867675"/>
            <a:ext cx="4604400" cy="47298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a:t>Conference</a:t>
            </a:r>
            <a:endParaRPr sz="3600"/>
          </a:p>
          <a:p>
            <a:pPr marL="228600" lvl="0" indent="-228600" algn="l" rtl="0">
              <a:lnSpc>
                <a:spcPct val="100000"/>
              </a:lnSpc>
              <a:spcBef>
                <a:spcPts val="0"/>
              </a:spcBef>
              <a:spcAft>
                <a:spcPts val="0"/>
              </a:spcAft>
              <a:buClr>
                <a:schemeClr val="dk1"/>
              </a:buClr>
              <a:buSzPts val="3600"/>
              <a:buChar char="•"/>
            </a:pPr>
            <a:r>
              <a:rPr lang="en-US" sz="3600">
                <a:latin typeface="Calibri"/>
                <a:ea typeface="Calibri"/>
                <a:cs typeface="Calibri"/>
                <a:sym typeface="Calibri"/>
              </a:rPr>
              <a:t>Education</a:t>
            </a:r>
            <a:endParaRPr/>
          </a:p>
          <a:p>
            <a:pPr marL="228600" lvl="0" indent="-228600" algn="l" rtl="0">
              <a:lnSpc>
                <a:spcPct val="100000"/>
              </a:lnSpc>
              <a:spcBef>
                <a:spcPts val="400"/>
              </a:spcBef>
              <a:spcAft>
                <a:spcPts val="0"/>
              </a:spcAft>
              <a:buClr>
                <a:schemeClr val="dk1"/>
              </a:buClr>
              <a:buSzPts val="3600"/>
              <a:buChar char="•"/>
            </a:pPr>
            <a:r>
              <a:rPr lang="en-US" sz="3600">
                <a:latin typeface="Calibri"/>
                <a:ea typeface="Calibri"/>
                <a:cs typeface="Calibri"/>
                <a:sym typeface="Calibri"/>
              </a:rPr>
              <a:t>Marketing and Membership</a:t>
            </a:r>
            <a:endParaRPr/>
          </a:p>
          <a:p>
            <a:pPr marL="228600" lvl="0" indent="-228600" algn="l" rtl="0">
              <a:lnSpc>
                <a:spcPct val="100000"/>
              </a:lnSpc>
              <a:spcBef>
                <a:spcPts val="400"/>
              </a:spcBef>
              <a:spcAft>
                <a:spcPts val="0"/>
              </a:spcAft>
              <a:buClr>
                <a:schemeClr val="dk1"/>
              </a:buClr>
              <a:buSzPts val="3600"/>
              <a:buChar char="•"/>
            </a:pPr>
            <a:r>
              <a:rPr lang="en-US" sz="3600">
                <a:latin typeface="Calibri"/>
                <a:ea typeface="Calibri"/>
                <a:cs typeface="Calibri"/>
                <a:sym typeface="Calibri"/>
              </a:rPr>
              <a:t>Regulatory</a:t>
            </a:r>
            <a:endParaRPr/>
          </a:p>
          <a:p>
            <a:pPr marL="228600" lvl="0" indent="-228600" algn="l" rtl="0">
              <a:lnSpc>
                <a:spcPct val="100000"/>
              </a:lnSpc>
              <a:spcBef>
                <a:spcPts val="400"/>
              </a:spcBef>
              <a:spcAft>
                <a:spcPts val="0"/>
              </a:spcAft>
              <a:buClr>
                <a:schemeClr val="dk1"/>
              </a:buClr>
              <a:buSzPts val="3600"/>
              <a:buChar char="•"/>
            </a:pPr>
            <a:r>
              <a:rPr lang="en-US" sz="3600">
                <a:latin typeface="Calibri"/>
                <a:ea typeface="Calibri"/>
                <a:cs typeface="Calibri"/>
                <a:sym typeface="Calibri"/>
              </a:rPr>
              <a:t>T</a:t>
            </a:r>
            <a:r>
              <a:rPr lang="en-US" sz="3600"/>
              <a:t>echnical Resources</a:t>
            </a:r>
            <a:endParaRPr/>
          </a:p>
          <a:p>
            <a:pPr marL="228600" lvl="0" indent="-228600" algn="l" rtl="0">
              <a:lnSpc>
                <a:spcPct val="100000"/>
              </a:lnSpc>
              <a:spcBef>
                <a:spcPts val="400"/>
              </a:spcBef>
              <a:spcAft>
                <a:spcPts val="0"/>
              </a:spcAft>
              <a:buClr>
                <a:schemeClr val="dk1"/>
              </a:buClr>
              <a:buSzPts val="3600"/>
              <a:buChar char="•"/>
            </a:pPr>
            <a:r>
              <a:rPr lang="en-US" sz="3600">
                <a:latin typeface="Calibri"/>
                <a:ea typeface="Calibri"/>
                <a:cs typeface="Calibri"/>
                <a:sym typeface="Calibri"/>
              </a:rPr>
              <a:t>Industrial </a:t>
            </a:r>
            <a:endParaRPr/>
          </a:p>
          <a:p>
            <a:pPr marL="228600" lvl="0" indent="-228600" algn="l" rtl="0">
              <a:lnSpc>
                <a:spcPct val="100000"/>
              </a:lnSpc>
              <a:spcBef>
                <a:spcPts val="400"/>
              </a:spcBef>
              <a:spcAft>
                <a:spcPts val="0"/>
              </a:spcAft>
              <a:buClr>
                <a:schemeClr val="dk1"/>
              </a:buClr>
              <a:buSzPts val="3600"/>
              <a:buChar char="•"/>
            </a:pPr>
            <a:r>
              <a:rPr lang="en-US" sz="3600">
                <a:latin typeface="Calibri"/>
                <a:ea typeface="Calibri"/>
                <a:cs typeface="Calibri"/>
                <a:sym typeface="Calibri"/>
              </a:rPr>
              <a:t>Extreme Weather </a:t>
            </a:r>
            <a:endParaRPr/>
          </a:p>
          <a:p>
            <a:pPr marL="228600" lvl="0" indent="0" algn="l" rtl="0">
              <a:lnSpc>
                <a:spcPct val="100000"/>
              </a:lnSpc>
              <a:spcBef>
                <a:spcPts val="400"/>
              </a:spcBef>
              <a:spcAft>
                <a:spcPts val="0"/>
              </a:spcAft>
              <a:buClr>
                <a:schemeClr val="dk1"/>
              </a:buClr>
              <a:buSzPts val="3600"/>
              <a:buNone/>
            </a:pPr>
            <a:endParaRPr sz="3600">
              <a:latin typeface="Calibri"/>
              <a:ea typeface="Calibri"/>
              <a:cs typeface="Calibri"/>
              <a:sym typeface="Calibri"/>
            </a:endParaRPr>
          </a:p>
        </p:txBody>
      </p:sp>
      <p:grpSp>
        <p:nvGrpSpPr>
          <p:cNvPr id="288" name="Google Shape;288;p42"/>
          <p:cNvGrpSpPr/>
          <p:nvPr/>
        </p:nvGrpSpPr>
        <p:grpSpPr>
          <a:xfrm>
            <a:off x="5327224" y="1815816"/>
            <a:ext cx="2968378" cy="4833518"/>
            <a:chOff x="5040573" y="1990899"/>
            <a:chExt cx="2968378" cy="4833518"/>
          </a:xfrm>
        </p:grpSpPr>
        <p:sp>
          <p:nvSpPr>
            <p:cNvPr id="289" name="Google Shape;289;p42"/>
            <p:cNvSpPr/>
            <p:nvPr/>
          </p:nvSpPr>
          <p:spPr>
            <a:xfrm>
              <a:off x="6761549" y="1990899"/>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0" name="Google Shape;290;p42"/>
            <p:cNvGrpSpPr/>
            <p:nvPr/>
          </p:nvGrpSpPr>
          <p:grpSpPr>
            <a:xfrm>
              <a:off x="5040573" y="2008901"/>
              <a:ext cx="2968378" cy="4815516"/>
              <a:chOff x="5040573" y="2008901"/>
              <a:chExt cx="2968378" cy="4815516"/>
            </a:xfrm>
          </p:grpSpPr>
          <p:sp>
            <p:nvSpPr>
              <p:cNvPr id="291" name="Google Shape;291;p42"/>
              <p:cNvSpPr txBox="1"/>
              <p:nvPr/>
            </p:nvSpPr>
            <p:spPr>
              <a:xfrm>
                <a:off x="6779551" y="2008901"/>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Education </a:t>
                </a:r>
                <a:endParaRPr sz="1400" b="0" i="0" u="none" strike="noStrike" cap="none">
                  <a:solidFill>
                    <a:srgbClr val="000000"/>
                  </a:solidFill>
                  <a:latin typeface="Arial"/>
                  <a:ea typeface="Arial"/>
                  <a:cs typeface="Arial"/>
                  <a:sym typeface="Arial"/>
                </a:endParaRPr>
              </a:p>
            </p:txBody>
          </p:sp>
          <p:grpSp>
            <p:nvGrpSpPr>
              <p:cNvPr id="292" name="Google Shape;292;p42"/>
              <p:cNvGrpSpPr/>
              <p:nvPr/>
            </p:nvGrpSpPr>
            <p:grpSpPr>
              <a:xfrm>
                <a:off x="5040573" y="2294721"/>
                <a:ext cx="2968378" cy="4529696"/>
                <a:chOff x="5040573" y="2294721"/>
                <a:chExt cx="2968378" cy="4529696"/>
              </a:xfrm>
            </p:grpSpPr>
            <p:sp>
              <p:nvSpPr>
                <p:cNvPr id="293" name="Google Shape;293;p42"/>
                <p:cNvSpPr/>
                <p:nvPr/>
              </p:nvSpPr>
              <p:spPr>
                <a:xfrm>
                  <a:off x="5040573" y="3757973"/>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2"/>
                <p:cNvSpPr txBox="1"/>
                <p:nvPr/>
              </p:nvSpPr>
              <p:spPr>
                <a:xfrm>
                  <a:off x="5058575" y="3775975"/>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OSWA Executive  Board </a:t>
                  </a: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rot="-4466988">
                  <a:off x="5598695" y="3168428"/>
                  <a:ext cx="1834137" cy="26786"/>
                </a:xfrm>
                <a:custGeom>
                  <a:avLst/>
                  <a:gdLst/>
                  <a:ahLst/>
                  <a:cxnLst/>
                  <a:rect l="l" t="t" r="r" b="b"/>
                  <a:pathLst>
                    <a:path w="120000" h="120000" extrusionOk="0">
                      <a:moveTo>
                        <a:pt x="0" y="60000"/>
                      </a:moveTo>
                      <a:lnTo>
                        <a:pt x="120000" y="60000"/>
                      </a:lnTo>
                    </a:path>
                  </a:pathLst>
                </a:custGeom>
                <a:noFill/>
                <a:ln w="25400" cap="flat" cmpd="sng">
                  <a:solidFill>
                    <a:srgbClr val="35425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2"/>
                <p:cNvSpPr txBox="1"/>
                <p:nvPr/>
              </p:nvSpPr>
              <p:spPr>
                <a:xfrm rot="-4467952">
                  <a:off x="6469848" y="3135759"/>
                  <a:ext cx="91855" cy="918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297" name="Google Shape;297;p42"/>
                <p:cNvSpPr/>
                <p:nvPr/>
              </p:nvSpPr>
              <p:spPr>
                <a:xfrm rot="-3907143">
                  <a:off x="5931426" y="3521779"/>
                  <a:ext cx="1168671" cy="26715"/>
                </a:xfrm>
                <a:custGeom>
                  <a:avLst/>
                  <a:gdLst/>
                  <a:ahLst/>
                  <a:cxnLst/>
                  <a:rect l="l" t="t" r="r" b="b"/>
                  <a:pathLst>
                    <a:path w="120000" h="120000" extrusionOk="0">
                      <a:moveTo>
                        <a:pt x="0" y="60000"/>
                      </a:moveTo>
                      <a:lnTo>
                        <a:pt x="120000" y="60000"/>
                      </a:lnTo>
                    </a:path>
                  </a:pathLst>
                </a:custGeom>
                <a:noFill/>
                <a:ln w="25400" cap="flat" cmpd="sng">
                  <a:solidFill>
                    <a:srgbClr val="35425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2"/>
                <p:cNvSpPr txBox="1"/>
                <p:nvPr/>
              </p:nvSpPr>
              <p:spPr>
                <a:xfrm rot="-3908568">
                  <a:off x="6486486" y="3505870"/>
                  <a:ext cx="58522" cy="585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99" name="Google Shape;299;p42"/>
                <p:cNvSpPr/>
                <p:nvPr/>
              </p:nvSpPr>
              <p:spPr>
                <a:xfrm>
                  <a:off x="6761549" y="2697728"/>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2"/>
                <p:cNvSpPr txBox="1"/>
                <p:nvPr/>
              </p:nvSpPr>
              <p:spPr>
                <a:xfrm>
                  <a:off x="6779551" y="2715730"/>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Marketing </a:t>
                  </a:r>
                  <a:endParaRPr sz="1400" b="0" i="0" u="none" strike="noStrike" cap="none">
                    <a:solidFill>
                      <a:srgbClr val="000000"/>
                    </a:solidFill>
                    <a:latin typeface="Arial"/>
                    <a:ea typeface="Arial"/>
                    <a:cs typeface="Arial"/>
                    <a:sym typeface="Arial"/>
                  </a:endParaRPr>
                </a:p>
              </p:txBody>
            </p:sp>
            <p:sp>
              <p:nvSpPr>
                <p:cNvPr id="301" name="Google Shape;301;p42"/>
                <p:cNvSpPr/>
                <p:nvPr/>
              </p:nvSpPr>
              <p:spPr>
                <a:xfrm rot="-2142358">
                  <a:off x="6212958" y="3875255"/>
                  <a:ext cx="605525" cy="26644"/>
                </a:xfrm>
                <a:custGeom>
                  <a:avLst/>
                  <a:gdLst/>
                  <a:ahLst/>
                  <a:cxnLst/>
                  <a:rect l="l" t="t" r="r" b="b"/>
                  <a:pathLst>
                    <a:path w="120000" h="120000" extrusionOk="0">
                      <a:moveTo>
                        <a:pt x="0" y="60000"/>
                      </a:moveTo>
                      <a:lnTo>
                        <a:pt x="120000" y="60000"/>
                      </a:lnTo>
                    </a:path>
                  </a:pathLst>
                </a:custGeom>
                <a:noFill/>
                <a:ln w="25400" cap="flat" cmpd="sng">
                  <a:solidFill>
                    <a:srgbClr val="35425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2"/>
                <p:cNvSpPr txBox="1"/>
                <p:nvPr/>
              </p:nvSpPr>
              <p:spPr>
                <a:xfrm rot="-2144129">
                  <a:off x="6500565" y="3873422"/>
                  <a:ext cx="30306" cy="303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3" name="Google Shape;303;p42"/>
                <p:cNvSpPr/>
                <p:nvPr/>
              </p:nvSpPr>
              <p:spPr>
                <a:xfrm>
                  <a:off x="6761549" y="3404558"/>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2"/>
                <p:cNvSpPr txBox="1"/>
                <p:nvPr/>
              </p:nvSpPr>
              <p:spPr>
                <a:xfrm>
                  <a:off x="6779551" y="3422560"/>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Transportation </a:t>
                  </a:r>
                  <a:endParaRPr sz="1400" b="0" i="0" u="none" strike="noStrike" cap="none">
                    <a:solidFill>
                      <a:srgbClr val="000000"/>
                    </a:solidFill>
                    <a:latin typeface="Arial"/>
                    <a:ea typeface="Arial"/>
                    <a:cs typeface="Arial"/>
                    <a:sym typeface="Arial"/>
                  </a:endParaRPr>
                </a:p>
              </p:txBody>
            </p:sp>
            <p:sp>
              <p:nvSpPr>
                <p:cNvPr id="305" name="Google Shape;305;p42"/>
                <p:cNvSpPr/>
                <p:nvPr/>
              </p:nvSpPr>
              <p:spPr>
                <a:xfrm rot="2142358">
                  <a:off x="6212901" y="4228656"/>
                  <a:ext cx="605525" cy="26644"/>
                </a:xfrm>
                <a:custGeom>
                  <a:avLst/>
                  <a:gdLst/>
                  <a:ahLst/>
                  <a:cxnLst/>
                  <a:rect l="l" t="t" r="r" b="b"/>
                  <a:pathLst>
                    <a:path w="120000" h="120000" extrusionOk="0">
                      <a:moveTo>
                        <a:pt x="0" y="60000"/>
                      </a:moveTo>
                      <a:lnTo>
                        <a:pt x="120000" y="60000"/>
                      </a:lnTo>
                    </a:path>
                  </a:pathLst>
                </a:custGeom>
                <a:noFill/>
                <a:ln w="25400" cap="flat" cmpd="sng">
                  <a:solidFill>
                    <a:srgbClr val="35425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2"/>
                <p:cNvSpPr txBox="1"/>
                <p:nvPr/>
              </p:nvSpPr>
              <p:spPr>
                <a:xfrm rot="2144129">
                  <a:off x="6500535" y="4226867"/>
                  <a:ext cx="30306" cy="303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7" name="Google Shape;307;p42"/>
                <p:cNvSpPr/>
                <p:nvPr/>
              </p:nvSpPr>
              <p:spPr>
                <a:xfrm>
                  <a:off x="6761549" y="4111388"/>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2"/>
                <p:cNvSpPr/>
                <p:nvPr/>
              </p:nvSpPr>
              <p:spPr>
                <a:xfrm rot="3907143">
                  <a:off x="5931285" y="4581981"/>
                  <a:ext cx="1168671" cy="26715"/>
                </a:xfrm>
                <a:custGeom>
                  <a:avLst/>
                  <a:gdLst/>
                  <a:ahLst/>
                  <a:cxnLst/>
                  <a:rect l="l" t="t" r="r" b="b"/>
                  <a:pathLst>
                    <a:path w="120000" h="120000" extrusionOk="0">
                      <a:moveTo>
                        <a:pt x="0" y="60000"/>
                      </a:moveTo>
                      <a:lnTo>
                        <a:pt x="120000" y="60000"/>
                      </a:lnTo>
                    </a:path>
                  </a:pathLst>
                </a:custGeom>
                <a:noFill/>
                <a:ln w="25400" cap="flat" cmpd="sng">
                  <a:solidFill>
                    <a:srgbClr val="35425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2"/>
                <p:cNvSpPr txBox="1"/>
                <p:nvPr/>
              </p:nvSpPr>
              <p:spPr>
                <a:xfrm rot="3908568">
                  <a:off x="6486398" y="4566202"/>
                  <a:ext cx="58522" cy="585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10" name="Google Shape;310;p42"/>
                <p:cNvSpPr/>
                <p:nvPr/>
              </p:nvSpPr>
              <p:spPr>
                <a:xfrm>
                  <a:off x="6761549" y="4818217"/>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2"/>
                <p:cNvSpPr/>
                <p:nvPr/>
              </p:nvSpPr>
              <p:spPr>
                <a:xfrm rot="4466988">
                  <a:off x="5598551" y="4935428"/>
                  <a:ext cx="1834137" cy="26786"/>
                </a:xfrm>
                <a:custGeom>
                  <a:avLst/>
                  <a:gdLst/>
                  <a:ahLst/>
                  <a:cxnLst/>
                  <a:rect l="l" t="t" r="r" b="b"/>
                  <a:pathLst>
                    <a:path w="120000" h="120000" extrusionOk="0">
                      <a:moveTo>
                        <a:pt x="0" y="60000"/>
                      </a:moveTo>
                      <a:lnTo>
                        <a:pt x="120000" y="60000"/>
                      </a:lnTo>
                    </a:path>
                  </a:pathLst>
                </a:custGeom>
                <a:noFill/>
                <a:ln w="25400" cap="flat" cmpd="sng">
                  <a:solidFill>
                    <a:srgbClr val="35425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2"/>
                <p:cNvSpPr txBox="1"/>
                <p:nvPr/>
              </p:nvSpPr>
              <p:spPr>
                <a:xfrm rot="4467952">
                  <a:off x="6469701" y="4902980"/>
                  <a:ext cx="91855" cy="918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313" name="Google Shape;313;p42"/>
                <p:cNvSpPr/>
                <p:nvPr/>
              </p:nvSpPr>
              <p:spPr>
                <a:xfrm>
                  <a:off x="6761549" y="5525047"/>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2"/>
                <p:cNvSpPr txBox="1"/>
                <p:nvPr/>
              </p:nvSpPr>
              <p:spPr>
                <a:xfrm>
                  <a:off x="6089012" y="6181621"/>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Extreme Weather</a:t>
                  </a:r>
                  <a:endParaRPr sz="1400" b="0" i="0" u="none" strike="noStrike" cap="none">
                    <a:solidFill>
                      <a:srgbClr val="000000"/>
                    </a:solidFill>
                    <a:latin typeface="Arial"/>
                    <a:ea typeface="Arial"/>
                    <a:cs typeface="Arial"/>
                    <a:sym typeface="Arial"/>
                  </a:endParaRPr>
                </a:p>
              </p:txBody>
            </p:sp>
            <p:cxnSp>
              <p:nvCxnSpPr>
                <p:cNvPr id="315" name="Google Shape;315;p42"/>
                <p:cNvCxnSpPr>
                  <a:endCxn id="316" idx="1"/>
                </p:cNvCxnSpPr>
                <p:nvPr/>
              </p:nvCxnSpPr>
              <p:spPr>
                <a:xfrm>
                  <a:off x="6261451" y="4068767"/>
                  <a:ext cx="518100" cy="2448300"/>
                </a:xfrm>
                <a:prstGeom prst="straightConnector1">
                  <a:avLst/>
                </a:prstGeom>
                <a:noFill/>
                <a:ln w="25400" cap="flat" cmpd="sng">
                  <a:solidFill>
                    <a:srgbClr val="354254"/>
                  </a:solidFill>
                  <a:prstDash val="solid"/>
                  <a:round/>
                  <a:headEnd type="none" w="sm" len="sm"/>
                  <a:tailEnd type="none" w="sm" len="sm"/>
                </a:ln>
              </p:spPr>
            </p:cxnSp>
            <p:sp>
              <p:nvSpPr>
                <p:cNvPr id="316" name="Google Shape;316;p42"/>
                <p:cNvSpPr/>
                <p:nvPr/>
              </p:nvSpPr>
              <p:spPr>
                <a:xfrm>
                  <a:off x="6779551" y="6209717"/>
                  <a:ext cx="1229400" cy="614700"/>
                </a:xfrm>
                <a:prstGeom prst="roundRect">
                  <a:avLst>
                    <a:gd name="adj" fmla="val 10000"/>
                  </a:avLst>
                </a:prstGeom>
                <a:solidFill>
                  <a:schemeClr val="dk2"/>
                </a:solidFill>
                <a:ln>
                  <a:noFill/>
                </a:ln>
                <a:effectLst>
                  <a:outerShdw blurRad="40000" dist="20000" dir="5400000" rotWithShape="0">
                    <a:srgbClr val="000000">
                      <a:alpha val="3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2"/>
                <p:cNvSpPr txBox="1"/>
                <p:nvPr/>
              </p:nvSpPr>
              <p:spPr>
                <a:xfrm>
                  <a:off x="6761549" y="6220519"/>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Extreme Weather</a:t>
                  </a:r>
                  <a:endParaRPr sz="1400" b="0" i="0" u="none" strike="noStrike" cap="none">
                    <a:solidFill>
                      <a:srgbClr val="000000"/>
                    </a:solidFill>
                    <a:latin typeface="Arial"/>
                    <a:ea typeface="Arial"/>
                    <a:cs typeface="Arial"/>
                    <a:sym typeface="Arial"/>
                  </a:endParaRPr>
                </a:p>
              </p:txBody>
            </p:sp>
            <p:sp>
              <p:nvSpPr>
                <p:cNvPr id="318" name="Google Shape;318;p42"/>
                <p:cNvSpPr txBox="1"/>
                <p:nvPr/>
              </p:nvSpPr>
              <p:spPr>
                <a:xfrm>
                  <a:off x="6765395" y="5538891"/>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Regulatory </a:t>
                  </a:r>
                  <a:endParaRPr sz="1400" b="0" i="0" u="none" strike="noStrike" cap="none">
                    <a:solidFill>
                      <a:srgbClr val="000000"/>
                    </a:solidFill>
                    <a:latin typeface="Arial"/>
                    <a:ea typeface="Arial"/>
                    <a:cs typeface="Arial"/>
                    <a:sym typeface="Arial"/>
                  </a:endParaRPr>
                </a:p>
              </p:txBody>
            </p:sp>
            <p:sp>
              <p:nvSpPr>
                <p:cNvPr id="319" name="Google Shape;319;p42"/>
                <p:cNvSpPr txBox="1"/>
                <p:nvPr/>
              </p:nvSpPr>
              <p:spPr>
                <a:xfrm>
                  <a:off x="6743290" y="4830030"/>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Industrial </a:t>
                  </a:r>
                  <a:endParaRPr sz="1400" b="0" i="0" u="none" strike="noStrike" cap="none">
                    <a:solidFill>
                      <a:srgbClr val="000000"/>
                    </a:solidFill>
                    <a:latin typeface="Arial"/>
                    <a:ea typeface="Arial"/>
                    <a:cs typeface="Arial"/>
                    <a:sym typeface="Arial"/>
                  </a:endParaRPr>
                </a:p>
              </p:txBody>
            </p:sp>
            <p:sp>
              <p:nvSpPr>
                <p:cNvPr id="320" name="Google Shape;320;p42"/>
                <p:cNvSpPr txBox="1"/>
                <p:nvPr/>
              </p:nvSpPr>
              <p:spPr>
                <a:xfrm>
                  <a:off x="6761421" y="4130627"/>
                  <a:ext cx="1193400" cy="5787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Conference </a:t>
                  </a:r>
                  <a:endParaRPr sz="1400" b="0" i="0" u="none" strike="noStrike" cap="none">
                    <a:solidFill>
                      <a:srgbClr val="000000"/>
                    </a:solidFill>
                    <a:latin typeface="Arial"/>
                    <a:ea typeface="Arial"/>
                    <a:cs typeface="Arial"/>
                    <a:sym typeface="Arial"/>
                  </a:endParaRPr>
                </a:p>
              </p:txBody>
            </p:sp>
          </p:grpSp>
        </p:grpSp>
      </p:grpSp>
      <p:sp>
        <p:nvSpPr>
          <p:cNvPr id="321" name="Google Shape;321;p42"/>
          <p:cNvSpPr/>
          <p:nvPr/>
        </p:nvSpPr>
        <p:spPr>
          <a:xfrm>
            <a:off x="5073386" y="1617847"/>
            <a:ext cx="3688500" cy="5090700"/>
          </a:xfrm>
          <a:prstGeom prst="rect">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cxnSp>
        <p:nvCxnSpPr>
          <p:cNvPr id="326" name="Google Shape;326;p43"/>
          <p:cNvCxnSpPr/>
          <p:nvPr/>
        </p:nvCxnSpPr>
        <p:spPr>
          <a:xfrm>
            <a:off x="202336" y="1546412"/>
            <a:ext cx="8294700" cy="0"/>
          </a:xfrm>
          <a:prstGeom prst="straightConnector1">
            <a:avLst/>
          </a:prstGeom>
          <a:noFill/>
          <a:ln w="38100" cap="flat" cmpd="sng">
            <a:solidFill>
              <a:srgbClr val="2E75B5"/>
            </a:solidFill>
            <a:prstDash val="solid"/>
            <a:round/>
            <a:headEnd type="none" w="sm" len="sm"/>
            <a:tailEnd type="none" w="sm" len="sm"/>
          </a:ln>
          <a:effectLst>
            <a:outerShdw blurRad="50800" dist="38100" dir="5400000" algn="t" rotWithShape="0">
              <a:srgbClr val="000000">
                <a:alpha val="40000"/>
              </a:srgbClr>
            </a:outerShdw>
          </a:effectLst>
        </p:spPr>
      </p:cxnSp>
      <p:sp>
        <p:nvSpPr>
          <p:cNvPr id="327" name="Google Shape;327;p43"/>
          <p:cNvSpPr txBox="1">
            <a:spLocks noGrp="1"/>
          </p:cNvSpPr>
          <p:nvPr>
            <p:ph type="title"/>
          </p:nvPr>
        </p:nvSpPr>
        <p:spPr>
          <a:xfrm>
            <a:off x="135101" y="1054855"/>
            <a:ext cx="9027300" cy="59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Arial"/>
              <a:buNone/>
            </a:pPr>
            <a:r>
              <a:rPr lang="en-US" sz="3000" b="1" dirty="0">
                <a:latin typeface="Montserrat" panose="00000500000000000000" pitchFamily="2" charset="0"/>
                <a:ea typeface="Arial"/>
                <a:cs typeface="Arial"/>
                <a:sym typeface="Arial"/>
              </a:rPr>
              <a:t>MS4 Bootcamp Objectives </a:t>
            </a:r>
            <a:endParaRPr sz="3000" dirty="0">
              <a:latin typeface="Montserrat" panose="00000500000000000000" pitchFamily="2" charset="0"/>
            </a:endParaRPr>
          </a:p>
        </p:txBody>
      </p:sp>
      <p:grpSp>
        <p:nvGrpSpPr>
          <p:cNvPr id="328" name="Google Shape;328;p43"/>
          <p:cNvGrpSpPr/>
          <p:nvPr/>
        </p:nvGrpSpPr>
        <p:grpSpPr>
          <a:xfrm>
            <a:off x="-13448" y="-1"/>
            <a:ext cx="9049872" cy="806824"/>
            <a:chOff x="-13448" y="-1"/>
            <a:chExt cx="9049872" cy="806824"/>
          </a:xfrm>
        </p:grpSpPr>
        <p:pic>
          <p:nvPicPr>
            <p:cNvPr id="329" name="Google Shape;329;p43"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330" name="Google Shape;330;p43" descr="http://www.pptgrounds.com/wp-content/uploads/2012/09/Elegant-Abstract-Blue-Backgrounds-PPT-1024x768.jpg"/>
            <p:cNvPicPr preferRelativeResize="0"/>
            <p:nvPr/>
          </p:nvPicPr>
          <p:blipFill rotWithShape="1">
            <a:blip r:embed="rId4">
              <a:alphaModFix/>
            </a:blip>
            <a:srcRect l="1515" t="50538" r="-594" b="21703"/>
            <a:stretch/>
          </p:blipFill>
          <p:spPr>
            <a:xfrm rot="10800000" flipH="1">
              <a:off x="-13448" y="-1"/>
              <a:ext cx="7046889" cy="806824"/>
            </a:xfrm>
            <a:prstGeom prst="rect">
              <a:avLst/>
            </a:prstGeom>
            <a:noFill/>
            <a:ln>
              <a:noFill/>
            </a:ln>
          </p:spPr>
        </p:pic>
      </p:grpSp>
      <p:sp>
        <p:nvSpPr>
          <p:cNvPr id="331" name="Google Shape;331;p43"/>
          <p:cNvSpPr txBox="1">
            <a:spLocks noGrp="1"/>
          </p:cNvSpPr>
          <p:nvPr>
            <p:ph type="body" idx="1"/>
          </p:nvPr>
        </p:nvSpPr>
        <p:spPr>
          <a:xfrm>
            <a:off x="202335" y="1792112"/>
            <a:ext cx="8294700" cy="47298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3600"/>
              <a:buChar char="•"/>
            </a:pPr>
            <a:r>
              <a:rPr lang="en-US" sz="3000" dirty="0"/>
              <a:t>Provide insight on the NPDES program</a:t>
            </a:r>
            <a:endParaRPr dirty="0"/>
          </a:p>
          <a:p>
            <a:pPr marL="0" lvl="0" indent="0" algn="l" rtl="0">
              <a:lnSpc>
                <a:spcPct val="100000"/>
              </a:lnSpc>
              <a:spcBef>
                <a:spcPts val="0"/>
              </a:spcBef>
              <a:spcAft>
                <a:spcPts val="0"/>
              </a:spcAft>
              <a:buSzPts val="3600"/>
              <a:buNone/>
            </a:pPr>
            <a:endParaRPr sz="1500" dirty="0"/>
          </a:p>
          <a:p>
            <a:pPr marL="228600" lvl="0" indent="-228600" algn="l" rtl="0">
              <a:lnSpc>
                <a:spcPct val="100000"/>
              </a:lnSpc>
              <a:spcBef>
                <a:spcPts val="0"/>
              </a:spcBef>
              <a:spcAft>
                <a:spcPts val="0"/>
              </a:spcAft>
              <a:buSzPts val="3600"/>
              <a:buChar char="•"/>
            </a:pPr>
            <a:r>
              <a:rPr lang="en-US" sz="3000" dirty="0"/>
              <a:t>Provide helpful information and tools MS4 communities need to manage a successful program, compliant with the Ohio Stormwater General Permit. </a:t>
            </a:r>
            <a:endParaRPr dirty="0"/>
          </a:p>
          <a:p>
            <a:pPr marL="0" lvl="0" indent="0" algn="l" rtl="0">
              <a:lnSpc>
                <a:spcPct val="100000"/>
              </a:lnSpc>
              <a:spcBef>
                <a:spcPts val="0"/>
              </a:spcBef>
              <a:spcAft>
                <a:spcPts val="0"/>
              </a:spcAft>
              <a:buSzPts val="3600"/>
              <a:buNone/>
            </a:pPr>
            <a:endParaRPr sz="1500" dirty="0"/>
          </a:p>
          <a:p>
            <a:pPr marL="228600" lvl="0" indent="-228600" algn="l" rtl="0">
              <a:lnSpc>
                <a:spcPct val="100000"/>
              </a:lnSpc>
              <a:spcBef>
                <a:spcPts val="0"/>
              </a:spcBef>
              <a:spcAft>
                <a:spcPts val="0"/>
              </a:spcAft>
              <a:buSzPts val="3600"/>
              <a:buChar char="•"/>
            </a:pPr>
            <a:r>
              <a:rPr lang="en-US" sz="3000" dirty="0"/>
              <a:t>Serve as a platform where existing successful MS4 communities will share their perspectives on the program elements.</a:t>
            </a:r>
            <a:endParaRPr sz="30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4"/>
          <p:cNvPicPr preferRelativeResize="0"/>
          <p:nvPr/>
        </p:nvPicPr>
        <p:blipFill rotWithShape="1">
          <a:blip r:embed="rId3">
            <a:alphaModFix/>
          </a:blip>
          <a:srcRect l="6797" r="2820"/>
          <a:stretch/>
        </p:blipFill>
        <p:spPr>
          <a:xfrm>
            <a:off x="4410675" y="2712803"/>
            <a:ext cx="4564800" cy="2673297"/>
          </a:xfrm>
          <a:prstGeom prst="rect">
            <a:avLst/>
          </a:prstGeom>
          <a:noFill/>
          <a:ln w="28575" cap="flat" cmpd="sng">
            <a:solidFill>
              <a:schemeClr val="dk2"/>
            </a:solidFill>
            <a:prstDash val="solid"/>
            <a:round/>
            <a:headEnd type="none" w="sm" len="sm"/>
            <a:tailEnd type="none" w="sm" len="sm"/>
          </a:ln>
        </p:spPr>
      </p:pic>
      <p:cxnSp>
        <p:nvCxnSpPr>
          <p:cNvPr id="337" name="Google Shape;337;p44"/>
          <p:cNvCxnSpPr/>
          <p:nvPr/>
        </p:nvCxnSpPr>
        <p:spPr>
          <a:xfrm>
            <a:off x="202336" y="1546412"/>
            <a:ext cx="8294767" cy="0"/>
          </a:xfrm>
          <a:prstGeom prst="straightConnector1">
            <a:avLst/>
          </a:prstGeom>
          <a:noFill/>
          <a:ln w="38100" cap="flat" cmpd="sng">
            <a:solidFill>
              <a:srgbClr val="2E75B5"/>
            </a:solidFill>
            <a:prstDash val="solid"/>
            <a:round/>
            <a:headEnd type="none" w="sm" len="sm"/>
            <a:tailEnd type="none" w="sm" len="sm"/>
          </a:ln>
          <a:effectLst>
            <a:outerShdw blurRad="50800" dist="38100" dir="5400000" algn="t" rotWithShape="0">
              <a:srgbClr val="000000">
                <a:alpha val="40000"/>
              </a:srgbClr>
            </a:outerShdw>
          </a:effectLst>
        </p:spPr>
      </p:cxnSp>
      <p:sp>
        <p:nvSpPr>
          <p:cNvPr id="338" name="Google Shape;338;p44"/>
          <p:cNvSpPr txBox="1">
            <a:spLocks noGrp="1"/>
          </p:cNvSpPr>
          <p:nvPr>
            <p:ph type="title"/>
          </p:nvPr>
        </p:nvSpPr>
        <p:spPr>
          <a:xfrm>
            <a:off x="135101" y="1054855"/>
            <a:ext cx="9027389" cy="5968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sz="3300" b="1" dirty="0">
                <a:latin typeface="Montserrat" panose="00000500000000000000" pitchFamily="2" charset="0"/>
                <a:ea typeface="Arial"/>
                <a:cs typeface="Arial"/>
                <a:sym typeface="Arial"/>
              </a:rPr>
              <a:t>Logistics and Housekeeping </a:t>
            </a:r>
            <a:br>
              <a:rPr lang="en-US" sz="3000" b="1" dirty="0">
                <a:latin typeface="Arial"/>
                <a:ea typeface="Arial"/>
                <a:cs typeface="Arial"/>
                <a:sym typeface="Arial"/>
              </a:rPr>
            </a:br>
            <a:r>
              <a:rPr lang="en-US" sz="3000" b="1" dirty="0">
                <a:latin typeface="Arial"/>
                <a:ea typeface="Arial"/>
                <a:cs typeface="Arial"/>
                <a:sym typeface="Arial"/>
              </a:rPr>
              <a:t> </a:t>
            </a:r>
            <a:endParaRPr dirty="0"/>
          </a:p>
        </p:txBody>
      </p:sp>
      <p:grpSp>
        <p:nvGrpSpPr>
          <p:cNvPr id="339" name="Google Shape;339;p44"/>
          <p:cNvGrpSpPr/>
          <p:nvPr/>
        </p:nvGrpSpPr>
        <p:grpSpPr>
          <a:xfrm>
            <a:off x="-13448" y="-1"/>
            <a:ext cx="9049872" cy="806824"/>
            <a:chOff x="-13448" y="-1"/>
            <a:chExt cx="9049872" cy="806824"/>
          </a:xfrm>
        </p:grpSpPr>
        <p:pic>
          <p:nvPicPr>
            <p:cNvPr id="340" name="Google Shape;340;p44" descr="Ohio Stormwater Association Logo"/>
            <p:cNvPicPr preferRelativeResize="0"/>
            <p:nvPr/>
          </p:nvPicPr>
          <p:blipFill rotWithShape="1">
            <a:blip r:embed="rId4">
              <a:alphaModFix/>
            </a:blip>
            <a:srcRect/>
            <a:stretch/>
          </p:blipFill>
          <p:spPr>
            <a:xfrm>
              <a:off x="7033442" y="97749"/>
              <a:ext cx="2002982" cy="611323"/>
            </a:xfrm>
            <a:prstGeom prst="rect">
              <a:avLst/>
            </a:prstGeom>
            <a:noFill/>
            <a:ln>
              <a:noFill/>
            </a:ln>
          </p:spPr>
        </p:pic>
        <p:pic>
          <p:nvPicPr>
            <p:cNvPr id="341" name="Google Shape;341;p44" descr="http://www.pptgrounds.com/wp-content/uploads/2012/09/Elegant-Abstract-Blue-Backgrounds-PPT-1024x768.jpg"/>
            <p:cNvPicPr preferRelativeResize="0"/>
            <p:nvPr/>
          </p:nvPicPr>
          <p:blipFill rotWithShape="1">
            <a:blip r:embed="rId5">
              <a:alphaModFix/>
            </a:blip>
            <a:srcRect l="1512" t="50538" r="-586" b="21704"/>
            <a:stretch/>
          </p:blipFill>
          <p:spPr>
            <a:xfrm rot="10800000" flipH="1">
              <a:off x="-13448" y="-1"/>
              <a:ext cx="7046889" cy="806824"/>
            </a:xfrm>
            <a:prstGeom prst="rect">
              <a:avLst/>
            </a:prstGeom>
            <a:noFill/>
            <a:ln>
              <a:noFill/>
            </a:ln>
          </p:spPr>
        </p:pic>
      </p:grpSp>
      <p:sp>
        <p:nvSpPr>
          <p:cNvPr id="342" name="Google Shape;342;p44"/>
          <p:cNvSpPr/>
          <p:nvPr/>
        </p:nvSpPr>
        <p:spPr>
          <a:xfrm>
            <a:off x="-154126" y="1841250"/>
            <a:ext cx="4564800" cy="5016900"/>
          </a:xfrm>
          <a:prstGeom prst="rect">
            <a:avLst/>
          </a:prstGeom>
          <a:noFill/>
          <a:ln>
            <a:noFill/>
          </a:ln>
        </p:spPr>
        <p:txBody>
          <a:bodyPr spcFirstLastPara="1" wrap="square" lIns="91425" tIns="45700" rIns="91425" bIns="45700" anchor="t" anchorCtr="0">
            <a:noAutofit/>
          </a:bodyPr>
          <a:lstStyle/>
          <a:p>
            <a:pPr marL="914400" marR="0" lvl="1" indent="-457200" algn="l" rtl="0">
              <a:lnSpc>
                <a:spcPct val="100000"/>
              </a:lnSpc>
              <a:spcBef>
                <a:spcPts val="0"/>
              </a:spcBef>
              <a:spcAft>
                <a:spcPts val="0"/>
              </a:spcAft>
              <a:buClr>
                <a:srgbClr val="000000"/>
              </a:buClr>
              <a:buSzPts val="3600"/>
              <a:buFont typeface="Arial"/>
              <a:buChar char="•"/>
            </a:pPr>
            <a:r>
              <a:rPr lang="en-US" sz="2600" b="0" i="0" u="none" strike="noStrike" cap="none">
                <a:solidFill>
                  <a:srgbClr val="000000"/>
                </a:solidFill>
                <a:latin typeface="Calibri"/>
                <a:ea typeface="Calibri"/>
                <a:cs typeface="Calibri"/>
                <a:sym typeface="Calibri"/>
              </a:rPr>
              <a:t>Please refrain from using  mobile phones in the training room and keep them on silent </a:t>
            </a:r>
            <a:endParaRPr sz="26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None/>
            </a:pPr>
            <a:endParaRPr sz="2600" b="0" i="0" u="none" strike="noStrike" cap="none">
              <a:solidFill>
                <a:srgbClr val="000000"/>
              </a:solidFill>
              <a:latin typeface="Calibri"/>
              <a:ea typeface="Calibri"/>
              <a:cs typeface="Calibri"/>
              <a:sym typeface="Calibri"/>
            </a:endParaRPr>
          </a:p>
          <a:p>
            <a:pPr marL="914400" marR="0" lvl="1" indent="-457200" algn="l" rtl="0">
              <a:lnSpc>
                <a:spcPct val="100000"/>
              </a:lnSpc>
              <a:spcBef>
                <a:spcPts val="0"/>
              </a:spcBef>
              <a:spcAft>
                <a:spcPts val="0"/>
              </a:spcAft>
              <a:buClr>
                <a:srgbClr val="000000"/>
              </a:buClr>
              <a:buSzPts val="3600"/>
              <a:buFont typeface="Arial"/>
              <a:buChar char="•"/>
            </a:pPr>
            <a:r>
              <a:rPr lang="en-US" sz="2600" b="0" i="0" u="none" strike="noStrike" cap="none">
                <a:solidFill>
                  <a:srgbClr val="000000"/>
                </a:solidFill>
                <a:latin typeface="Calibri"/>
                <a:ea typeface="Calibri"/>
                <a:cs typeface="Calibri"/>
                <a:sym typeface="Calibri"/>
              </a:rPr>
              <a:t>Breaks and Lunch </a:t>
            </a:r>
            <a:endParaRPr/>
          </a:p>
          <a:p>
            <a:pPr marL="0" marR="0" lvl="1" indent="0" algn="l" rtl="0">
              <a:lnSpc>
                <a:spcPct val="100000"/>
              </a:lnSpc>
              <a:spcBef>
                <a:spcPts val="0"/>
              </a:spcBef>
              <a:spcAft>
                <a:spcPts val="0"/>
              </a:spcAft>
              <a:buNone/>
            </a:pPr>
            <a:endParaRPr sz="2600" b="0" i="0" u="none" strike="noStrike" cap="none">
              <a:solidFill>
                <a:srgbClr val="000000"/>
              </a:solidFill>
              <a:latin typeface="Calibri"/>
              <a:ea typeface="Calibri"/>
              <a:cs typeface="Calibri"/>
              <a:sym typeface="Calibri"/>
            </a:endParaRPr>
          </a:p>
          <a:p>
            <a:pPr marL="914400" marR="0" lvl="1" indent="-457200" algn="l" rtl="0">
              <a:lnSpc>
                <a:spcPct val="100000"/>
              </a:lnSpc>
              <a:spcBef>
                <a:spcPts val="0"/>
              </a:spcBef>
              <a:spcAft>
                <a:spcPts val="0"/>
              </a:spcAft>
              <a:buClr>
                <a:srgbClr val="000000"/>
              </a:buClr>
              <a:buSzPts val="3600"/>
              <a:buFont typeface="Arial"/>
              <a:buChar char="•"/>
            </a:pPr>
            <a:r>
              <a:rPr lang="en-US" sz="2600" b="0" i="0" u="none" strike="noStrike" cap="none">
                <a:solidFill>
                  <a:srgbClr val="000000"/>
                </a:solidFill>
                <a:latin typeface="Calibri"/>
                <a:ea typeface="Calibri"/>
                <a:cs typeface="Calibri"/>
                <a:sym typeface="Calibri"/>
              </a:rPr>
              <a:t>Program Agenda &amp; CEUs</a:t>
            </a:r>
            <a:endParaRPr/>
          </a:p>
          <a:p>
            <a:pPr marL="457200" marR="0" lvl="1" indent="0" algn="l" rtl="0">
              <a:lnSpc>
                <a:spcPct val="100000"/>
              </a:lnSpc>
              <a:spcBef>
                <a:spcPts val="0"/>
              </a:spcBef>
              <a:spcAft>
                <a:spcPts val="0"/>
              </a:spcAft>
              <a:buNone/>
            </a:pPr>
            <a:endParaRPr sz="2600" b="0" i="0" u="none" strike="noStrike" cap="none">
              <a:solidFill>
                <a:srgbClr val="000000"/>
              </a:solidFill>
              <a:latin typeface="Calibri"/>
              <a:ea typeface="Calibri"/>
              <a:cs typeface="Calibri"/>
              <a:sym typeface="Calibri"/>
            </a:endParaRPr>
          </a:p>
          <a:p>
            <a:pPr marL="12001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1371600" marR="0" lvl="0" indent="-29210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pic>
        <p:nvPicPr>
          <p:cNvPr id="343" name="Google Shape;343;p44"/>
          <p:cNvPicPr preferRelativeResize="0"/>
          <p:nvPr/>
        </p:nvPicPr>
        <p:blipFill rotWithShape="1">
          <a:blip r:embed="rId6">
            <a:alphaModFix/>
          </a:blip>
          <a:srcRect/>
          <a:stretch/>
        </p:blipFill>
        <p:spPr>
          <a:xfrm>
            <a:off x="8220301" y="3270249"/>
            <a:ext cx="1030650" cy="11026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title"/>
          </p:nvPr>
        </p:nvSpPr>
        <p:spPr>
          <a:xfrm>
            <a:off x="419100" y="634650"/>
            <a:ext cx="7886700" cy="8841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3000" b="1" dirty="0">
                <a:solidFill>
                  <a:srgbClr val="010000"/>
                </a:solidFill>
                <a:highlight>
                  <a:srgbClr val="FFFFFF"/>
                </a:highlight>
                <a:latin typeface="Montserrat" panose="00000500000000000000" pitchFamily="2" charset="0"/>
                <a:ea typeface="Arial"/>
                <a:cs typeface="Arial"/>
                <a:sym typeface="Arial"/>
              </a:rPr>
              <a:t>CEUs, PDHs and Certificate Info</a:t>
            </a:r>
            <a:endParaRPr sz="3000" dirty="0">
              <a:latin typeface="Montserrat" panose="00000500000000000000" pitchFamily="2" charset="0"/>
            </a:endParaRPr>
          </a:p>
        </p:txBody>
      </p:sp>
      <p:sp>
        <p:nvSpPr>
          <p:cNvPr id="349" name="Google Shape;349;p45"/>
          <p:cNvSpPr txBox="1">
            <a:spLocks noGrp="1"/>
          </p:cNvSpPr>
          <p:nvPr>
            <p:ph type="body" idx="1"/>
          </p:nvPr>
        </p:nvSpPr>
        <p:spPr>
          <a:xfrm>
            <a:off x="323250" y="1349750"/>
            <a:ext cx="5309700" cy="5030700"/>
          </a:xfrm>
          <a:prstGeom prst="rect">
            <a:avLst/>
          </a:prstGeom>
          <a:noFill/>
          <a:ln>
            <a:noFill/>
          </a:ln>
        </p:spPr>
        <p:txBody>
          <a:bodyPr spcFirstLastPara="1" wrap="square" lIns="91425" tIns="45700" rIns="91425" bIns="45700" anchor="t" anchorCtr="0">
            <a:normAutofit fontScale="85000" lnSpcReduction="10000"/>
          </a:bodyPr>
          <a:lstStyle/>
          <a:p>
            <a:pPr marL="457200" lvl="0" indent="-379889" algn="l" rtl="0">
              <a:lnSpc>
                <a:spcPct val="115000"/>
              </a:lnSpc>
              <a:spcBef>
                <a:spcPts val="0"/>
              </a:spcBef>
              <a:spcAft>
                <a:spcPts val="0"/>
              </a:spcAft>
              <a:buSzPct val="100000"/>
              <a:buFont typeface="Arial"/>
              <a:buChar char="•"/>
            </a:pPr>
            <a:r>
              <a:rPr lang="en-US" sz="3050">
                <a:highlight>
                  <a:schemeClr val="lt1"/>
                </a:highlight>
                <a:latin typeface="Arial"/>
                <a:ea typeface="Arial"/>
                <a:cs typeface="Arial"/>
                <a:sym typeface="Arial"/>
              </a:rPr>
              <a:t>Attendees will received PDHs for this training. </a:t>
            </a:r>
            <a:endParaRPr sz="3050">
              <a:highlight>
                <a:schemeClr val="lt1"/>
              </a:highlight>
              <a:latin typeface="Arial"/>
              <a:ea typeface="Arial"/>
              <a:cs typeface="Arial"/>
              <a:sym typeface="Arial"/>
            </a:endParaRPr>
          </a:p>
          <a:p>
            <a:pPr marL="457200" lvl="0" indent="0" algn="l" rtl="0">
              <a:lnSpc>
                <a:spcPct val="115000"/>
              </a:lnSpc>
              <a:spcBef>
                <a:spcPts val="0"/>
              </a:spcBef>
              <a:spcAft>
                <a:spcPts val="0"/>
              </a:spcAft>
              <a:buNone/>
            </a:pPr>
            <a:endParaRPr sz="3050">
              <a:highlight>
                <a:schemeClr val="lt1"/>
              </a:highlight>
              <a:latin typeface="Arial"/>
              <a:ea typeface="Arial"/>
              <a:cs typeface="Arial"/>
              <a:sym typeface="Arial"/>
            </a:endParaRPr>
          </a:p>
          <a:p>
            <a:pPr marL="457200" lvl="0" indent="-379889" algn="l" rtl="0">
              <a:lnSpc>
                <a:spcPct val="115000"/>
              </a:lnSpc>
              <a:spcBef>
                <a:spcPts val="0"/>
              </a:spcBef>
              <a:spcAft>
                <a:spcPts val="0"/>
              </a:spcAft>
              <a:buSzPct val="100000"/>
              <a:buFont typeface="Arial"/>
              <a:buChar char="•"/>
            </a:pPr>
            <a:r>
              <a:rPr lang="en-US" sz="3050">
                <a:highlight>
                  <a:srgbClr val="FFFFFF"/>
                </a:highlight>
                <a:latin typeface="Arial"/>
                <a:ea typeface="Arial"/>
                <a:cs typeface="Arial"/>
                <a:sym typeface="Arial"/>
              </a:rPr>
              <a:t>To certify attendance for CEUs, attendees are required to sign in the AM and again in the PM, after lunch This will serve as your attendance confirmation.  </a:t>
            </a:r>
            <a:endParaRPr sz="3050">
              <a:highlight>
                <a:srgbClr val="FFFFFF"/>
              </a:highlight>
              <a:latin typeface="Arial"/>
              <a:ea typeface="Arial"/>
              <a:cs typeface="Arial"/>
              <a:sym typeface="Arial"/>
            </a:endParaRPr>
          </a:p>
          <a:p>
            <a:pPr marL="457200" lvl="0" indent="0" algn="l" rtl="0">
              <a:lnSpc>
                <a:spcPct val="115000"/>
              </a:lnSpc>
              <a:spcBef>
                <a:spcPts val="0"/>
              </a:spcBef>
              <a:spcAft>
                <a:spcPts val="0"/>
              </a:spcAft>
              <a:buSzPct val="84309"/>
              <a:buNone/>
            </a:pPr>
            <a:endParaRPr sz="3050">
              <a:highlight>
                <a:srgbClr val="FFFFFF"/>
              </a:highlight>
              <a:latin typeface="Arial"/>
              <a:ea typeface="Arial"/>
              <a:cs typeface="Arial"/>
              <a:sym typeface="Arial"/>
            </a:endParaRPr>
          </a:p>
          <a:p>
            <a:pPr marL="457200" lvl="0" indent="-379889" algn="l" rtl="0">
              <a:lnSpc>
                <a:spcPct val="115000"/>
              </a:lnSpc>
              <a:spcBef>
                <a:spcPts val="0"/>
              </a:spcBef>
              <a:spcAft>
                <a:spcPts val="0"/>
              </a:spcAft>
              <a:buSzPct val="100000"/>
              <a:buFont typeface="Arial"/>
              <a:buChar char="•"/>
            </a:pPr>
            <a:r>
              <a:rPr lang="en-US" sz="3050">
                <a:highlight>
                  <a:srgbClr val="FFFFFF"/>
                </a:highlight>
                <a:latin typeface="Arial"/>
                <a:ea typeface="Arial"/>
                <a:cs typeface="Arial"/>
                <a:sym typeface="Arial"/>
              </a:rPr>
              <a:t>Certificates of Attendance will be emailed after the event.</a:t>
            </a:r>
            <a:endParaRPr sz="3050">
              <a:highlight>
                <a:srgbClr val="FFFFFF"/>
              </a:highlight>
              <a:latin typeface="Arial"/>
              <a:ea typeface="Arial"/>
              <a:cs typeface="Arial"/>
              <a:sym typeface="Arial"/>
            </a:endParaRPr>
          </a:p>
          <a:p>
            <a:pPr marL="0" lvl="0" indent="0" algn="l" rtl="0">
              <a:lnSpc>
                <a:spcPct val="90000"/>
              </a:lnSpc>
              <a:spcBef>
                <a:spcPts val="0"/>
              </a:spcBef>
              <a:spcAft>
                <a:spcPts val="0"/>
              </a:spcAft>
              <a:buClr>
                <a:schemeClr val="dk1"/>
              </a:buClr>
              <a:buSzPct val="100000"/>
              <a:buNone/>
            </a:pPr>
            <a:endParaRPr/>
          </a:p>
        </p:txBody>
      </p:sp>
      <p:grpSp>
        <p:nvGrpSpPr>
          <p:cNvPr id="350" name="Google Shape;350;p45"/>
          <p:cNvGrpSpPr/>
          <p:nvPr/>
        </p:nvGrpSpPr>
        <p:grpSpPr>
          <a:xfrm>
            <a:off x="47064" y="0"/>
            <a:ext cx="9049872" cy="806824"/>
            <a:chOff x="-13448" y="-1"/>
            <a:chExt cx="9049872" cy="806824"/>
          </a:xfrm>
        </p:grpSpPr>
        <p:pic>
          <p:nvPicPr>
            <p:cNvPr id="351" name="Google Shape;351;p45"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352" name="Google Shape;352;p45" descr="http://www.pptgrounds.com/wp-content/uploads/2012/09/Elegant-Abstract-Blue-Backgrounds-PPT-1024x768.jpg"/>
            <p:cNvPicPr preferRelativeResize="0"/>
            <p:nvPr/>
          </p:nvPicPr>
          <p:blipFill rotWithShape="1">
            <a:blip r:embed="rId4">
              <a:alphaModFix/>
            </a:blip>
            <a:srcRect l="1515" t="50538" r="-594" b="21703"/>
            <a:stretch/>
          </p:blipFill>
          <p:spPr>
            <a:xfrm rot="10800000" flipH="1">
              <a:off x="-13448" y="-1"/>
              <a:ext cx="7046889" cy="806824"/>
            </a:xfrm>
            <a:prstGeom prst="rect">
              <a:avLst/>
            </a:prstGeom>
            <a:noFill/>
            <a:ln>
              <a:noFill/>
            </a:ln>
          </p:spPr>
        </p:pic>
      </p:grpSp>
      <p:pic>
        <p:nvPicPr>
          <p:cNvPr id="353" name="Google Shape;353;p45" title="Approved PDHs Seal Blue.png"/>
          <p:cNvPicPr preferRelativeResize="0"/>
          <p:nvPr/>
        </p:nvPicPr>
        <p:blipFill>
          <a:blip r:embed="rId5">
            <a:alphaModFix/>
          </a:blip>
          <a:stretch>
            <a:fillRect/>
          </a:stretch>
        </p:blipFill>
        <p:spPr>
          <a:xfrm>
            <a:off x="5999075" y="2202975"/>
            <a:ext cx="2882225" cy="2905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cxnSp>
        <p:nvCxnSpPr>
          <p:cNvPr id="358" name="Google Shape;358;p46"/>
          <p:cNvCxnSpPr/>
          <p:nvPr/>
        </p:nvCxnSpPr>
        <p:spPr>
          <a:xfrm>
            <a:off x="202336" y="1546412"/>
            <a:ext cx="8294767" cy="0"/>
          </a:xfrm>
          <a:prstGeom prst="straightConnector1">
            <a:avLst/>
          </a:prstGeom>
          <a:noFill/>
          <a:ln w="38100" cap="flat" cmpd="sng">
            <a:solidFill>
              <a:srgbClr val="2E75B5"/>
            </a:solidFill>
            <a:prstDash val="solid"/>
            <a:round/>
            <a:headEnd type="none" w="sm" len="sm"/>
            <a:tailEnd type="none" w="sm" len="sm"/>
          </a:ln>
          <a:effectLst>
            <a:outerShdw blurRad="50800" dist="38100" dir="5400000" algn="t" rotWithShape="0">
              <a:srgbClr val="000000">
                <a:alpha val="40000"/>
              </a:srgbClr>
            </a:outerShdw>
          </a:effectLst>
        </p:spPr>
      </p:cxnSp>
      <p:grpSp>
        <p:nvGrpSpPr>
          <p:cNvPr id="359" name="Google Shape;359;p46"/>
          <p:cNvGrpSpPr/>
          <p:nvPr/>
        </p:nvGrpSpPr>
        <p:grpSpPr>
          <a:xfrm>
            <a:off x="-13448" y="-1"/>
            <a:ext cx="9049872" cy="806824"/>
            <a:chOff x="-13448" y="-1"/>
            <a:chExt cx="9049872" cy="806824"/>
          </a:xfrm>
        </p:grpSpPr>
        <p:pic>
          <p:nvPicPr>
            <p:cNvPr id="360" name="Google Shape;360;p46" descr="Ohio Stormwater Association Logo"/>
            <p:cNvPicPr preferRelativeResize="0"/>
            <p:nvPr/>
          </p:nvPicPr>
          <p:blipFill rotWithShape="1">
            <a:blip r:embed="rId3">
              <a:alphaModFix/>
            </a:blip>
            <a:srcRect/>
            <a:stretch/>
          </p:blipFill>
          <p:spPr>
            <a:xfrm>
              <a:off x="7033442" y="97749"/>
              <a:ext cx="2002982" cy="611323"/>
            </a:xfrm>
            <a:prstGeom prst="rect">
              <a:avLst/>
            </a:prstGeom>
            <a:noFill/>
            <a:ln>
              <a:noFill/>
            </a:ln>
          </p:spPr>
        </p:pic>
        <p:pic>
          <p:nvPicPr>
            <p:cNvPr id="361" name="Google Shape;361;p46" descr="http://www.pptgrounds.com/wp-content/uploads/2012/09/Elegant-Abstract-Blue-Backgrounds-PPT-1024x768.jpg"/>
            <p:cNvPicPr preferRelativeResize="0"/>
            <p:nvPr/>
          </p:nvPicPr>
          <p:blipFill rotWithShape="1">
            <a:blip r:embed="rId4">
              <a:alphaModFix/>
            </a:blip>
            <a:srcRect l="1512" t="50538" r="-586" b="21704"/>
            <a:stretch/>
          </p:blipFill>
          <p:spPr>
            <a:xfrm rot="10800000" flipH="1">
              <a:off x="-13448" y="-1"/>
              <a:ext cx="7046889" cy="806824"/>
            </a:xfrm>
            <a:prstGeom prst="rect">
              <a:avLst/>
            </a:prstGeom>
            <a:noFill/>
            <a:ln>
              <a:noFill/>
            </a:ln>
          </p:spPr>
        </p:pic>
      </p:grpSp>
      <p:sp>
        <p:nvSpPr>
          <p:cNvPr id="362" name="Google Shape;362;p46"/>
          <p:cNvSpPr txBox="1">
            <a:spLocks noGrp="1"/>
          </p:cNvSpPr>
          <p:nvPr>
            <p:ph type="body" idx="1"/>
          </p:nvPr>
        </p:nvSpPr>
        <p:spPr>
          <a:xfrm>
            <a:off x="202336" y="1823487"/>
            <a:ext cx="8313014" cy="46848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SzPts val="3600"/>
              <a:buNone/>
            </a:pPr>
            <a:r>
              <a:rPr lang="en-US" sz="3600" b="1" dirty="0">
                <a:latin typeface="Montserrat" panose="00000500000000000000" pitchFamily="2" charset="0"/>
                <a:ea typeface="Arial"/>
                <a:cs typeface="Arial"/>
                <a:sym typeface="Arial"/>
              </a:rPr>
              <a:t>Thank you for your</a:t>
            </a:r>
            <a:endParaRPr dirty="0">
              <a:latin typeface="Montserrat" panose="00000500000000000000" pitchFamily="2" charset="0"/>
              <a:ea typeface="Arial"/>
              <a:cs typeface="Arial"/>
              <a:sym typeface="Arial"/>
            </a:endParaRPr>
          </a:p>
          <a:p>
            <a:pPr marL="0" lvl="0" indent="0" algn="ctr" rtl="0">
              <a:lnSpc>
                <a:spcPct val="90000"/>
              </a:lnSpc>
              <a:spcBef>
                <a:spcPts val="1000"/>
              </a:spcBef>
              <a:spcAft>
                <a:spcPts val="0"/>
              </a:spcAft>
              <a:buSzPts val="3600"/>
              <a:buNone/>
            </a:pPr>
            <a:r>
              <a:rPr lang="en-US" sz="3600" b="1" dirty="0">
                <a:latin typeface="Montserrat" panose="00000500000000000000" pitchFamily="2" charset="0"/>
                <a:ea typeface="Arial"/>
                <a:cs typeface="Arial"/>
                <a:sym typeface="Arial"/>
              </a:rPr>
              <a:t>attention!</a:t>
            </a:r>
            <a:endParaRPr sz="2400" dirty="0">
              <a:latin typeface="Montserrat" panose="00000500000000000000" pitchFamily="2" charset="0"/>
              <a:ea typeface="Arial"/>
              <a:cs typeface="Arial"/>
              <a:sym typeface="Arial"/>
            </a:endParaRPr>
          </a:p>
          <a:p>
            <a:pPr marL="457200" lvl="1" indent="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685800" lvl="1" indent="-8763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685800" lvl="1" indent="-8763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685800" lvl="1" indent="-87630" algn="l" rtl="0">
              <a:lnSpc>
                <a:spcPct val="90000"/>
              </a:lnSpc>
              <a:spcBef>
                <a:spcPts val="500"/>
              </a:spcBef>
              <a:spcAft>
                <a:spcPts val="0"/>
              </a:spcAft>
              <a:buClr>
                <a:schemeClr val="dk1"/>
              </a:buClr>
              <a:buSzPts val="2400"/>
              <a:buNone/>
            </a:pPr>
            <a:endParaRPr dirty="0"/>
          </a:p>
          <a:p>
            <a:pPr marL="685800" lvl="1" indent="-87630" algn="l" rtl="0">
              <a:lnSpc>
                <a:spcPct val="90000"/>
              </a:lnSpc>
              <a:spcBef>
                <a:spcPts val="500"/>
              </a:spcBef>
              <a:spcAft>
                <a:spcPts val="0"/>
              </a:spcAft>
              <a:buClr>
                <a:schemeClr val="dk1"/>
              </a:buClr>
              <a:buSzPts val="2400"/>
              <a:buNone/>
            </a:pPr>
            <a:endParaRPr dirty="0"/>
          </a:p>
          <a:p>
            <a:pPr marL="685800" lvl="1" indent="-87630" algn="l" rtl="0">
              <a:lnSpc>
                <a:spcPct val="90000"/>
              </a:lnSpc>
              <a:spcBef>
                <a:spcPts val="500"/>
              </a:spcBef>
              <a:spcAft>
                <a:spcPts val="0"/>
              </a:spcAft>
              <a:buClr>
                <a:schemeClr val="dk1"/>
              </a:buClr>
              <a:buSzPts val="24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2421</Words>
  <Application>Microsoft Office PowerPoint</Application>
  <PresentationFormat>On-screen Show (4:3)</PresentationFormat>
  <Paragraphs>350</Paragraphs>
  <Slides>24</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Calibri</vt:lpstr>
      <vt:lpstr>Noto Sans Symbols</vt:lpstr>
      <vt:lpstr>Montserrat</vt:lpstr>
      <vt:lpstr>Arial Narrow</vt:lpstr>
      <vt:lpstr>Arial</vt:lpstr>
      <vt:lpstr>Courier New</vt:lpstr>
      <vt:lpstr>Office Theme</vt:lpstr>
      <vt:lpstr>2_Office Theme</vt:lpstr>
      <vt:lpstr>1_Office Theme</vt:lpstr>
      <vt:lpstr>Office Theme</vt:lpstr>
      <vt:lpstr>   Please Scan QR Code to complete the  Morning attendance confirmation  </vt:lpstr>
      <vt:lpstr>OSWA Organization Overview</vt:lpstr>
      <vt:lpstr>Board of Directors</vt:lpstr>
      <vt:lpstr>Join the Ohio Stormwater Association!</vt:lpstr>
      <vt:lpstr>Join a Committee!</vt:lpstr>
      <vt:lpstr>MS4 Bootcamp Objectives </vt:lpstr>
      <vt:lpstr>Logistics and Housekeeping   </vt:lpstr>
      <vt:lpstr>CEUs, PDHs and Certificate Info</vt:lpstr>
      <vt:lpstr>PowerPoint Presentation</vt:lpstr>
      <vt:lpstr>PowerPoint Presentation</vt:lpstr>
      <vt:lpstr>   REMINDER Please Scan QR Code to  complete the  Morning attendance confirmation  </vt:lpstr>
      <vt:lpstr>   Please Scan QR Code to complete the  Afternoon attendance confirmation  </vt:lpstr>
      <vt:lpstr>   REMINDER Please Scan QR Code to  complete the  Afternoon attendance confirmation  </vt:lpstr>
      <vt:lpstr>2026 MS4 BOOTCAMP TRAINING Kalahari Resort – Cypress  Closing Remarks  </vt:lpstr>
      <vt:lpstr>OSWA Education Committee</vt:lpstr>
      <vt:lpstr>Get Involved: Join a Committee</vt:lpstr>
      <vt:lpstr>Get Involved: Join the Ohio Stormwater Association!</vt:lpstr>
      <vt:lpstr>Get Involved: Sponsorship Opportunities Available!</vt:lpstr>
      <vt:lpstr>2026 Webinar Dates</vt:lpstr>
      <vt:lpstr>Thank you to our Presenters </vt:lpstr>
      <vt:lpstr>PowerPoint Presentation</vt:lpstr>
      <vt:lpstr>Thank YOU OSWA Affiliates!</vt:lpstr>
      <vt:lpstr>CEUs and PDHs and Certificate Info</vt:lpstr>
      <vt:lpstr>  THANK YOU!!!!  For joining us at the   2026 OSWA MS4  BOOTCAMP TRAINING Kalahari Resort – Cypress  May 6, 2026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Scan QR Code to complete the  Morning attendance confirmation</dc:title>
  <dc:creator>Weeks, Lashawna</dc:creator>
  <cp:lastModifiedBy>Weeks, Lashawna</cp:lastModifiedBy>
  <cp:revision>2</cp:revision>
  <dcterms:modified xsi:type="dcterms:W3CDTF">2026-05-06T13:55:33Z</dcterms:modified>
</cp:coreProperties>
</file>