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2"/>
  </p:notesMasterIdLst>
  <p:handoutMasterIdLst>
    <p:handoutMasterId r:id="rId33"/>
  </p:handoutMasterIdLst>
  <p:sldIdLst>
    <p:sldId id="256" r:id="rId2"/>
    <p:sldId id="343" r:id="rId3"/>
    <p:sldId id="257" r:id="rId4"/>
    <p:sldId id="323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2" r:id="rId30"/>
    <p:sldId id="292" r:id="rId31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7029" autoAdjust="0"/>
  </p:normalViewPr>
  <p:slideViewPr>
    <p:cSldViewPr>
      <p:cViewPr>
        <p:scale>
          <a:sx n="100" d="100"/>
          <a:sy n="100" d="100"/>
        </p:scale>
        <p:origin x="-2010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B05178D7-895F-4FB3-AECB-3E46B7A9CCF5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3"/>
            <a:ext cx="4028440" cy="3505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3"/>
            <a:ext cx="4028440" cy="3505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52EC14C7-4829-4325-904F-BFF37C0CC1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482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158" cy="350641"/>
          </a:xfrm>
          <a:prstGeom prst="rect">
            <a:avLst/>
          </a:prstGeom>
        </p:spPr>
        <p:txBody>
          <a:bodyPr vert="horz" lIns="92112" tIns="46055" rIns="92112" bIns="4605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6120" y="1"/>
            <a:ext cx="4028158" cy="350641"/>
          </a:xfrm>
          <a:prstGeom prst="rect">
            <a:avLst/>
          </a:prstGeom>
        </p:spPr>
        <p:txBody>
          <a:bodyPr vert="horz" lIns="92112" tIns="46055" rIns="92112" bIns="46055" rtlCol="0"/>
          <a:lstStyle>
            <a:lvl1pPr algn="r">
              <a:defRPr sz="1200"/>
            </a:lvl1pPr>
          </a:lstStyle>
          <a:p>
            <a:fld id="{8468ED49-1124-41C4-A059-7A8F0014F2D7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2" tIns="46055" rIns="92112" bIns="4605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068" y="3330484"/>
            <a:ext cx="7436270" cy="3154559"/>
          </a:xfrm>
          <a:prstGeom prst="rect">
            <a:avLst/>
          </a:prstGeom>
        </p:spPr>
        <p:txBody>
          <a:bodyPr vert="horz" lIns="92112" tIns="46055" rIns="92112" bIns="4605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556"/>
            <a:ext cx="4028158" cy="350641"/>
          </a:xfrm>
          <a:prstGeom prst="rect">
            <a:avLst/>
          </a:prstGeom>
        </p:spPr>
        <p:txBody>
          <a:bodyPr vert="horz" lIns="92112" tIns="46055" rIns="92112" bIns="4605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6120" y="6658556"/>
            <a:ext cx="4028158" cy="350641"/>
          </a:xfrm>
          <a:prstGeom prst="rect">
            <a:avLst/>
          </a:prstGeom>
        </p:spPr>
        <p:txBody>
          <a:bodyPr vert="horz" lIns="92112" tIns="46055" rIns="92112" bIns="46055" rtlCol="0" anchor="b"/>
          <a:lstStyle>
            <a:lvl1pPr algn="r">
              <a:defRPr sz="1200"/>
            </a:lvl1pPr>
          </a:lstStyle>
          <a:p>
            <a:fld id="{E1C475BB-86D8-4F65-BCAB-E42977A293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4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are we doing to help keep</a:t>
            </a:r>
            <a:r>
              <a:rPr lang="en-US" baseline="0" dirty="0" smtClean="0"/>
              <a:t> our BMPs working?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475BB-86D8-4F65-BCAB-E42977A293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20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FF76-D0C3-4607-9FD4-505F2E659519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A33B-5D47-4812-93CB-673B8B4BD8FF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03/12/2014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ODOT OFF-SITE MITIGATION PROGRAM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A33B-5D47-4812-93CB-673B8B4BD8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FF76-D0C3-4607-9FD4-505F2E659519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A33B-5D47-4812-93CB-673B8B4BD8FF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83092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83092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FF76-D0C3-4607-9FD4-505F2E659519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A33B-5D47-4812-93CB-673B8B4BD8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43712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FF76-D0C3-4607-9FD4-505F2E659519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A33B-5D47-4812-93CB-673B8B4BD8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FF76-D0C3-4607-9FD4-505F2E659519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A33B-5D47-4812-93CB-673B8B4BD8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800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47FF76-D0C3-4607-9FD4-505F2E659519}" type="datetimeFigureOut">
              <a:rPr lang="en-US" smtClean="0"/>
              <a:t>10/10/2014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65A33B-5D47-4812-93CB-673B8B4BD8FF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30" y="0"/>
            <a:ext cx="1137832" cy="11414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6" r:id="rId5"/>
    <p:sldLayoutId id="2147483787" r:id="rId6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MAKES STORMWATER BMPS WORK?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 OF BMP TREATMENT MECHANISMS</a:t>
            </a:r>
          </a:p>
          <a:p>
            <a:endParaRPr lang="en-US" dirty="0"/>
          </a:p>
          <a:p>
            <a:r>
              <a:rPr lang="en-US" dirty="0" smtClean="0"/>
              <a:t>JON PRIER, P.E. - ODNR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3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6278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Main Points</a:t>
            </a:r>
            <a:endParaRPr lang="en-US" dirty="0"/>
          </a:p>
        </p:txBody>
      </p:sp>
      <p:sp>
        <p:nvSpPr>
          <p:cNvPr id="3" name="Flowchart: Process 2"/>
          <p:cNvSpPr/>
          <p:nvPr/>
        </p:nvSpPr>
        <p:spPr>
          <a:xfrm>
            <a:off x="381000" y="1828800"/>
            <a:ext cx="3200400" cy="1066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+mj-lt"/>
              </a:rPr>
              <a:t>DESIGN</a:t>
            </a:r>
            <a:endParaRPr 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381001" y="3800475"/>
            <a:ext cx="3200400" cy="1066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+mj-lt"/>
              </a:rPr>
              <a:t>MAINTENANCE</a:t>
            </a:r>
            <a:endParaRPr 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5181600" y="3810000"/>
            <a:ext cx="3200400" cy="10668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+mj-lt"/>
              </a:rPr>
              <a:t>PERFORMANCE</a:t>
            </a:r>
            <a:endParaRPr lang="en-US" sz="36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" name="Straight Arrow Connector 4"/>
          <p:cNvCxnSpPr>
            <a:stCxn id="6" idx="3"/>
            <a:endCxn id="7" idx="1"/>
          </p:cNvCxnSpPr>
          <p:nvPr/>
        </p:nvCxnSpPr>
        <p:spPr>
          <a:xfrm>
            <a:off x="3581401" y="4333875"/>
            <a:ext cx="1600199" cy="95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" idx="2"/>
            <a:endCxn id="6" idx="0"/>
          </p:cNvCxnSpPr>
          <p:nvPr/>
        </p:nvCxnSpPr>
        <p:spPr>
          <a:xfrm>
            <a:off x="1981200" y="2895600"/>
            <a:ext cx="1" cy="9048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3" idx="3"/>
            <a:endCxn id="7" idx="0"/>
          </p:cNvCxnSpPr>
          <p:nvPr/>
        </p:nvCxnSpPr>
        <p:spPr>
          <a:xfrm>
            <a:off x="3581400" y="2362200"/>
            <a:ext cx="3200400" cy="14478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17"/>
          <p:cNvSpPr>
            <a:spLocks noGrp="1"/>
          </p:cNvSpPr>
          <p:nvPr>
            <p:ph sz="half" idx="1"/>
          </p:nvPr>
        </p:nvSpPr>
        <p:spPr>
          <a:xfrm>
            <a:off x="457200" y="5562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Ohio </a:t>
            </a:r>
            <a:r>
              <a:rPr lang="en-US" dirty="0" smtClean="0"/>
              <a:t>EPA requires BMPs to keep working, even after construction – MS4 Permit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51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6278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8229600" cy="4907125"/>
          </a:xfrm>
        </p:spPr>
        <p:txBody>
          <a:bodyPr/>
          <a:lstStyle/>
          <a:p>
            <a:r>
              <a:rPr lang="en-US" dirty="0" smtClean="0"/>
              <a:t>BMP Treatment Mechanisms</a:t>
            </a:r>
          </a:p>
          <a:p>
            <a:r>
              <a:rPr lang="en-US" dirty="0" smtClean="0"/>
              <a:t>Characteristics Necessary for Treatment</a:t>
            </a:r>
            <a:endParaRPr lang="en-US" dirty="0" smtClean="0"/>
          </a:p>
          <a:p>
            <a:r>
              <a:rPr lang="en-US" dirty="0" smtClean="0"/>
              <a:t>Common </a:t>
            </a:r>
            <a:r>
              <a:rPr lang="en-US" dirty="0" smtClean="0"/>
              <a:t>Issues that Cause Treatment to Fail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Vegetated Filter Strip (Grass Slope)</a:t>
            </a:r>
          </a:p>
          <a:p>
            <a:pPr lvl="1"/>
            <a:r>
              <a:rPr lang="en-US" dirty="0" smtClean="0"/>
              <a:t>Vegetated Biofilter (Grass Swale)</a:t>
            </a:r>
          </a:p>
          <a:p>
            <a:pPr lvl="1"/>
            <a:r>
              <a:rPr lang="en-US" dirty="0" smtClean="0"/>
              <a:t>Manufactured Systems</a:t>
            </a:r>
          </a:p>
          <a:p>
            <a:pPr lvl="1"/>
            <a:r>
              <a:rPr lang="en-US" dirty="0" smtClean="0"/>
              <a:t>Detention Basin</a:t>
            </a:r>
          </a:p>
          <a:p>
            <a:pPr lvl="1"/>
            <a:r>
              <a:rPr lang="en-US" dirty="0" smtClean="0"/>
              <a:t>Bioretention Cell</a:t>
            </a:r>
          </a:p>
          <a:p>
            <a:pPr lvl="1"/>
            <a:r>
              <a:rPr lang="en-US" dirty="0" smtClean="0"/>
              <a:t>Infiltration Trench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8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6278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Treatment Mechanisms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8229600" cy="4907125"/>
          </a:xfrm>
        </p:spPr>
        <p:txBody>
          <a:bodyPr/>
          <a:lstStyle/>
          <a:p>
            <a:r>
              <a:rPr lang="en-US" dirty="0" smtClean="0"/>
              <a:t>Processes that remove pollutants from stormwater runoff</a:t>
            </a:r>
          </a:p>
          <a:p>
            <a:pPr lvl="1"/>
            <a:r>
              <a:rPr lang="en-US" dirty="0" smtClean="0"/>
              <a:t>Filtration</a:t>
            </a:r>
          </a:p>
          <a:p>
            <a:pPr lvl="1"/>
            <a:r>
              <a:rPr lang="en-US" dirty="0" smtClean="0"/>
              <a:t>Sedimentation by </a:t>
            </a:r>
            <a:r>
              <a:rPr lang="en-US" dirty="0" smtClean="0"/>
              <a:t>Gravity (Settling)</a:t>
            </a:r>
            <a:endParaRPr lang="en-US" dirty="0" smtClean="0"/>
          </a:p>
          <a:p>
            <a:pPr lvl="1"/>
            <a:r>
              <a:rPr lang="en-US" dirty="0" smtClean="0"/>
              <a:t>Infiltration</a:t>
            </a:r>
          </a:p>
          <a:p>
            <a:pPr lvl="1"/>
            <a:r>
              <a:rPr lang="en-US" dirty="0" smtClean="0"/>
              <a:t>Plant Uptake and Microbial Activity</a:t>
            </a:r>
          </a:p>
          <a:p>
            <a:pPr lvl="1"/>
            <a:r>
              <a:rPr lang="en-US" dirty="0" smtClean="0"/>
              <a:t>Hydrodynamic </a:t>
            </a:r>
            <a:r>
              <a:rPr lang="en-US" dirty="0" smtClean="0"/>
              <a:t>Separation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971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Vegetated Filter Strip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Grassed roadway shoulder or foreslope</a:t>
            </a:r>
          </a:p>
          <a:p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05345"/>
            <a:ext cx="7752471" cy="3886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33" y="2286000"/>
            <a:ext cx="3191934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6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Vegetated Filter Strip –</a:t>
            </a:r>
            <a:br>
              <a:rPr lang="en-US" dirty="0" smtClean="0"/>
            </a:br>
            <a:r>
              <a:rPr lang="en-US" dirty="0" smtClean="0"/>
              <a:t>Treatment Mechanisms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534400" cy="4495800"/>
          </a:xfrm>
        </p:spPr>
        <p:txBody>
          <a:bodyPr>
            <a:normAutofit/>
          </a:bodyPr>
          <a:lstStyle/>
          <a:p>
            <a:r>
              <a:rPr lang="en-US" dirty="0"/>
              <a:t>Filtration</a:t>
            </a:r>
          </a:p>
          <a:p>
            <a:pPr lvl="1"/>
            <a:r>
              <a:rPr lang="en-US" dirty="0"/>
              <a:t>Allow runoff to </a:t>
            </a:r>
            <a:r>
              <a:rPr lang="en-US" u="sng" dirty="0"/>
              <a:t>pass through</a:t>
            </a:r>
            <a:r>
              <a:rPr lang="en-US" dirty="0"/>
              <a:t> vegetation to filter sediment</a:t>
            </a:r>
          </a:p>
          <a:p>
            <a:r>
              <a:rPr lang="en-US" dirty="0" smtClean="0"/>
              <a:t>Sedimentation</a:t>
            </a:r>
            <a:endParaRPr lang="en-US" dirty="0"/>
          </a:p>
          <a:p>
            <a:pPr lvl="1"/>
            <a:r>
              <a:rPr lang="en-US" u="sng" dirty="0"/>
              <a:t>Slow runoff </a:t>
            </a:r>
            <a:r>
              <a:rPr lang="en-US" dirty="0"/>
              <a:t>so that sediment settles out</a:t>
            </a:r>
          </a:p>
          <a:p>
            <a:r>
              <a:rPr lang="en-US" dirty="0"/>
              <a:t>Infiltration</a:t>
            </a:r>
          </a:p>
          <a:p>
            <a:pPr lvl="1"/>
            <a:r>
              <a:rPr lang="en-US" dirty="0"/>
              <a:t>Allow runoff to pass over </a:t>
            </a:r>
            <a:r>
              <a:rPr lang="en-US" u="sng" dirty="0"/>
              <a:t>pervious surfaces </a:t>
            </a:r>
            <a:r>
              <a:rPr lang="en-US" dirty="0"/>
              <a:t>to promote infiltration</a:t>
            </a:r>
          </a:p>
          <a:p>
            <a:r>
              <a:rPr lang="en-US" dirty="0" smtClean="0"/>
              <a:t>Plant </a:t>
            </a:r>
            <a:r>
              <a:rPr lang="en-US" dirty="0"/>
              <a:t>Uptake</a:t>
            </a:r>
          </a:p>
          <a:p>
            <a:pPr lvl="1"/>
            <a:r>
              <a:rPr lang="en-US" dirty="0"/>
              <a:t>Allow runoff to </a:t>
            </a:r>
            <a:r>
              <a:rPr lang="en-US" u="sng" dirty="0"/>
              <a:t>come into contact </a:t>
            </a:r>
            <a:r>
              <a:rPr lang="en-US" dirty="0"/>
              <a:t>with vegetation to promote plant uptake and microbial activity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451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114800"/>
            <a:ext cx="49276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Vegetated Filter Strip –</a:t>
            </a:r>
            <a:br>
              <a:rPr lang="en-US" dirty="0" smtClean="0"/>
            </a:br>
            <a:r>
              <a:rPr lang="en-US" dirty="0" smtClean="0"/>
              <a:t>Necessities for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8677275" cy="4495800"/>
          </a:xfrm>
        </p:spPr>
        <p:txBody>
          <a:bodyPr>
            <a:normAutofit/>
          </a:bodyPr>
          <a:lstStyle/>
          <a:p>
            <a:r>
              <a:rPr lang="en-US" dirty="0"/>
              <a:t>Maintain </a:t>
            </a:r>
            <a:r>
              <a:rPr lang="en-US" u="sng" dirty="0"/>
              <a:t>sheet flow </a:t>
            </a:r>
            <a:r>
              <a:rPr lang="en-US" dirty="0"/>
              <a:t>and </a:t>
            </a:r>
            <a:r>
              <a:rPr lang="en-US" u="sng" dirty="0"/>
              <a:t>avoid </a:t>
            </a:r>
            <a:r>
              <a:rPr lang="en-US" u="sng" dirty="0" smtClean="0"/>
              <a:t>concentrated </a:t>
            </a:r>
            <a:r>
              <a:rPr lang="en-US" u="sng" dirty="0" smtClean="0"/>
              <a:t>flow</a:t>
            </a:r>
          </a:p>
          <a:p>
            <a:pPr lvl="1"/>
            <a:r>
              <a:rPr lang="en-US" dirty="0" smtClean="0"/>
              <a:t>Item 670 slope erosion protection</a:t>
            </a:r>
          </a:p>
          <a:p>
            <a:pPr lvl="1"/>
            <a:r>
              <a:rPr lang="en-US" dirty="0" smtClean="0"/>
              <a:t>Avoid steep slopes or high velocities</a:t>
            </a:r>
            <a:endParaRPr lang="en-US" dirty="0"/>
          </a:p>
          <a:p>
            <a:r>
              <a:rPr lang="en-US" dirty="0"/>
              <a:t>Maximize water contact with </a:t>
            </a:r>
            <a:r>
              <a:rPr lang="en-US" dirty="0" smtClean="0"/>
              <a:t>vegetation</a:t>
            </a:r>
          </a:p>
          <a:p>
            <a:pPr lvl="1"/>
            <a:r>
              <a:rPr lang="en-US" dirty="0" smtClean="0"/>
              <a:t>Keep runoff depth within grass</a:t>
            </a:r>
            <a:endParaRPr lang="en-US" dirty="0"/>
          </a:p>
          <a:p>
            <a:r>
              <a:rPr lang="en-US" dirty="0"/>
              <a:t>Maximize </a:t>
            </a:r>
            <a:r>
              <a:rPr lang="en-US" dirty="0" smtClean="0"/>
              <a:t>infiltration</a:t>
            </a:r>
          </a:p>
          <a:p>
            <a:pPr lvl="1"/>
            <a:r>
              <a:rPr lang="en-US" dirty="0" smtClean="0"/>
              <a:t>Use topsoil or soil                                                  amendments</a:t>
            </a:r>
          </a:p>
          <a:p>
            <a:r>
              <a:rPr lang="en-US" u="sng" dirty="0" smtClean="0"/>
              <a:t>Maintain </a:t>
            </a:r>
            <a:r>
              <a:rPr lang="en-US" u="sng" dirty="0" smtClean="0"/>
              <a:t>grass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68386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Vegetated Filter Strip –</a:t>
            </a:r>
            <a:br>
              <a:rPr lang="en-US" dirty="0" smtClean="0"/>
            </a:br>
            <a:r>
              <a:rPr lang="en-US" dirty="0" smtClean="0"/>
              <a:t>Treatment Failures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419100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Allow concentrated flow from pipes or low points</a:t>
            </a:r>
          </a:p>
          <a:p>
            <a:pPr lvl="1"/>
            <a:r>
              <a:rPr lang="en-US" u="sng" dirty="0" smtClean="0"/>
              <a:t>Gullies, scour</a:t>
            </a:r>
            <a:endParaRPr lang="en-US" u="sng" dirty="0"/>
          </a:p>
          <a:p>
            <a:r>
              <a:rPr lang="en-US" dirty="0" smtClean="0"/>
              <a:t>Less than 80% vegetative cover</a:t>
            </a:r>
          </a:p>
          <a:p>
            <a:pPr lvl="1"/>
            <a:r>
              <a:rPr lang="en-US" dirty="0" smtClean="0"/>
              <a:t>Gullies, no filtering</a:t>
            </a:r>
            <a:endParaRPr lang="en-US" dirty="0"/>
          </a:p>
          <a:p>
            <a:r>
              <a:rPr lang="en-US" dirty="0" smtClean="0"/>
              <a:t>Use compacted clay soils with no topsoil</a:t>
            </a:r>
          </a:p>
          <a:p>
            <a:pPr lvl="1"/>
            <a:r>
              <a:rPr lang="en-US" dirty="0" smtClean="0"/>
              <a:t>No infiltration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194" y="2362200"/>
            <a:ext cx="4653554" cy="3571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03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Vegetated Biofilter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Flat-bottom, grassed swale</a:t>
            </a:r>
          </a:p>
          <a:p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 bwMode="auto">
          <a:xfrm>
            <a:off x="2362200" y="2047875"/>
            <a:ext cx="3947645" cy="47053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25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Vegetated Biofilter –</a:t>
            </a:r>
            <a:br>
              <a:rPr lang="en-US" dirty="0" smtClean="0"/>
            </a:br>
            <a:r>
              <a:rPr lang="en-US" dirty="0" smtClean="0"/>
              <a:t>Treatment Mechanisms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534400" cy="4495800"/>
          </a:xfrm>
        </p:spPr>
        <p:txBody>
          <a:bodyPr>
            <a:normAutofit/>
          </a:bodyPr>
          <a:lstStyle/>
          <a:p>
            <a:r>
              <a:rPr lang="en-US" dirty="0"/>
              <a:t>Filtration</a:t>
            </a:r>
          </a:p>
          <a:p>
            <a:pPr lvl="1"/>
            <a:r>
              <a:rPr lang="en-US" dirty="0"/>
              <a:t>Allow runoff to </a:t>
            </a:r>
            <a:r>
              <a:rPr lang="en-US" u="sng" dirty="0"/>
              <a:t>pass through</a:t>
            </a:r>
            <a:r>
              <a:rPr lang="en-US" dirty="0"/>
              <a:t> vegetation to filter sediment</a:t>
            </a:r>
          </a:p>
          <a:p>
            <a:r>
              <a:rPr lang="en-US" dirty="0" smtClean="0"/>
              <a:t>Sedimentation</a:t>
            </a:r>
            <a:endParaRPr lang="en-US" dirty="0"/>
          </a:p>
          <a:p>
            <a:pPr lvl="1"/>
            <a:r>
              <a:rPr lang="en-US" u="sng" dirty="0"/>
              <a:t>Slow runoff </a:t>
            </a:r>
            <a:r>
              <a:rPr lang="en-US" dirty="0"/>
              <a:t>so that sediment settles out</a:t>
            </a:r>
          </a:p>
          <a:p>
            <a:r>
              <a:rPr lang="en-US" dirty="0"/>
              <a:t>Infiltration</a:t>
            </a:r>
          </a:p>
          <a:p>
            <a:pPr lvl="1"/>
            <a:r>
              <a:rPr lang="en-US" dirty="0"/>
              <a:t>Allow runoff to pass over </a:t>
            </a:r>
            <a:r>
              <a:rPr lang="en-US" u="sng" dirty="0"/>
              <a:t>pervious surfaces </a:t>
            </a:r>
            <a:r>
              <a:rPr lang="en-US" dirty="0"/>
              <a:t>to promote infiltration</a:t>
            </a:r>
          </a:p>
          <a:p>
            <a:r>
              <a:rPr lang="en-US" dirty="0" smtClean="0"/>
              <a:t>Plant </a:t>
            </a:r>
            <a:r>
              <a:rPr lang="en-US" dirty="0"/>
              <a:t>Uptake</a:t>
            </a:r>
          </a:p>
          <a:p>
            <a:pPr lvl="1"/>
            <a:r>
              <a:rPr lang="en-US" dirty="0"/>
              <a:t>Allow runoff to </a:t>
            </a:r>
            <a:r>
              <a:rPr lang="en-US" u="sng" dirty="0"/>
              <a:t>come into contact </a:t>
            </a:r>
            <a:r>
              <a:rPr lang="en-US" dirty="0"/>
              <a:t>with vegetation to promote plant uptake and microbial activity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326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Vegetated Biofilter –</a:t>
            </a:r>
            <a:br>
              <a:rPr lang="en-US" dirty="0" smtClean="0"/>
            </a:br>
            <a:r>
              <a:rPr lang="en-US" dirty="0" smtClean="0"/>
              <a:t>Necessities for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518160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Minimize velocity in swale</a:t>
            </a:r>
          </a:p>
          <a:p>
            <a:pPr lvl="1"/>
            <a:r>
              <a:rPr lang="en-US" u="sng" dirty="0" smtClean="0"/>
              <a:t>Spread water out</a:t>
            </a:r>
          </a:p>
          <a:p>
            <a:pPr lvl="1"/>
            <a:r>
              <a:rPr lang="en-US" dirty="0" smtClean="0"/>
              <a:t>Longitudinal slopes 0.5 – 5%</a:t>
            </a:r>
          </a:p>
          <a:p>
            <a:r>
              <a:rPr lang="en-US" dirty="0" smtClean="0"/>
              <a:t>Maximize </a:t>
            </a:r>
            <a:r>
              <a:rPr lang="en-US" dirty="0"/>
              <a:t>water contact with </a:t>
            </a:r>
            <a:r>
              <a:rPr lang="en-US" dirty="0" smtClean="0"/>
              <a:t>vegetation</a:t>
            </a:r>
          </a:p>
          <a:p>
            <a:pPr lvl="1"/>
            <a:r>
              <a:rPr lang="en-US" dirty="0" smtClean="0"/>
              <a:t>Keep </a:t>
            </a:r>
            <a:r>
              <a:rPr lang="en-US" u="sng" dirty="0" smtClean="0"/>
              <a:t>runoff depth within grass</a:t>
            </a:r>
            <a:endParaRPr lang="en-US" u="sng" dirty="0"/>
          </a:p>
          <a:p>
            <a:r>
              <a:rPr lang="en-US" dirty="0"/>
              <a:t>Maximize </a:t>
            </a:r>
            <a:r>
              <a:rPr lang="en-US" dirty="0" smtClean="0"/>
              <a:t>infiltration</a:t>
            </a:r>
          </a:p>
          <a:p>
            <a:pPr lvl="1"/>
            <a:r>
              <a:rPr lang="en-US" dirty="0" smtClean="0"/>
              <a:t>Use topsoil or soil amendments on slopes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19033" y="2756857"/>
            <a:ext cx="4478009" cy="33432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84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Vegetated Biofilter –</a:t>
            </a:r>
            <a:br>
              <a:rPr lang="en-US" dirty="0" smtClean="0"/>
            </a:br>
            <a:r>
              <a:rPr lang="en-US" dirty="0"/>
              <a:t>Treatment Failures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3657601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Scour Velocities</a:t>
            </a:r>
          </a:p>
          <a:p>
            <a:pPr lvl="1"/>
            <a:r>
              <a:rPr lang="en-US" u="sng" dirty="0" smtClean="0"/>
              <a:t>Gullies, scour</a:t>
            </a:r>
            <a:endParaRPr lang="en-US" u="sng" dirty="0"/>
          </a:p>
          <a:p>
            <a:r>
              <a:rPr lang="en-US" dirty="0" smtClean="0"/>
              <a:t>Less than 80% vegetative cover</a:t>
            </a:r>
          </a:p>
          <a:p>
            <a:pPr lvl="1"/>
            <a:r>
              <a:rPr lang="en-US" dirty="0" smtClean="0"/>
              <a:t>Gullies, no filtering</a:t>
            </a:r>
            <a:endParaRPr lang="en-US" dirty="0"/>
          </a:p>
          <a:p>
            <a:r>
              <a:rPr lang="en-US" u="sng" dirty="0" smtClean="0"/>
              <a:t>Maintenance vehicle tracks</a:t>
            </a:r>
          </a:p>
          <a:p>
            <a:r>
              <a:rPr lang="en-US" dirty="0" smtClean="0"/>
              <a:t>Inappropriate maintenance of accumulated sediment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56619" y="2591780"/>
            <a:ext cx="3367085" cy="26031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44368" y="3528232"/>
            <a:ext cx="3529013" cy="287334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74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Manufactured Systems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Underground structures that normally fit in line with the drainage system</a:t>
            </a:r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4599"/>
            <a:ext cx="3680218" cy="3868465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543175"/>
            <a:ext cx="4876800" cy="39634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6384378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Image:  3P Technik UK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43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Manufactured Systems –</a:t>
            </a:r>
            <a:br>
              <a:rPr lang="en-US" dirty="0" smtClean="0"/>
            </a:br>
            <a:r>
              <a:rPr lang="en-US" dirty="0" smtClean="0"/>
              <a:t>Treatment Mechanisms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5344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Hydrodynamic Separation</a:t>
            </a:r>
            <a:endParaRPr lang="en-US" dirty="0"/>
          </a:p>
          <a:p>
            <a:pPr lvl="1"/>
            <a:r>
              <a:rPr lang="en-US" u="sng" dirty="0" smtClean="0"/>
              <a:t>Centrifugal force</a:t>
            </a:r>
            <a:r>
              <a:rPr lang="en-US" dirty="0" smtClean="0"/>
              <a:t> pushed sediment to walls, then drop</a:t>
            </a:r>
            <a:endParaRPr lang="en-US" dirty="0"/>
          </a:p>
          <a:p>
            <a:r>
              <a:rPr lang="en-US" dirty="0" smtClean="0"/>
              <a:t>Gravity Sedimentation</a:t>
            </a:r>
            <a:endParaRPr lang="en-US" dirty="0"/>
          </a:p>
          <a:p>
            <a:pPr lvl="1"/>
            <a:r>
              <a:rPr lang="en-US" u="sng" dirty="0"/>
              <a:t>Slow runoff</a:t>
            </a:r>
            <a:r>
              <a:rPr lang="en-US" dirty="0"/>
              <a:t> so that sediment settles out</a:t>
            </a:r>
          </a:p>
          <a:p>
            <a:r>
              <a:rPr lang="en-US" dirty="0" smtClean="0"/>
              <a:t>Floatables / Oil Separation</a:t>
            </a:r>
            <a:endParaRPr lang="en-US" dirty="0"/>
          </a:p>
          <a:p>
            <a:pPr lvl="1"/>
            <a:r>
              <a:rPr lang="en-US" dirty="0"/>
              <a:t>Allow </a:t>
            </a:r>
            <a:r>
              <a:rPr lang="en-US" dirty="0" smtClean="0"/>
              <a:t>floatables to </a:t>
            </a:r>
            <a:r>
              <a:rPr lang="en-US" u="sng" dirty="0" smtClean="0"/>
              <a:t>float</a:t>
            </a:r>
            <a:r>
              <a:rPr lang="en-US" dirty="0" smtClean="0"/>
              <a:t> to top and take effluent from below water surface</a:t>
            </a:r>
            <a:endParaRPr lang="en-US" dirty="0"/>
          </a:p>
          <a:p>
            <a:r>
              <a:rPr lang="en-US" dirty="0"/>
              <a:t>Membrane or Media Filtrations (some)</a:t>
            </a:r>
          </a:p>
          <a:p>
            <a:pPr lvl="1"/>
            <a:r>
              <a:rPr lang="en-US" dirty="0"/>
              <a:t>Make runoff </a:t>
            </a:r>
            <a:r>
              <a:rPr lang="en-US" u="sng" dirty="0"/>
              <a:t>pass through</a:t>
            </a:r>
            <a:r>
              <a:rPr lang="en-US" dirty="0"/>
              <a:t> filtering </a:t>
            </a:r>
            <a:r>
              <a:rPr lang="en-US" dirty="0" smtClean="0"/>
              <a:t>device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0148"/>
            <a:ext cx="5000625" cy="376402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/>
              <a:t>Manufactured </a:t>
            </a:r>
            <a:r>
              <a:rPr lang="en-US" dirty="0" smtClean="0"/>
              <a:t>Systems –</a:t>
            </a:r>
            <a:br>
              <a:rPr lang="en-US" dirty="0" smtClean="0"/>
            </a:br>
            <a:r>
              <a:rPr lang="en-US" dirty="0"/>
              <a:t>Necessities for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518160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Not meant for high flow rates</a:t>
            </a:r>
          </a:p>
          <a:p>
            <a:pPr lvl="1"/>
            <a:r>
              <a:rPr lang="en-US" dirty="0" smtClean="0"/>
              <a:t>&lt; </a:t>
            </a:r>
            <a:r>
              <a:rPr lang="en-US" dirty="0" smtClean="0"/>
              <a:t>6 cfs</a:t>
            </a:r>
          </a:p>
          <a:p>
            <a:r>
              <a:rPr lang="en-US" u="sng" dirty="0" smtClean="0"/>
              <a:t>Check often</a:t>
            </a:r>
          </a:p>
          <a:p>
            <a:r>
              <a:rPr lang="en-US" dirty="0" smtClean="0"/>
              <a:t>Clean out often</a:t>
            </a:r>
          </a:p>
          <a:p>
            <a:r>
              <a:rPr lang="en-US" dirty="0" smtClean="0"/>
              <a:t>Maintenance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7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479" y="3810000"/>
            <a:ext cx="4835271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/>
              <a:t>Manufactured </a:t>
            </a:r>
            <a:r>
              <a:rPr lang="en-US" dirty="0" smtClean="0"/>
              <a:t>Systems –</a:t>
            </a:r>
            <a:br>
              <a:rPr lang="en-US" dirty="0" smtClean="0"/>
            </a:br>
            <a:r>
              <a:rPr lang="en-US" dirty="0"/>
              <a:t>Treatment Failures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533400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Route flow rates that are too high</a:t>
            </a:r>
          </a:p>
          <a:p>
            <a:pPr lvl="1"/>
            <a:r>
              <a:rPr lang="en-US" dirty="0" smtClean="0"/>
              <a:t>Re-suspend collected sediment</a:t>
            </a:r>
            <a:endParaRPr lang="en-US" dirty="0"/>
          </a:p>
          <a:p>
            <a:r>
              <a:rPr lang="en-US" dirty="0" smtClean="0"/>
              <a:t>Forget it exists (</a:t>
            </a:r>
            <a:r>
              <a:rPr lang="en-US" u="sng" dirty="0" smtClean="0"/>
              <a:t>no maintenance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Sediment storage will fill</a:t>
            </a:r>
          </a:p>
          <a:p>
            <a:pPr lvl="1"/>
            <a:r>
              <a:rPr lang="en-US" dirty="0" smtClean="0"/>
              <a:t>Floatable storage will fill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ay be ineffective after 4 – 12 months</a:t>
            </a:r>
          </a:p>
          <a:p>
            <a:r>
              <a:rPr lang="en-US" dirty="0" smtClean="0"/>
              <a:t>Site system under road</a:t>
            </a:r>
          </a:p>
          <a:p>
            <a:pPr lvl="1"/>
            <a:r>
              <a:rPr lang="en-US" dirty="0" smtClean="0"/>
              <a:t>Road closures make   maintenance less likely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3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Detention Basin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Dry pond (mostly) that holds back the water quality volume</a:t>
            </a:r>
          </a:p>
          <a:p>
            <a:endParaRPr lang="en-US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0"/>
            <a:ext cx="5467350" cy="452611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0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Detention Basin –</a:t>
            </a:r>
            <a:br>
              <a:rPr lang="en-US" dirty="0" smtClean="0"/>
            </a:br>
            <a:r>
              <a:rPr lang="en-US" dirty="0" smtClean="0"/>
              <a:t>Treatment Mechanisms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5344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Sedimentation</a:t>
            </a:r>
          </a:p>
          <a:p>
            <a:pPr lvl="1"/>
            <a:r>
              <a:rPr lang="en-US" u="sng" dirty="0" smtClean="0"/>
              <a:t>Slow runoff </a:t>
            </a:r>
            <a:r>
              <a:rPr lang="en-US" dirty="0" smtClean="0"/>
              <a:t>so that sediment settles out</a:t>
            </a:r>
          </a:p>
          <a:p>
            <a:pPr lvl="1"/>
            <a:r>
              <a:rPr lang="en-US" dirty="0" smtClean="0"/>
              <a:t>48 hours </a:t>
            </a:r>
            <a:r>
              <a:rPr lang="en-US" u="sng" dirty="0" smtClean="0"/>
              <a:t>drawdown</a:t>
            </a:r>
            <a:r>
              <a:rPr lang="en-US" dirty="0" smtClean="0"/>
              <a:t> requirement for water quality volume</a:t>
            </a:r>
          </a:p>
          <a:p>
            <a:pPr lvl="1"/>
            <a:r>
              <a:rPr lang="en-US" dirty="0" smtClean="0"/>
              <a:t>20% water quality volume </a:t>
            </a:r>
            <a:r>
              <a:rPr lang="en-US" u="sng" dirty="0" smtClean="0"/>
              <a:t>constant standing water</a:t>
            </a:r>
            <a:endParaRPr lang="en-US" u="sng" dirty="0"/>
          </a:p>
          <a:p>
            <a:r>
              <a:rPr lang="en-US" dirty="0" smtClean="0"/>
              <a:t>Flow Rate Attenuation – Stream Stability</a:t>
            </a:r>
          </a:p>
          <a:p>
            <a:pPr lvl="1"/>
            <a:r>
              <a:rPr lang="en-US" u="sng" dirty="0" smtClean="0"/>
              <a:t>Reduces some peak flow rates</a:t>
            </a:r>
            <a:r>
              <a:rPr lang="en-US" dirty="0" smtClean="0"/>
              <a:t> from runoff</a:t>
            </a:r>
          </a:p>
          <a:p>
            <a:r>
              <a:rPr lang="en-US" dirty="0" smtClean="0"/>
              <a:t>Sometimes paired with local flood control requirements</a:t>
            </a:r>
          </a:p>
          <a:p>
            <a:r>
              <a:rPr lang="en-US" dirty="0" smtClean="0"/>
              <a:t>Also some Filtration, Infiltration, and Plant Uptake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8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Detention Basin –</a:t>
            </a:r>
            <a:br>
              <a:rPr lang="en-US" dirty="0" smtClean="0"/>
            </a:br>
            <a:r>
              <a:rPr lang="en-US" dirty="0"/>
              <a:t>Necessities for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800100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Ensure 48 hour drawdown time</a:t>
            </a:r>
          </a:p>
          <a:p>
            <a:r>
              <a:rPr lang="en-US" dirty="0" smtClean="0"/>
              <a:t>Utilize outlets that are </a:t>
            </a:r>
            <a:r>
              <a:rPr lang="en-US" u="sng" dirty="0" smtClean="0"/>
              <a:t>less prone to clogging</a:t>
            </a:r>
          </a:p>
          <a:p>
            <a:r>
              <a:rPr lang="en-US" dirty="0" smtClean="0"/>
              <a:t>Plan on regular maintenance for clogging outlets</a:t>
            </a:r>
          </a:p>
          <a:p>
            <a:r>
              <a:rPr lang="en-US" dirty="0" smtClean="0"/>
              <a:t>Keep dry part of the basin </a:t>
            </a:r>
            <a:r>
              <a:rPr lang="en-US" u="sng" dirty="0" smtClean="0"/>
              <a:t>vegetated</a:t>
            </a:r>
          </a:p>
          <a:p>
            <a:r>
              <a:rPr lang="en-US" dirty="0" smtClean="0"/>
              <a:t>Consider safety for </a:t>
            </a:r>
            <a:r>
              <a:rPr lang="en-US" dirty="0" smtClean="0"/>
              <a:t>constant </a:t>
            </a:r>
            <a:r>
              <a:rPr lang="en-US" dirty="0" smtClean="0"/>
              <a:t>ponding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4419600"/>
            <a:ext cx="4905375" cy="24073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2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Detention Basin –</a:t>
            </a:r>
            <a:br>
              <a:rPr lang="en-US" dirty="0" smtClean="0"/>
            </a:br>
            <a:r>
              <a:rPr lang="en-US" dirty="0"/>
              <a:t>Treatment Failures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3657601" cy="4495800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Bare soil</a:t>
            </a:r>
            <a:endParaRPr lang="en-US" u="sng" dirty="0"/>
          </a:p>
          <a:p>
            <a:r>
              <a:rPr lang="en-US" dirty="0" smtClean="0"/>
              <a:t>Difficult maintenance access to outlet</a:t>
            </a:r>
          </a:p>
          <a:p>
            <a:r>
              <a:rPr lang="en-US" u="sng" dirty="0" smtClean="0"/>
              <a:t>No maintenance </a:t>
            </a:r>
            <a:r>
              <a:rPr lang="en-US" dirty="0" smtClean="0"/>
              <a:t>schedule</a:t>
            </a:r>
            <a:endParaRPr lang="en-US" dirty="0"/>
          </a:p>
          <a:p>
            <a:r>
              <a:rPr lang="en-US" dirty="0" smtClean="0"/>
              <a:t>Trash accumulation</a:t>
            </a:r>
          </a:p>
          <a:p>
            <a:r>
              <a:rPr lang="en-US" dirty="0" smtClean="0"/>
              <a:t>No inlet energy dissipation</a:t>
            </a:r>
          </a:p>
          <a:p>
            <a:r>
              <a:rPr lang="en-US" dirty="0" smtClean="0"/>
              <a:t>No slope stabilization</a:t>
            </a:r>
          </a:p>
          <a:p>
            <a:r>
              <a:rPr lang="en-US" dirty="0" smtClean="0"/>
              <a:t>No erosion protection</a:t>
            </a:r>
          </a:p>
        </p:txBody>
      </p:sp>
      <p:pic>
        <p:nvPicPr>
          <p:cNvPr id="6" name="Picture 3" descr="DSCN434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9" y="2038349"/>
            <a:ext cx="3457575" cy="259318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962400"/>
            <a:ext cx="3352800" cy="284648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81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Bioretention Cell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Depressed areas that allow shallow ponding and filtering through engineered soil</a:t>
            </a:r>
          </a:p>
          <a:p>
            <a:endParaRPr lang="en-US" dirty="0" smtClean="0"/>
          </a:p>
        </p:txBody>
      </p:sp>
      <p:pic>
        <p:nvPicPr>
          <p:cNvPr id="6" name="Picture 3" descr="IMG_46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2597379"/>
            <a:ext cx="5388728" cy="404154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 descr="C:\Users\dorsey\Pictures\Stormwater BMP Photos\Lucas County 10-06\Street Swale Biofiltration\IMG_7657_croppe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97379"/>
            <a:ext cx="3429000" cy="404154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84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Bioretention Cell –</a:t>
            </a:r>
            <a:br>
              <a:rPr lang="en-US" dirty="0" smtClean="0"/>
            </a:br>
            <a:r>
              <a:rPr lang="en-US" dirty="0" smtClean="0"/>
              <a:t>Treatment Mechanisms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5344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Filtration</a:t>
            </a:r>
          </a:p>
          <a:p>
            <a:pPr lvl="1"/>
            <a:r>
              <a:rPr lang="en-US" dirty="0" smtClean="0"/>
              <a:t>Runoff </a:t>
            </a:r>
            <a:r>
              <a:rPr lang="en-US" u="sng" dirty="0" smtClean="0"/>
              <a:t>percolates down</a:t>
            </a:r>
            <a:r>
              <a:rPr lang="en-US" dirty="0" smtClean="0"/>
              <a:t> through engineered soil</a:t>
            </a:r>
          </a:p>
          <a:p>
            <a:r>
              <a:rPr lang="en-US" dirty="0"/>
              <a:t>Sedimentation</a:t>
            </a:r>
          </a:p>
          <a:p>
            <a:pPr lvl="1"/>
            <a:r>
              <a:rPr lang="en-US" u="sng" dirty="0"/>
              <a:t>Slow runoff </a:t>
            </a:r>
            <a:r>
              <a:rPr lang="en-US" dirty="0"/>
              <a:t>so that sediment settles out</a:t>
            </a:r>
          </a:p>
          <a:p>
            <a:r>
              <a:rPr lang="en-US" dirty="0"/>
              <a:t>Infiltration</a:t>
            </a:r>
          </a:p>
          <a:p>
            <a:pPr lvl="1"/>
            <a:r>
              <a:rPr lang="en-US" dirty="0" smtClean="0"/>
              <a:t>Runoff may </a:t>
            </a:r>
            <a:r>
              <a:rPr lang="en-US" u="sng" dirty="0" smtClean="0"/>
              <a:t>infiltrate</a:t>
            </a:r>
            <a:r>
              <a:rPr lang="en-US" dirty="0" smtClean="0"/>
              <a:t> into surrounding soil</a:t>
            </a:r>
            <a:endParaRPr lang="en-US" dirty="0"/>
          </a:p>
          <a:p>
            <a:r>
              <a:rPr lang="en-US" dirty="0"/>
              <a:t>Plant Uptake</a:t>
            </a:r>
          </a:p>
          <a:p>
            <a:pPr lvl="1"/>
            <a:r>
              <a:rPr lang="en-US" dirty="0"/>
              <a:t>Allow runoff to </a:t>
            </a:r>
            <a:r>
              <a:rPr lang="en-US" u="sng" dirty="0"/>
              <a:t>come into contact </a:t>
            </a:r>
            <a:r>
              <a:rPr lang="en-US" dirty="0"/>
              <a:t>with vegetation to promote plant uptake and microbial activity</a:t>
            </a:r>
          </a:p>
          <a:p>
            <a:r>
              <a:rPr lang="en-US" dirty="0" smtClean="0"/>
              <a:t>Flow Rate Attenuation – Stream Stability</a:t>
            </a:r>
          </a:p>
          <a:p>
            <a:pPr lvl="1"/>
            <a:r>
              <a:rPr lang="en-US" u="sng" dirty="0" smtClean="0"/>
              <a:t>Reduces some peak flow rates</a:t>
            </a:r>
            <a:r>
              <a:rPr lang="en-US" dirty="0" smtClean="0"/>
              <a:t> from runoff</a:t>
            </a:r>
          </a:p>
        </p:txBody>
      </p:sp>
    </p:spTree>
    <p:extLst>
      <p:ext uri="{BB962C8B-B14F-4D97-AF65-F5344CB8AC3E}">
        <p14:creationId xmlns:p14="http://schemas.microsoft.com/office/powerpoint/2010/main" val="7932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2819400"/>
            <a:ext cx="4410075" cy="2228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/>
              <a:t>Bioretention </a:t>
            </a:r>
            <a:r>
              <a:rPr lang="en-US" dirty="0" smtClean="0"/>
              <a:t>Cell –</a:t>
            </a:r>
            <a:br>
              <a:rPr lang="en-US" dirty="0" smtClean="0"/>
            </a:br>
            <a:r>
              <a:rPr lang="en-US" dirty="0"/>
              <a:t>Necessities for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4495801" cy="4495800"/>
          </a:xfrm>
        </p:spPr>
        <p:txBody>
          <a:bodyPr>
            <a:normAutofit/>
          </a:bodyPr>
          <a:lstStyle/>
          <a:p>
            <a:r>
              <a:rPr lang="en-US" u="sng" dirty="0" smtClean="0"/>
              <a:t>Stabilize surrounding soil</a:t>
            </a:r>
          </a:p>
          <a:p>
            <a:r>
              <a:rPr lang="en-US" dirty="0" smtClean="0"/>
              <a:t>Normally provide underdrains</a:t>
            </a:r>
          </a:p>
          <a:p>
            <a:r>
              <a:rPr lang="en-US" dirty="0" smtClean="0"/>
              <a:t>Plan on regular maintenance</a:t>
            </a:r>
          </a:p>
          <a:p>
            <a:pPr lvl="1"/>
            <a:r>
              <a:rPr lang="en-US" dirty="0" smtClean="0"/>
              <a:t>Trash / debris removal</a:t>
            </a:r>
          </a:p>
          <a:p>
            <a:pPr lvl="1"/>
            <a:r>
              <a:rPr lang="en-US" dirty="0" smtClean="0"/>
              <a:t>Some sediment removal</a:t>
            </a:r>
          </a:p>
          <a:p>
            <a:r>
              <a:rPr lang="en-US" dirty="0" smtClean="0"/>
              <a:t>Provide some pretreatment</a:t>
            </a:r>
          </a:p>
          <a:p>
            <a:r>
              <a:rPr lang="en-US" dirty="0" smtClean="0"/>
              <a:t>Energy dissipation at inlet</a:t>
            </a:r>
          </a:p>
        </p:txBody>
      </p:sp>
    </p:spTree>
    <p:extLst>
      <p:ext uri="{BB962C8B-B14F-4D97-AF65-F5344CB8AC3E}">
        <p14:creationId xmlns:p14="http://schemas.microsoft.com/office/powerpoint/2010/main" val="323166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/>
              <a:t>Bioretention </a:t>
            </a:r>
            <a:r>
              <a:rPr lang="en-US" dirty="0" smtClean="0"/>
              <a:t>Cell –</a:t>
            </a:r>
            <a:br>
              <a:rPr lang="en-US" dirty="0" smtClean="0"/>
            </a:br>
            <a:r>
              <a:rPr lang="en-US" dirty="0"/>
              <a:t>Treatment Failures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365760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Overload with sediment</a:t>
            </a:r>
          </a:p>
          <a:p>
            <a:pPr lvl="1"/>
            <a:r>
              <a:rPr lang="en-US" u="sng" dirty="0" smtClean="0"/>
              <a:t>Construction sediment</a:t>
            </a:r>
          </a:p>
          <a:p>
            <a:r>
              <a:rPr lang="en-US" dirty="0" smtClean="0"/>
              <a:t>No pretreatment</a:t>
            </a:r>
            <a:endParaRPr lang="en-US" dirty="0"/>
          </a:p>
          <a:p>
            <a:r>
              <a:rPr lang="en-US" dirty="0" smtClean="0"/>
              <a:t>Scour velocity</a:t>
            </a:r>
          </a:p>
          <a:p>
            <a:r>
              <a:rPr lang="en-US" dirty="0" smtClean="0"/>
              <a:t>Compact soil</a:t>
            </a:r>
          </a:p>
          <a:p>
            <a:pPr lvl="1"/>
            <a:r>
              <a:rPr lang="en-US" dirty="0" smtClean="0"/>
              <a:t>Heavy equipment</a:t>
            </a:r>
          </a:p>
          <a:p>
            <a:r>
              <a:rPr lang="en-US" dirty="0" smtClean="0"/>
              <a:t>No maintenance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95970" y="2701905"/>
            <a:ext cx="4476359" cy="34671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1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Infiltration Trench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Excavated trench filled with aggregate that allows runoff to infiltrate into the soil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3682" y="3008006"/>
            <a:ext cx="3087694" cy="310130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/>
          <a:stretch/>
        </p:blipFill>
        <p:spPr bwMode="auto">
          <a:xfrm>
            <a:off x="3657600" y="3023214"/>
            <a:ext cx="5127574" cy="3114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9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Infiltration Trench –</a:t>
            </a:r>
            <a:br>
              <a:rPr lang="en-US" dirty="0" smtClean="0"/>
            </a:br>
            <a:r>
              <a:rPr lang="en-US" dirty="0" smtClean="0"/>
              <a:t>Treatment Mechanisms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534400" cy="4495800"/>
          </a:xfrm>
        </p:spPr>
        <p:txBody>
          <a:bodyPr>
            <a:normAutofit/>
          </a:bodyPr>
          <a:lstStyle/>
          <a:p>
            <a:r>
              <a:rPr lang="en-US" dirty="0"/>
              <a:t>Infiltration</a:t>
            </a:r>
          </a:p>
          <a:p>
            <a:pPr lvl="1"/>
            <a:r>
              <a:rPr lang="en-US" dirty="0"/>
              <a:t>Runoff </a:t>
            </a:r>
            <a:r>
              <a:rPr lang="en-US" u="sng" dirty="0" smtClean="0"/>
              <a:t>infiltrates</a:t>
            </a:r>
            <a:r>
              <a:rPr lang="en-US" dirty="0" smtClean="0"/>
              <a:t> into </a:t>
            </a:r>
            <a:r>
              <a:rPr lang="en-US" dirty="0"/>
              <a:t>surrounding </a:t>
            </a:r>
            <a:r>
              <a:rPr lang="en-US" dirty="0" smtClean="0"/>
              <a:t>soil</a:t>
            </a:r>
          </a:p>
          <a:p>
            <a:r>
              <a:rPr lang="en-US" dirty="0" smtClean="0"/>
              <a:t>Filtration</a:t>
            </a:r>
          </a:p>
          <a:p>
            <a:pPr lvl="1"/>
            <a:r>
              <a:rPr lang="en-US" dirty="0" smtClean="0"/>
              <a:t>Runoff </a:t>
            </a:r>
            <a:r>
              <a:rPr lang="en-US" u="sng" dirty="0" smtClean="0"/>
              <a:t>percolates down</a:t>
            </a:r>
            <a:r>
              <a:rPr lang="en-US" dirty="0" smtClean="0"/>
              <a:t> through aggregate</a:t>
            </a:r>
          </a:p>
          <a:p>
            <a:r>
              <a:rPr lang="en-US" dirty="0" smtClean="0"/>
              <a:t>Flow Rate Attenuation – Stream Stability</a:t>
            </a:r>
          </a:p>
          <a:p>
            <a:pPr lvl="1"/>
            <a:r>
              <a:rPr lang="en-US" dirty="0" smtClean="0"/>
              <a:t>Reduces some peak flow rates from runoff</a:t>
            </a:r>
          </a:p>
        </p:txBody>
      </p:sp>
    </p:spTree>
    <p:extLst>
      <p:ext uri="{BB962C8B-B14F-4D97-AF65-F5344CB8AC3E}">
        <p14:creationId xmlns:p14="http://schemas.microsoft.com/office/powerpoint/2010/main" val="11231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Infiltration Trench –</a:t>
            </a:r>
            <a:br>
              <a:rPr lang="en-US" dirty="0" smtClean="0"/>
            </a:br>
            <a:r>
              <a:rPr lang="en-US" dirty="0"/>
              <a:t>Necessities for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4495801" cy="4495800"/>
          </a:xfrm>
        </p:spPr>
        <p:txBody>
          <a:bodyPr>
            <a:normAutofit fontScale="92500"/>
          </a:bodyPr>
          <a:lstStyle/>
          <a:p>
            <a:r>
              <a:rPr lang="en-US" dirty="0"/>
              <a:t>Confirm soil infiltration rates</a:t>
            </a:r>
          </a:p>
          <a:p>
            <a:pPr lvl="1"/>
            <a:r>
              <a:rPr lang="en-US" dirty="0"/>
              <a:t>0.5 – 2.4 in/hr</a:t>
            </a:r>
          </a:p>
          <a:p>
            <a:pPr lvl="1"/>
            <a:r>
              <a:rPr lang="en-US" dirty="0"/>
              <a:t>HSG A or B</a:t>
            </a:r>
          </a:p>
          <a:p>
            <a:r>
              <a:rPr lang="en-US" u="sng" dirty="0" smtClean="0"/>
              <a:t>Stabilize surrounding soil</a:t>
            </a:r>
          </a:p>
          <a:p>
            <a:r>
              <a:rPr lang="en-US" dirty="0" smtClean="0"/>
              <a:t>Plan on regular maintenance</a:t>
            </a:r>
          </a:p>
          <a:p>
            <a:pPr lvl="1"/>
            <a:r>
              <a:rPr lang="en-US" dirty="0" smtClean="0"/>
              <a:t>Trash / debris removal</a:t>
            </a:r>
          </a:p>
          <a:p>
            <a:pPr lvl="1"/>
            <a:r>
              <a:rPr lang="en-US" dirty="0" smtClean="0"/>
              <a:t>Some sediment removal</a:t>
            </a:r>
          </a:p>
          <a:p>
            <a:r>
              <a:rPr lang="en-US" dirty="0" smtClean="0"/>
              <a:t>Provide some pretreatment</a:t>
            </a:r>
          </a:p>
          <a:p>
            <a:r>
              <a:rPr lang="en-US" dirty="0" smtClean="0"/>
              <a:t>Energy dissipation at inlet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95600"/>
            <a:ext cx="4331084" cy="29051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8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Infiltration Trench –</a:t>
            </a:r>
            <a:br>
              <a:rPr lang="en-US" dirty="0" smtClean="0"/>
            </a:br>
            <a:r>
              <a:rPr lang="en-US" dirty="0" smtClean="0"/>
              <a:t>How to Reduce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2057400"/>
            <a:ext cx="647700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Overload with sediment</a:t>
            </a:r>
          </a:p>
          <a:p>
            <a:pPr lvl="1"/>
            <a:r>
              <a:rPr lang="en-US" u="sng" dirty="0" smtClean="0"/>
              <a:t>Construction sediment</a:t>
            </a:r>
          </a:p>
          <a:p>
            <a:r>
              <a:rPr lang="en-US" dirty="0" smtClean="0"/>
              <a:t>No pretreatment</a:t>
            </a:r>
            <a:endParaRPr lang="en-US" dirty="0"/>
          </a:p>
          <a:p>
            <a:r>
              <a:rPr lang="en-US" dirty="0" smtClean="0"/>
              <a:t>Scour velocity</a:t>
            </a:r>
          </a:p>
          <a:p>
            <a:r>
              <a:rPr lang="en-US" dirty="0" smtClean="0"/>
              <a:t>Compact soil</a:t>
            </a:r>
          </a:p>
          <a:p>
            <a:pPr lvl="1"/>
            <a:r>
              <a:rPr lang="en-US" dirty="0" smtClean="0"/>
              <a:t>Excavation Methods</a:t>
            </a:r>
          </a:p>
          <a:p>
            <a:r>
              <a:rPr lang="en-US" dirty="0" smtClean="0"/>
              <a:t>No maintenance</a:t>
            </a:r>
          </a:p>
        </p:txBody>
      </p:sp>
    </p:spTree>
    <p:extLst>
      <p:ext uri="{BB962C8B-B14F-4D97-AF65-F5344CB8AC3E}">
        <p14:creationId xmlns:p14="http://schemas.microsoft.com/office/powerpoint/2010/main" val="17587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6278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8229600" cy="4907125"/>
          </a:xfrm>
        </p:spPr>
        <p:txBody>
          <a:bodyPr>
            <a:normAutofit/>
          </a:bodyPr>
          <a:lstStyle/>
          <a:p>
            <a:r>
              <a:rPr lang="en-US" dirty="0" smtClean="0"/>
              <a:t>Design impacts BMP performance</a:t>
            </a:r>
          </a:p>
          <a:p>
            <a:r>
              <a:rPr lang="en-US" dirty="0" smtClean="0"/>
              <a:t>Design impacts ease of maintenance</a:t>
            </a:r>
          </a:p>
          <a:p>
            <a:r>
              <a:rPr lang="en-US" dirty="0" smtClean="0"/>
              <a:t>Ongoing maintenance impacts BMP performance</a:t>
            </a:r>
          </a:p>
          <a:p>
            <a:r>
              <a:rPr lang="en-US" dirty="0" smtClean="0"/>
              <a:t>Some BMPs require more maintenance than others</a:t>
            </a:r>
          </a:p>
          <a:p>
            <a:r>
              <a:rPr lang="en-US" u="sng" dirty="0" smtClean="0"/>
              <a:t>All</a:t>
            </a:r>
            <a:r>
              <a:rPr lang="en-US" dirty="0" smtClean="0"/>
              <a:t> BMPs require regular inspection and maintenance to continue functioning</a:t>
            </a:r>
          </a:p>
          <a:p>
            <a:r>
              <a:rPr lang="en-US" dirty="0" smtClean="0"/>
              <a:t>Appropriate design and maintenance should facilitate treatment </a:t>
            </a:r>
            <a:r>
              <a:rPr lang="en-US" dirty="0" smtClean="0"/>
              <a:t>mechanisms</a:t>
            </a:r>
          </a:p>
          <a:p>
            <a:endParaRPr lang="en-US" dirty="0"/>
          </a:p>
          <a:p>
            <a:r>
              <a:rPr lang="en-US" dirty="0" smtClean="0"/>
              <a:t>MS4 Permit Compliance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60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581400" y="3505200"/>
            <a:ext cx="451899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dirty="0" smtClean="0"/>
              <a:t>Jon Prier</a:t>
            </a:r>
            <a:endParaRPr lang="en-US" sz="2400" dirty="0"/>
          </a:p>
          <a:p>
            <a:r>
              <a:rPr lang="en-US" sz="2400" dirty="0" smtClean="0"/>
              <a:t>Natural </a:t>
            </a:r>
            <a:r>
              <a:rPr lang="en-US" sz="2400" dirty="0"/>
              <a:t>Resources Engineer</a:t>
            </a:r>
          </a:p>
          <a:p>
            <a:r>
              <a:rPr lang="en-US" sz="2400" dirty="0"/>
              <a:t>ODNR, Soil &amp; Water Resources</a:t>
            </a:r>
          </a:p>
          <a:p>
            <a:r>
              <a:rPr lang="en-US" sz="2400" dirty="0"/>
              <a:t>(614) </a:t>
            </a:r>
            <a:r>
              <a:rPr lang="en-US" sz="2400" dirty="0" smtClean="0"/>
              <a:t>265-6680</a:t>
            </a:r>
            <a:endParaRPr lang="en-US" sz="2400" dirty="0"/>
          </a:p>
          <a:p>
            <a:r>
              <a:rPr lang="en-US" sz="2400" dirty="0" smtClean="0"/>
              <a:t>jon.prier@dnr.state.oh.us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645896"/>
            <a:ext cx="3048000" cy="397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6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2493</TotalTime>
  <Words>895</Words>
  <Application>Microsoft Office PowerPoint</Application>
  <PresentationFormat>On-screen Show (4:3)</PresentationFormat>
  <Paragraphs>205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Flow</vt:lpstr>
      <vt:lpstr>WHAT MAKES STORMWATER BMPS WORK?</vt:lpstr>
      <vt:lpstr>Main Points</vt:lpstr>
      <vt:lpstr>Overview</vt:lpstr>
      <vt:lpstr>Treatment Mechanisms</vt:lpstr>
      <vt:lpstr>Vegetated Filter Strip</vt:lpstr>
      <vt:lpstr>Vegetated Filter Strip – Treatment Mechanisms</vt:lpstr>
      <vt:lpstr>Vegetated Filter Strip – Necessities for Treatment</vt:lpstr>
      <vt:lpstr>Vegetated Filter Strip – Treatment Failures</vt:lpstr>
      <vt:lpstr>Vegetated Biofilter</vt:lpstr>
      <vt:lpstr>Vegetated Biofilter – Treatment Mechanisms</vt:lpstr>
      <vt:lpstr>Vegetated Biofilter – Necessities for Treatment</vt:lpstr>
      <vt:lpstr>Vegetated Biofilter – Treatment Failures</vt:lpstr>
      <vt:lpstr>Manufactured Systems</vt:lpstr>
      <vt:lpstr>Manufactured Systems – Treatment Mechanisms</vt:lpstr>
      <vt:lpstr>Manufactured Systems – Necessities for Treatment</vt:lpstr>
      <vt:lpstr>Manufactured Systems – Treatment Failures</vt:lpstr>
      <vt:lpstr>Detention Basin</vt:lpstr>
      <vt:lpstr>Detention Basin – Treatment Mechanisms</vt:lpstr>
      <vt:lpstr>Detention Basin – Necessities for Treatment</vt:lpstr>
      <vt:lpstr>Detention Basin – Treatment Failures</vt:lpstr>
      <vt:lpstr>Bioretention Cell</vt:lpstr>
      <vt:lpstr>Bioretention Cell – Treatment Mechanisms</vt:lpstr>
      <vt:lpstr>Bioretention Cell – Necessities for Treatment</vt:lpstr>
      <vt:lpstr>Bioretention Cell – Treatment Failures</vt:lpstr>
      <vt:lpstr>Infiltration Trench</vt:lpstr>
      <vt:lpstr>Infiltration Trench – Treatment Mechanisms</vt:lpstr>
      <vt:lpstr>Infiltration Trench – Necessities for Treatment</vt:lpstr>
      <vt:lpstr>Infiltration Trench – How to Reduce Treatment</vt:lpstr>
      <vt:lpstr>Summary</vt:lpstr>
      <vt:lpstr>QUESTIONS?</vt:lpstr>
    </vt:vector>
  </TitlesOfParts>
  <Company>Valued Customer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Prier, Jon</dc:creator>
  <cp:lastModifiedBy>Prier, Jon</cp:lastModifiedBy>
  <cp:revision>166</cp:revision>
  <cp:lastPrinted>2014-04-08T20:16:29Z</cp:lastPrinted>
  <dcterms:created xsi:type="dcterms:W3CDTF">2014-03-04T16:21:46Z</dcterms:created>
  <dcterms:modified xsi:type="dcterms:W3CDTF">2014-10-10T15:23:47Z</dcterms:modified>
</cp:coreProperties>
</file>